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6"/>
  </p:notesMasterIdLst>
  <p:sldIdLst>
    <p:sldId id="274" r:id="rId2"/>
    <p:sldId id="266" r:id="rId3"/>
    <p:sldId id="284" r:id="rId4"/>
    <p:sldId id="273" r:id="rId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7993" autoAdjust="0"/>
  </p:normalViewPr>
  <p:slideViewPr>
    <p:cSldViewPr snapToGrid="0">
      <p:cViewPr varScale="1">
        <p:scale>
          <a:sx n="22" d="100"/>
          <a:sy n="22" d="100"/>
        </p:scale>
        <p:origin x="617" y="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99" rtl="0" eaLnBrk="1" fontAlgn="auto" latinLnBrk="0" hangingPunct="1">
              <a:lnSpc>
                <a:spcPct val="100000"/>
              </a:lnSpc>
              <a:spcBef>
                <a:spcPts val="0"/>
              </a:spcBef>
              <a:spcAft>
                <a:spcPts val="0"/>
              </a:spcAft>
              <a:buClrTx/>
              <a:buSzTx/>
              <a:buFontTx/>
              <a:buNone/>
              <a:tabLst/>
              <a:defRPr/>
            </a:pPr>
            <a:r>
              <a:rPr lang="en-GB" dirty="0"/>
              <a:t>Let’s have a look at adapter cables.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00:03 Adapter cables essentially change or extend one connector to another. They come in two different types, the first being passive. These cables and adapters have no electronics or only minimal electronics. If the cable does have any electronics, it only has very basic features such as changing voltages. Nothing too significant. The advantage of these cables is that they are inexpensive.</a:t>
            </a:r>
          </a:p>
          <a:p>
            <a:endParaRPr lang="en-GB" dirty="0"/>
          </a:p>
          <a:p>
            <a:r>
              <a:rPr lang="en-GB" dirty="0"/>
              <a:t>The other type is active. Active have additional electronics in the cable or the adapter. These additional electronics convert and/or boost the signal. In the case of conversion, the input signal is completely recreated and output as a new signal. In the case of boosting, the signal is amplified. Either of these allow the cable to be longer in length.</a:t>
            </a:r>
          </a:p>
          <a:p>
            <a:endParaRPr lang="en-GB" dirty="0"/>
          </a:p>
          <a:p>
            <a:r>
              <a:rPr lang="en-GB" dirty="0"/>
              <a:t>In some cases, in order to power the electronics, some adapters and cables allow external power to be connected. A lot of the time, the adapter or cable will work without the external power plugged in. However, the external power will allow the electronics in the device to transmit a better signal. If you find that you are having transmission problems or other problems, such as not being able to use higher resolutions, make sure the external power is plugged in.</a:t>
            </a:r>
          </a:p>
          <a:p>
            <a:endParaRPr lang="en-GB" dirty="0"/>
          </a:p>
          <a:p>
            <a:r>
              <a:rPr lang="en-GB" dirty="0"/>
              <a:t>When you purchase a cable, the packaging will generally tell you if it is a passive or active cable. If this is missing, the cable or adapter is most likely passive. Let’s have a look at some adapters.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89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01:32 There are many different adapters and cables that allow you to connect different connector types together. The first example is HDMI to VGA. The first one is passive and the second one is active. Looking at both, you can’t tell which is which. So don’t assume, if a cable or adapter looks a particular way, that it is passive or active.</a:t>
            </a:r>
          </a:p>
          <a:p>
            <a:endParaRPr lang="en-GB" dirty="0"/>
          </a:p>
          <a:p>
            <a:r>
              <a:rPr lang="en-GB" dirty="0"/>
              <a:t>There are also other adapters on the market, such as HDMI to DisplayPort and HDMI to DVI. You don’t need to remember them all, just be aware they exist. If you need to convert one connector to another, have a look to see if a cable or adapter exists. When looking at these cables and adapters, they will usually have specifications for what they can do. For example, in the case of video cables they generally will list the resolutions that they support.</a:t>
            </a:r>
          </a:p>
          <a:p>
            <a:endParaRPr lang="en-GB" dirty="0"/>
          </a:p>
          <a:p>
            <a:r>
              <a:rPr lang="en-GB" dirty="0"/>
              <a:t>There are also adapters and cables that convert different types of USB connectors. It is important to check what they support. In this example, one adapter supports USB 2.0 and the other supports USB 3.0. Notice that the adapters are pretty similar. Don’t assume, because a particular connector is used, that a particular standard is also used.</a:t>
            </a:r>
          </a:p>
          <a:p>
            <a:endParaRPr lang="en-GB" dirty="0"/>
          </a:p>
          <a:p>
            <a:r>
              <a:rPr lang="en-GB" dirty="0"/>
              <a:t>There are also cables like Lightning to USB cables. Cables like these have microchips that authenticate with the device. This prevents a non-certified cable being used with these devices. If you purchase a non-certified cable, you may find the cable has problems authenticating with the device and may not work.</a:t>
            </a:r>
          </a:p>
          <a:p>
            <a:endParaRPr lang="en-GB" dirty="0"/>
          </a:p>
          <a:p>
            <a:r>
              <a:rPr lang="en-GB" dirty="0"/>
              <a:t>When purchasing a cable or adapter, read the specifications of what is supported. Passive devices are cheaper; however, active adapters and cables are generally more reliable and work over longer distances.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9069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03:23 That concludes this video. Hopefully this video has helped you understand what to buy and what you may use a particular adapter/cable for. Until the next video from us, I would like to thank you for watching.</a:t>
            </a:r>
          </a:p>
          <a:p>
            <a:endParaRPr lang="en-GB" dirty="0"/>
          </a:p>
          <a:p>
            <a:r>
              <a:rPr lang="en-GB" dirty="0"/>
              <a:t>References</a:t>
            </a:r>
          </a:p>
          <a:p>
            <a:r>
              <a:rPr lang="en-GB" dirty="0"/>
              <a:t>“The Official CompTIA A+ Core Study Guide (Exam 220-1101)” page 39</a:t>
            </a:r>
          </a:p>
          <a:p>
            <a:r>
              <a:rPr lang="en-GB" dirty="0"/>
              <a:t>“Picture: Cube” https://www.pexels.com/photo/purple-and-pink-diamond-on-blue-background-5011647/</a:t>
            </a:r>
          </a:p>
          <a:p>
            <a:endParaRPr lang="en-GB" dirty="0"/>
          </a:p>
          <a:p>
            <a:r>
              <a:rPr lang="en-GB" dirty="0"/>
              <a:t>Credits</a:t>
            </a:r>
          </a:p>
          <a:p>
            <a:r>
              <a:rPr lang="en-GB" dirty="0"/>
              <a:t>Trainer: Austin Mason https://ITFreeTraining.com</a:t>
            </a:r>
          </a:p>
          <a:p>
            <a:r>
              <a:rPr lang="en-GB" dirty="0"/>
              <a:t>Voice Talent: HP Lewis https://hplewis.com</a:t>
            </a:r>
          </a:p>
          <a:p>
            <a:r>
              <a:rPr lang="en-GB" dirty="0"/>
              <a:t>Quality Assurance: Brett Batson https://www.pbb-proofreading</a:t>
            </a:r>
            <a:r>
              <a:rPr lang="en-GB"/>
              <a:t>.uk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4/25/2024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85512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Converts/extends one connector to another</a:t>
            </a:r>
          </a:p>
        </p:txBody>
      </p:sp>
      <p:pic>
        <p:nvPicPr>
          <p:cNvPr id="3" name="0_Picture top right" descr="A picture containing square&#10;&#10;Description automatically generated">
            <a:extLst>
              <a:ext uri="{FF2B5EF4-FFF2-40B4-BE49-F238E27FC236}">
                <a16:creationId xmlns:a16="http://schemas.microsoft.com/office/drawing/2014/main" id="{4AF96EFB-6441-2F35-C348-9D8E392EE2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29676" y="121278"/>
            <a:ext cx="2435262" cy="2991479"/>
          </a:xfrm>
          <a:prstGeom prst="rect">
            <a:avLst/>
          </a:prstGeom>
        </p:spPr>
      </p:pic>
      <p:pic>
        <p:nvPicPr>
          <p:cNvPr id="39" name="1_Adapter left" descr="A picture containing indoor&#10;&#10;Description automatically generated">
            <a:extLst>
              <a:ext uri="{FF2B5EF4-FFF2-40B4-BE49-F238E27FC236}">
                <a16:creationId xmlns:a16="http://schemas.microsoft.com/office/drawing/2014/main" id="{29248449-608F-4989-DED2-113B2A756C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23786" y="8348489"/>
            <a:ext cx="6323153" cy="4483691"/>
          </a:xfrm>
          <a:prstGeom prst="rect">
            <a:avLst/>
          </a:prstGeom>
        </p:spPr>
      </p:pic>
      <p:pic>
        <p:nvPicPr>
          <p:cNvPr id="24" name="1_Cable left" descr="A picture containing cable, connector, indoor, bean&#10;&#10;Description automatically generated">
            <a:extLst>
              <a:ext uri="{FF2B5EF4-FFF2-40B4-BE49-F238E27FC236}">
                <a16:creationId xmlns:a16="http://schemas.microsoft.com/office/drawing/2014/main" id="{5B177823-8B59-19BA-DFC7-74EFAB892F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872" y="7387782"/>
            <a:ext cx="9951962" cy="7165413"/>
          </a:xfrm>
          <a:prstGeom prst="rect">
            <a:avLst/>
          </a:prstGeom>
        </p:spPr>
      </p:pic>
      <p:sp>
        <p:nvSpPr>
          <p:cNvPr id="16" name="1_Passive text left">
            <a:extLst>
              <a:ext uri="{FF2B5EF4-FFF2-40B4-BE49-F238E27FC236}">
                <a16:creationId xmlns:a16="http://schemas.microsoft.com/office/drawing/2014/main" id="{6ECC9E1B-B5A0-DE9A-0D71-85A95E00E217}"/>
              </a:ext>
            </a:extLst>
          </p:cNvPr>
          <p:cNvSpPr txBox="1"/>
          <p:nvPr/>
        </p:nvSpPr>
        <p:spPr>
          <a:xfrm>
            <a:off x="6252861" y="5284376"/>
            <a:ext cx="580415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Passive</a:t>
            </a:r>
          </a:p>
        </p:txBody>
      </p:sp>
      <p:sp>
        <p:nvSpPr>
          <p:cNvPr id="27" name="1_Left text 1">
            <a:extLst>
              <a:ext uri="{FF2B5EF4-FFF2-40B4-BE49-F238E27FC236}">
                <a16:creationId xmlns:a16="http://schemas.microsoft.com/office/drawing/2014/main" id="{AC702FCE-9F9B-D94C-BC66-133BB1BB38C9}"/>
              </a:ext>
            </a:extLst>
          </p:cNvPr>
          <p:cNvSpPr txBox="1"/>
          <p:nvPr/>
        </p:nvSpPr>
        <p:spPr>
          <a:xfrm>
            <a:off x="2983882" y="14765426"/>
            <a:ext cx="99519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No/minimal electronics</a:t>
            </a:r>
          </a:p>
        </p:txBody>
      </p:sp>
      <p:sp>
        <p:nvSpPr>
          <p:cNvPr id="25" name="2_Left text 2">
            <a:extLst>
              <a:ext uri="{FF2B5EF4-FFF2-40B4-BE49-F238E27FC236}">
                <a16:creationId xmlns:a16="http://schemas.microsoft.com/office/drawing/2014/main" id="{8A9C9F9F-EF25-07CD-6670-0563899B3851}"/>
              </a:ext>
            </a:extLst>
          </p:cNvPr>
          <p:cNvSpPr txBox="1"/>
          <p:nvPr/>
        </p:nvSpPr>
        <p:spPr>
          <a:xfrm>
            <a:off x="2983882" y="16026834"/>
            <a:ext cx="373432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Cheap</a:t>
            </a:r>
          </a:p>
        </p:txBody>
      </p:sp>
      <p:pic>
        <p:nvPicPr>
          <p:cNvPr id="29" name="3_Active Splitter">
            <a:extLst>
              <a:ext uri="{FF2B5EF4-FFF2-40B4-BE49-F238E27FC236}">
                <a16:creationId xmlns:a16="http://schemas.microsoft.com/office/drawing/2014/main" id="{A3C0B158-4EB5-9FF8-9A14-5B157203B4E1}"/>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t="17929" b="17929"/>
          <a:stretch/>
        </p:blipFill>
        <p:spPr>
          <a:xfrm>
            <a:off x="24077939" y="7106493"/>
            <a:ext cx="12219741" cy="7390252"/>
          </a:xfrm>
          <a:prstGeom prst="rect">
            <a:avLst/>
          </a:prstGeom>
        </p:spPr>
      </p:pic>
      <p:pic>
        <p:nvPicPr>
          <p:cNvPr id="10" name="3_DP Cable">
            <a:extLst>
              <a:ext uri="{FF2B5EF4-FFF2-40B4-BE49-F238E27FC236}">
                <a16:creationId xmlns:a16="http://schemas.microsoft.com/office/drawing/2014/main" id="{5C9AA2BA-4CFB-2262-BA9F-63A06547B39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p:blipFill>
        <p:spPr>
          <a:xfrm rot="10800000">
            <a:off x="18519968" y="7061103"/>
            <a:ext cx="8151174" cy="2484374"/>
          </a:xfrm>
          <a:prstGeom prst="rect">
            <a:avLst/>
          </a:prstGeom>
        </p:spPr>
      </p:pic>
      <p:sp>
        <p:nvSpPr>
          <p:cNvPr id="17" name="3_Right Text">
            <a:extLst>
              <a:ext uri="{FF2B5EF4-FFF2-40B4-BE49-F238E27FC236}">
                <a16:creationId xmlns:a16="http://schemas.microsoft.com/office/drawing/2014/main" id="{01877F1E-0124-4D91-1438-2C82834692B6}"/>
              </a:ext>
            </a:extLst>
          </p:cNvPr>
          <p:cNvSpPr txBox="1"/>
          <p:nvPr/>
        </p:nvSpPr>
        <p:spPr>
          <a:xfrm>
            <a:off x="23769065" y="5284376"/>
            <a:ext cx="580415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Active</a:t>
            </a:r>
          </a:p>
        </p:txBody>
      </p:sp>
      <p:sp>
        <p:nvSpPr>
          <p:cNvPr id="26" name="4_Right Text 1">
            <a:extLst>
              <a:ext uri="{FF2B5EF4-FFF2-40B4-BE49-F238E27FC236}">
                <a16:creationId xmlns:a16="http://schemas.microsoft.com/office/drawing/2014/main" id="{1D2F4D91-5276-E051-297A-E9E370EF676F}"/>
              </a:ext>
            </a:extLst>
          </p:cNvPr>
          <p:cNvSpPr txBox="1"/>
          <p:nvPr/>
        </p:nvSpPr>
        <p:spPr>
          <a:xfrm>
            <a:off x="18563401" y="14765426"/>
            <a:ext cx="690155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electronics</a:t>
            </a:r>
          </a:p>
        </p:txBody>
      </p:sp>
      <p:pic>
        <p:nvPicPr>
          <p:cNvPr id="30" name="4_DP Zoom in">
            <a:extLst>
              <a:ext uri="{FF2B5EF4-FFF2-40B4-BE49-F238E27FC236}">
                <a16:creationId xmlns:a16="http://schemas.microsoft.com/office/drawing/2014/main" id="{FB668121-3D39-FF90-5CE5-D1907138868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p:blipFill>
        <p:spPr>
          <a:xfrm rot="10800000">
            <a:off x="19654318" y="10080892"/>
            <a:ext cx="3680460" cy="4999803"/>
          </a:xfrm>
          <a:prstGeom prst="rect">
            <a:avLst/>
          </a:prstGeom>
        </p:spPr>
      </p:pic>
      <p:sp>
        <p:nvSpPr>
          <p:cNvPr id="48" name="4_Highlight right">
            <a:extLst>
              <a:ext uri="{FF2B5EF4-FFF2-40B4-BE49-F238E27FC236}">
                <a16:creationId xmlns:a16="http://schemas.microsoft.com/office/drawing/2014/main" id="{665B77FB-DC3A-1A1D-84C2-A1DDEF87D063}"/>
              </a:ext>
            </a:extLst>
          </p:cNvPr>
          <p:cNvSpPr/>
          <p:nvPr/>
        </p:nvSpPr>
        <p:spPr>
          <a:xfrm>
            <a:off x="19562833" y="7061103"/>
            <a:ext cx="5211026" cy="7783439"/>
          </a:xfrm>
          <a:custGeom>
            <a:avLst/>
            <a:gdLst>
              <a:gd name="connsiteX0" fmla="*/ 174070 w 5211026"/>
              <a:gd name="connsiteY0" fmla="*/ 3401577 h 7783439"/>
              <a:gd name="connsiteX1" fmla="*/ 174070 w 5211026"/>
              <a:gd name="connsiteY1" fmla="*/ 7609369 h 7783439"/>
              <a:gd name="connsiteX2" fmla="*/ 3711426 w 5211026"/>
              <a:gd name="connsiteY2" fmla="*/ 7609369 h 7783439"/>
              <a:gd name="connsiteX3" fmla="*/ 3711426 w 5211026"/>
              <a:gd name="connsiteY3" fmla="*/ 3401577 h 7783439"/>
              <a:gd name="connsiteX4" fmla="*/ 3763798 w 5211026"/>
              <a:gd name="connsiteY4" fmla="*/ 2414552 h 7783439"/>
              <a:gd name="connsiteX5" fmla="*/ 3881958 w 5211026"/>
              <a:gd name="connsiteY5" fmla="*/ 2414552 h 7783439"/>
              <a:gd name="connsiteX6" fmla="*/ 3881958 w 5211026"/>
              <a:gd name="connsiteY6" fmla="*/ 3227507 h 7783439"/>
              <a:gd name="connsiteX7" fmla="*/ 3885498 w 5211026"/>
              <a:gd name="connsiteY7" fmla="*/ 3227507 h 7783439"/>
              <a:gd name="connsiteX8" fmla="*/ 3885498 w 5211026"/>
              <a:gd name="connsiteY8" fmla="*/ 7783439 h 7783439"/>
              <a:gd name="connsiteX9" fmla="*/ 0 w 5211026"/>
              <a:gd name="connsiteY9" fmla="*/ 7783439 h 7783439"/>
              <a:gd name="connsiteX10" fmla="*/ 0 w 5211026"/>
              <a:gd name="connsiteY10" fmla="*/ 3227507 h 7783439"/>
              <a:gd name="connsiteX11" fmla="*/ 3763798 w 5211026"/>
              <a:gd name="connsiteY11" fmla="*/ 3227507 h 7783439"/>
              <a:gd name="connsiteX12" fmla="*/ 3259410 w 5211026"/>
              <a:gd name="connsiteY12" fmla="*/ 139453 h 7783439"/>
              <a:gd name="connsiteX13" fmla="*/ 3259410 w 5211026"/>
              <a:gd name="connsiteY13" fmla="*/ 2272011 h 7783439"/>
              <a:gd name="connsiteX14" fmla="*/ 5071572 w 5211026"/>
              <a:gd name="connsiteY14" fmla="*/ 2272011 h 7783439"/>
              <a:gd name="connsiteX15" fmla="*/ 5071572 w 5211026"/>
              <a:gd name="connsiteY15" fmla="*/ 139453 h 7783439"/>
              <a:gd name="connsiteX16" fmla="*/ 3119956 w 5211026"/>
              <a:gd name="connsiteY16" fmla="*/ 0 h 7783439"/>
              <a:gd name="connsiteX17" fmla="*/ 5211026 w 5211026"/>
              <a:gd name="connsiteY17" fmla="*/ 0 h 7783439"/>
              <a:gd name="connsiteX18" fmla="*/ 5211026 w 5211026"/>
              <a:gd name="connsiteY18" fmla="*/ 2411464 h 7783439"/>
              <a:gd name="connsiteX19" fmla="*/ 3119956 w 5211026"/>
              <a:gd name="connsiteY19" fmla="*/ 2411464 h 778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1026" h="7783439">
                <a:moveTo>
                  <a:pt x="174070" y="3401577"/>
                </a:moveTo>
                <a:lnTo>
                  <a:pt x="174070" y="7609369"/>
                </a:lnTo>
                <a:lnTo>
                  <a:pt x="3711426" y="7609369"/>
                </a:lnTo>
                <a:lnTo>
                  <a:pt x="3711426" y="3401577"/>
                </a:lnTo>
                <a:close/>
                <a:moveTo>
                  <a:pt x="3763798" y="2414552"/>
                </a:moveTo>
                <a:lnTo>
                  <a:pt x="3881958" y="2414552"/>
                </a:lnTo>
                <a:lnTo>
                  <a:pt x="3881958" y="3227507"/>
                </a:lnTo>
                <a:lnTo>
                  <a:pt x="3885498" y="3227507"/>
                </a:lnTo>
                <a:lnTo>
                  <a:pt x="3885498" y="7783439"/>
                </a:lnTo>
                <a:lnTo>
                  <a:pt x="0" y="7783439"/>
                </a:lnTo>
                <a:lnTo>
                  <a:pt x="0" y="3227507"/>
                </a:lnTo>
                <a:lnTo>
                  <a:pt x="3763798" y="3227507"/>
                </a:lnTo>
                <a:close/>
                <a:moveTo>
                  <a:pt x="3259410" y="139453"/>
                </a:moveTo>
                <a:lnTo>
                  <a:pt x="3259410" y="2272011"/>
                </a:lnTo>
                <a:lnTo>
                  <a:pt x="5071572" y="2272011"/>
                </a:lnTo>
                <a:lnTo>
                  <a:pt x="5071572" y="139453"/>
                </a:lnTo>
                <a:close/>
                <a:moveTo>
                  <a:pt x="3119956" y="0"/>
                </a:moveTo>
                <a:lnTo>
                  <a:pt x="5211026" y="0"/>
                </a:lnTo>
                <a:lnTo>
                  <a:pt x="5211026" y="2411464"/>
                </a:lnTo>
                <a:lnTo>
                  <a:pt x="3119956" y="2411464"/>
                </a:lnTo>
                <a:close/>
              </a:path>
            </a:pathLst>
          </a:custGeom>
          <a:gradFill>
            <a:gsLst>
              <a:gs pos="0">
                <a:schemeClr val="accent2">
                  <a:satMod val="103000"/>
                  <a:lumMod val="102000"/>
                  <a:tint val="94000"/>
                  <a:alpha val="50000"/>
                </a:schemeClr>
              </a:gs>
              <a:gs pos="50000">
                <a:schemeClr val="accent2">
                  <a:satMod val="110000"/>
                  <a:lumMod val="100000"/>
                  <a:shade val="100000"/>
                  <a:alpha val="50000"/>
                </a:schemeClr>
              </a:gs>
              <a:gs pos="100000">
                <a:schemeClr val="accent2">
                  <a:lumMod val="99000"/>
                  <a:satMod val="120000"/>
                  <a:shade val="78000"/>
                  <a:alpha val="5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a:solidFill>
                <a:schemeClr val="tx1"/>
              </a:solidFill>
            </a:endParaRPr>
          </a:p>
        </p:txBody>
      </p:sp>
      <p:pic>
        <p:nvPicPr>
          <p:cNvPr id="35" name="5_Boost signal">
            <a:extLst>
              <a:ext uri="{FF2B5EF4-FFF2-40B4-BE49-F238E27FC236}">
                <a16:creationId xmlns:a16="http://schemas.microsoft.com/office/drawing/2014/main" id="{3398B117-346C-CF57-C69E-D745F92A6ED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922521" y="16959606"/>
            <a:ext cx="1155418" cy="1643753"/>
          </a:xfrm>
          <a:prstGeom prst="rect">
            <a:avLst/>
          </a:prstGeom>
        </p:spPr>
      </p:pic>
      <p:pic>
        <p:nvPicPr>
          <p:cNvPr id="37" name="5_Convert picture" descr="A picture containing text, electronics, circuit&#10;&#10;Description automatically generated">
            <a:extLst>
              <a:ext uri="{FF2B5EF4-FFF2-40B4-BE49-F238E27FC236}">
                <a16:creationId xmlns:a16="http://schemas.microsoft.com/office/drawing/2014/main" id="{1D1223BF-EF11-BD70-8EF2-7347FD5BE3B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707832" y="17136700"/>
            <a:ext cx="3539639" cy="1437978"/>
          </a:xfrm>
          <a:prstGeom prst="rect">
            <a:avLst/>
          </a:prstGeom>
        </p:spPr>
      </p:pic>
      <p:sp>
        <p:nvSpPr>
          <p:cNvPr id="28" name="5_Right Text 2">
            <a:extLst>
              <a:ext uri="{FF2B5EF4-FFF2-40B4-BE49-F238E27FC236}">
                <a16:creationId xmlns:a16="http://schemas.microsoft.com/office/drawing/2014/main" id="{CD8AA602-3E8E-C7A4-2110-F564F115F96D}"/>
              </a:ext>
            </a:extLst>
          </p:cNvPr>
          <p:cNvSpPr txBox="1"/>
          <p:nvPr/>
        </p:nvSpPr>
        <p:spPr>
          <a:xfrm>
            <a:off x="18563401" y="15892364"/>
            <a:ext cx="125422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Convert/boosts signal</a:t>
            </a:r>
          </a:p>
        </p:txBody>
      </p:sp>
      <p:sp>
        <p:nvSpPr>
          <p:cNvPr id="44" name="6_Right power text 2">
            <a:extLst>
              <a:ext uri="{FF2B5EF4-FFF2-40B4-BE49-F238E27FC236}">
                <a16:creationId xmlns:a16="http://schemas.microsoft.com/office/drawing/2014/main" id="{A86463EB-D1E9-A087-A578-73F0690EB997}"/>
              </a:ext>
            </a:extLst>
          </p:cNvPr>
          <p:cNvSpPr txBox="1"/>
          <p:nvPr/>
        </p:nvSpPr>
        <p:spPr>
          <a:xfrm>
            <a:off x="29866505" y="14352880"/>
            <a:ext cx="6359866"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have external power</a:t>
            </a:r>
          </a:p>
        </p:txBody>
      </p:sp>
      <p:sp>
        <p:nvSpPr>
          <p:cNvPr id="42" name="6_Right power text 1">
            <a:extLst>
              <a:ext uri="{FF2B5EF4-FFF2-40B4-BE49-F238E27FC236}">
                <a16:creationId xmlns:a16="http://schemas.microsoft.com/office/drawing/2014/main" id="{66E6ACEB-21BB-31B4-B5E2-A463983871F4}"/>
              </a:ext>
            </a:extLst>
          </p:cNvPr>
          <p:cNvSpPr txBox="1"/>
          <p:nvPr/>
        </p:nvSpPr>
        <p:spPr>
          <a:xfrm>
            <a:off x="29845071" y="13522738"/>
            <a:ext cx="652473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Some adapters/cables</a:t>
            </a:r>
          </a:p>
        </p:txBody>
      </p:sp>
      <p:sp>
        <p:nvSpPr>
          <p:cNvPr id="47" name="6_Arrow power">
            <a:extLst>
              <a:ext uri="{FF2B5EF4-FFF2-40B4-BE49-F238E27FC236}">
                <a16:creationId xmlns:a16="http://schemas.microsoft.com/office/drawing/2014/main" id="{B6EB5895-5259-D8FB-6085-3583BC92B27A}"/>
              </a:ext>
            </a:extLst>
          </p:cNvPr>
          <p:cNvSpPr/>
          <p:nvPr/>
        </p:nvSpPr>
        <p:spPr>
          <a:xfrm>
            <a:off x="24987556" y="12329663"/>
            <a:ext cx="11110396" cy="3311390"/>
          </a:xfrm>
          <a:custGeom>
            <a:avLst/>
            <a:gdLst>
              <a:gd name="connsiteX0" fmla="*/ 1206714 w 11110396"/>
              <a:gd name="connsiteY0" fmla="*/ 0 h 3311390"/>
              <a:gd name="connsiteX1" fmla="*/ 861158 w 11110396"/>
              <a:gd name="connsiteY1" fmla="*/ 584579 h 3311390"/>
              <a:gd name="connsiteX2" fmla="*/ 4788416 w 11110396"/>
              <a:gd name="connsiteY2" fmla="*/ 2906056 h 3311390"/>
              <a:gd name="connsiteX3" fmla="*/ 11110396 w 11110396"/>
              <a:gd name="connsiteY3" fmla="*/ 2906056 h 3311390"/>
              <a:gd name="connsiteX4" fmla="*/ 11110396 w 11110396"/>
              <a:gd name="connsiteY4" fmla="*/ 3311390 h 3311390"/>
              <a:gd name="connsiteX5" fmla="*/ 4617748 w 11110396"/>
              <a:gd name="connsiteY5" fmla="*/ 3311390 h 3311390"/>
              <a:gd name="connsiteX6" fmla="*/ 4617748 w 11110396"/>
              <a:gd name="connsiteY6" fmla="*/ 3274302 h 3311390"/>
              <a:gd name="connsiteX7" fmla="*/ 655654 w 11110396"/>
              <a:gd name="connsiteY7" fmla="*/ 932232 h 3311390"/>
              <a:gd name="connsiteX8" fmla="*/ 310098 w 11110396"/>
              <a:gd name="connsiteY8" fmla="*/ 1516811 h 3311390"/>
              <a:gd name="connsiteX9" fmla="*/ 0 w 11110396"/>
              <a:gd name="connsiteY9" fmla="*/ 310098 h 331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396" h="3311390">
                <a:moveTo>
                  <a:pt x="1206714" y="0"/>
                </a:moveTo>
                <a:lnTo>
                  <a:pt x="861158" y="584579"/>
                </a:lnTo>
                <a:lnTo>
                  <a:pt x="4788416" y="2906056"/>
                </a:lnTo>
                <a:lnTo>
                  <a:pt x="11110396" y="2906056"/>
                </a:lnTo>
                <a:lnTo>
                  <a:pt x="11110396" y="3311390"/>
                </a:lnTo>
                <a:lnTo>
                  <a:pt x="4617748" y="3311390"/>
                </a:lnTo>
                <a:lnTo>
                  <a:pt x="4617748" y="3274302"/>
                </a:lnTo>
                <a:lnTo>
                  <a:pt x="655654" y="932232"/>
                </a:lnTo>
                <a:lnTo>
                  <a:pt x="310098" y="1516811"/>
                </a:lnTo>
                <a:lnTo>
                  <a:pt x="0" y="310098"/>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wrap="square" rtlCol="0" anchor="ctr">
            <a:noAutofit/>
          </a:bodyPr>
          <a:lstStyle/>
          <a:p>
            <a:pPr algn="ctr"/>
            <a:endParaRPr lang="en-AU"/>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Adapter Cables</a:t>
            </a:r>
          </a:p>
        </p:txBody>
      </p:sp>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0_HDMI to VGA text">
            <a:extLst>
              <a:ext uri="{FF2B5EF4-FFF2-40B4-BE49-F238E27FC236}">
                <a16:creationId xmlns:a16="http://schemas.microsoft.com/office/drawing/2014/main" id="{C59CFCF9-DABA-8854-FCE4-84D4CE3258DF}"/>
              </a:ext>
            </a:extLst>
          </p:cNvPr>
          <p:cNvSpPr txBox="1"/>
          <p:nvPr/>
        </p:nvSpPr>
        <p:spPr>
          <a:xfrm>
            <a:off x="952934" y="8152208"/>
            <a:ext cx="9214322"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HDMI to VGA</a:t>
            </a:r>
          </a:p>
        </p:txBody>
      </p:sp>
      <p:pic>
        <p:nvPicPr>
          <p:cNvPr id="16" name="0_HDMI to VGA Right" descr="A close-up of a magnifying glass&#10;&#10;Description automatically generated with medium confidence">
            <a:extLst>
              <a:ext uri="{FF2B5EF4-FFF2-40B4-BE49-F238E27FC236}">
                <a16:creationId xmlns:a16="http://schemas.microsoft.com/office/drawing/2014/main" id="{699614CE-C3D2-0328-DF8C-2A62FAA0D4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0095" y="3625023"/>
            <a:ext cx="5817726" cy="3154682"/>
          </a:xfrm>
          <a:prstGeom prst="rect">
            <a:avLst/>
          </a:prstGeom>
        </p:spPr>
      </p:pic>
      <p:pic>
        <p:nvPicPr>
          <p:cNvPr id="3" name="0_HDMI to VGA Left" descr="A picture containing indoor&#10;&#10;Description automatically generated">
            <a:extLst>
              <a:ext uri="{FF2B5EF4-FFF2-40B4-BE49-F238E27FC236}">
                <a16:creationId xmlns:a16="http://schemas.microsoft.com/office/drawing/2014/main" id="{9BFFE3DB-76E6-1612-E324-6B21874370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118" y="3625023"/>
            <a:ext cx="5132209" cy="3221142"/>
          </a:xfrm>
          <a:prstGeom prst="rect">
            <a:avLst/>
          </a:prstGeom>
        </p:spPr>
      </p:pic>
      <p:sp>
        <p:nvSpPr>
          <p:cNvPr id="17" name="1_Passive text">
            <a:extLst>
              <a:ext uri="{FF2B5EF4-FFF2-40B4-BE49-F238E27FC236}">
                <a16:creationId xmlns:a16="http://schemas.microsoft.com/office/drawing/2014/main" id="{7ECB51C6-A749-F8E5-F36C-481290ED37EC}"/>
              </a:ext>
            </a:extLst>
          </p:cNvPr>
          <p:cNvSpPr txBox="1"/>
          <p:nvPr/>
        </p:nvSpPr>
        <p:spPr>
          <a:xfrm>
            <a:off x="1322340" y="6962963"/>
            <a:ext cx="376058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Passive</a:t>
            </a:r>
          </a:p>
        </p:txBody>
      </p:sp>
      <p:sp>
        <p:nvSpPr>
          <p:cNvPr id="23" name="2_Active Text">
            <a:extLst>
              <a:ext uri="{FF2B5EF4-FFF2-40B4-BE49-F238E27FC236}">
                <a16:creationId xmlns:a16="http://schemas.microsoft.com/office/drawing/2014/main" id="{3C8F7639-3BE5-9438-A7DF-9D763DEEDD12}"/>
              </a:ext>
            </a:extLst>
          </p:cNvPr>
          <p:cNvSpPr txBox="1"/>
          <p:nvPr/>
        </p:nvSpPr>
        <p:spPr>
          <a:xfrm>
            <a:off x="6335489" y="6962963"/>
            <a:ext cx="28520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Active</a:t>
            </a:r>
          </a:p>
        </p:txBody>
      </p:sp>
      <p:sp>
        <p:nvSpPr>
          <p:cNvPr id="6" name="3_HDMI to DisplayPort Text">
            <a:extLst>
              <a:ext uri="{FF2B5EF4-FFF2-40B4-BE49-F238E27FC236}">
                <a16:creationId xmlns:a16="http://schemas.microsoft.com/office/drawing/2014/main" id="{74CDF937-0DF4-30D5-9C8B-FEF29E1F9A38}"/>
              </a:ext>
            </a:extLst>
          </p:cNvPr>
          <p:cNvSpPr txBox="1"/>
          <p:nvPr/>
        </p:nvSpPr>
        <p:spPr>
          <a:xfrm>
            <a:off x="12140290" y="8152208"/>
            <a:ext cx="13239969"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HDMI to DisplayPort</a:t>
            </a:r>
          </a:p>
        </p:txBody>
      </p:sp>
      <p:pic>
        <p:nvPicPr>
          <p:cNvPr id="25" name="3_HDMI to DisplayPort Picture" descr="A picture containing electronics, projector&#10;&#10;Description automatically generated">
            <a:extLst>
              <a:ext uri="{FF2B5EF4-FFF2-40B4-BE49-F238E27FC236}">
                <a16:creationId xmlns:a16="http://schemas.microsoft.com/office/drawing/2014/main" id="{93405C7C-51F7-F005-C21B-0AFB509DF6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34863" y="3461737"/>
            <a:ext cx="8737286" cy="4957409"/>
          </a:xfrm>
          <a:prstGeom prst="rect">
            <a:avLst/>
          </a:prstGeom>
        </p:spPr>
      </p:pic>
      <p:pic>
        <p:nvPicPr>
          <p:cNvPr id="27" name="4_HDMI to DVI Picture" descr="A close-up of a circuit board&#10;&#10;Description automatically generated with low confidence">
            <a:extLst>
              <a:ext uri="{FF2B5EF4-FFF2-40B4-BE49-F238E27FC236}">
                <a16:creationId xmlns:a16="http://schemas.microsoft.com/office/drawing/2014/main" id="{0FF02513-642A-B85E-2AFF-FA3057CE3F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353289" y="3461736"/>
            <a:ext cx="6936405" cy="4924753"/>
          </a:xfrm>
          <a:prstGeom prst="rect">
            <a:avLst/>
          </a:prstGeom>
        </p:spPr>
      </p:pic>
      <p:sp>
        <p:nvSpPr>
          <p:cNvPr id="8" name="4_HDMI to DVI Text">
            <a:extLst>
              <a:ext uri="{FF2B5EF4-FFF2-40B4-BE49-F238E27FC236}">
                <a16:creationId xmlns:a16="http://schemas.microsoft.com/office/drawing/2014/main" id="{EF1E8496-24C1-F9A2-0919-8EA9083C01D5}"/>
              </a:ext>
            </a:extLst>
          </p:cNvPr>
          <p:cNvSpPr txBox="1"/>
          <p:nvPr/>
        </p:nvSpPr>
        <p:spPr>
          <a:xfrm>
            <a:off x="27353293" y="8152208"/>
            <a:ext cx="821033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HDMI to DVI</a:t>
            </a:r>
          </a:p>
        </p:txBody>
      </p:sp>
      <p:pic>
        <p:nvPicPr>
          <p:cNvPr id="29" name="5_USB Right" descr="A close-up of a computer mouse&#10;&#10;Description automatically generated">
            <a:extLst>
              <a:ext uri="{FF2B5EF4-FFF2-40B4-BE49-F238E27FC236}">
                <a16:creationId xmlns:a16="http://schemas.microsoft.com/office/drawing/2014/main" id="{11C461C2-6571-D307-067F-870981DE54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10801" y="10626250"/>
            <a:ext cx="4538537" cy="4156229"/>
          </a:xfrm>
          <a:prstGeom prst="rect">
            <a:avLst/>
          </a:prstGeom>
        </p:spPr>
      </p:pic>
      <p:pic>
        <p:nvPicPr>
          <p:cNvPr id="32" name="5_USB Left" descr="A close-up of a cell phone&#10;&#10;Description automatically generated with medium confidence">
            <a:extLst>
              <a:ext uri="{FF2B5EF4-FFF2-40B4-BE49-F238E27FC236}">
                <a16:creationId xmlns:a16="http://schemas.microsoft.com/office/drawing/2014/main" id="{611FCD16-B10D-8713-7827-183DF97956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17123" y="10464668"/>
            <a:ext cx="5212401" cy="4196202"/>
          </a:xfrm>
          <a:prstGeom prst="rect">
            <a:avLst/>
          </a:prstGeom>
        </p:spPr>
      </p:pic>
      <p:sp>
        <p:nvSpPr>
          <p:cNvPr id="30" name="5_USBC to USBA Text">
            <a:extLst>
              <a:ext uri="{FF2B5EF4-FFF2-40B4-BE49-F238E27FC236}">
                <a16:creationId xmlns:a16="http://schemas.microsoft.com/office/drawing/2014/main" id="{313C8CDE-9328-F626-9BFD-9F8994C58831}"/>
              </a:ext>
            </a:extLst>
          </p:cNvPr>
          <p:cNvSpPr txBox="1"/>
          <p:nvPr/>
        </p:nvSpPr>
        <p:spPr>
          <a:xfrm>
            <a:off x="6417123" y="15866119"/>
            <a:ext cx="1118735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USB Adapters</a:t>
            </a:r>
          </a:p>
        </p:txBody>
      </p:sp>
      <p:sp>
        <p:nvSpPr>
          <p:cNvPr id="33" name="6_USB 20 Text">
            <a:extLst>
              <a:ext uri="{FF2B5EF4-FFF2-40B4-BE49-F238E27FC236}">
                <a16:creationId xmlns:a16="http://schemas.microsoft.com/office/drawing/2014/main" id="{A297D7D1-5996-60DA-121F-97E58019A986}"/>
              </a:ext>
            </a:extLst>
          </p:cNvPr>
          <p:cNvSpPr txBox="1"/>
          <p:nvPr/>
        </p:nvSpPr>
        <p:spPr>
          <a:xfrm>
            <a:off x="6688989" y="14855399"/>
            <a:ext cx="376058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 2.0</a:t>
            </a:r>
          </a:p>
        </p:txBody>
      </p:sp>
      <p:sp>
        <p:nvSpPr>
          <p:cNvPr id="34" name="7_USB 30 Text">
            <a:extLst>
              <a:ext uri="{FF2B5EF4-FFF2-40B4-BE49-F238E27FC236}">
                <a16:creationId xmlns:a16="http://schemas.microsoft.com/office/drawing/2014/main" id="{CD7614DB-05E9-362F-81D0-964D7A04E2F4}"/>
              </a:ext>
            </a:extLst>
          </p:cNvPr>
          <p:cNvSpPr txBox="1"/>
          <p:nvPr/>
        </p:nvSpPr>
        <p:spPr>
          <a:xfrm>
            <a:off x="11702138" y="14855399"/>
            <a:ext cx="427808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 3.0</a:t>
            </a:r>
          </a:p>
        </p:txBody>
      </p:sp>
      <p:pic>
        <p:nvPicPr>
          <p:cNvPr id="36" name="8_Lighting to USB Picture" descr="Shape&#10;&#10;Description automatically generated with low confidence">
            <a:extLst>
              <a:ext uri="{FF2B5EF4-FFF2-40B4-BE49-F238E27FC236}">
                <a16:creationId xmlns:a16="http://schemas.microsoft.com/office/drawing/2014/main" id="{F793F581-9C13-3FC5-E531-0DCEB1DDD6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21461385" y="8098386"/>
            <a:ext cx="5541266" cy="9702523"/>
          </a:xfrm>
          <a:prstGeom prst="rect">
            <a:avLst/>
          </a:prstGeom>
        </p:spPr>
      </p:pic>
      <p:sp>
        <p:nvSpPr>
          <p:cNvPr id="37" name="8_Lightning to USB Text">
            <a:extLst>
              <a:ext uri="{FF2B5EF4-FFF2-40B4-BE49-F238E27FC236}">
                <a16:creationId xmlns:a16="http://schemas.microsoft.com/office/drawing/2014/main" id="{0DBB9F70-8549-92A0-FB21-C3D808A608E8}"/>
              </a:ext>
            </a:extLst>
          </p:cNvPr>
          <p:cNvSpPr txBox="1"/>
          <p:nvPr/>
        </p:nvSpPr>
        <p:spPr>
          <a:xfrm>
            <a:off x="19059281" y="15866119"/>
            <a:ext cx="1118735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Lightning to USB</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Adapter Types</a:t>
            </a:r>
          </a:p>
        </p:txBody>
      </p:sp>
    </p:spTree>
    <p:extLst>
      <p:ext uri="{BB962C8B-B14F-4D97-AF65-F5344CB8AC3E}">
        <p14:creationId xmlns:p14="http://schemas.microsoft.com/office/powerpoint/2010/main" val="214064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https://ITFreeTraining.com/ap11/1c30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808</Words>
  <Application>Microsoft Office PowerPoint</Application>
  <PresentationFormat>Custom</PresentationFormat>
  <Paragraphs>59</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2024-04-25T11:52:37Z</dcterms:modified>
</cp:coreProperties>
</file>