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3"/>
  </p:notesMasterIdLst>
  <p:sldIdLst>
    <p:sldId id="274" r:id="rId2"/>
    <p:sldId id="281" r:id="rId3"/>
    <p:sldId id="282" r:id="rId4"/>
    <p:sldId id="283" r:id="rId5"/>
    <p:sldId id="284" r:id="rId6"/>
    <p:sldId id="285" r:id="rId7"/>
    <p:sldId id="280" r:id="rId8"/>
    <p:sldId id="266" r:id="rId9"/>
    <p:sldId id="286" r:id="rId10"/>
    <p:sldId id="287" r:id="rId11"/>
    <p:sldId id="273" r:id="rId12"/>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546"/>
    <a:srgbClr val="269D47"/>
    <a:srgbClr val="1884C7"/>
    <a:srgbClr val="A7A7A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6488" autoAdjust="0"/>
  </p:normalViewPr>
  <p:slideViewPr>
    <p:cSldViewPr snapToGrid="0">
      <p:cViewPr varScale="1">
        <p:scale>
          <a:sx n="19" d="100"/>
          <a:sy n="19" d="100"/>
        </p:scale>
        <p:origin x="250" y="110"/>
      </p:cViewPr>
      <p:guideLst/>
    </p:cSldViewPr>
  </p:slideViewPr>
  <p:notesTextViewPr>
    <p:cViewPr>
      <p:scale>
        <a:sx n="1" d="1"/>
        <a:sy n="1" d="1"/>
      </p:scale>
      <p:origin x="0" y="-37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1600" dirty="0"/>
              <a:t>Let’s have a look at SCSI.</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15:56 I won’t spent too much time with traditional SCSI, since it is unlikely you will come across it in the workplace and unlikely to get an exam question on it. Over the years, a lot of different versions of SCSI were released. You can see some of the different connectors. With SCSI, if you plug devices together in a daisy chain using the same connectors, you are off to a good start.</a:t>
            </a:r>
          </a:p>
          <a:p>
            <a:endParaRPr lang="en-GB" sz="1600" dirty="0"/>
          </a:p>
          <a:p>
            <a:r>
              <a:rPr lang="en-GB" sz="1600" dirty="0"/>
              <a:t>SCSI has a large number of cables to go with the large number of connectors. In some cases, the SCSI cable may have different connectors on each end. SCSI supports what is called “wide” and “narrow”. Wide has more wires than narrow. As a result, the wide version supports more devices.</a:t>
            </a:r>
          </a:p>
          <a:p>
            <a:endParaRPr lang="en-GB" sz="1600" dirty="0"/>
          </a:p>
          <a:p>
            <a:r>
              <a:rPr lang="en-GB" sz="1600" dirty="0"/>
              <a:t>Each device in SCSI needs to have its own device ID. This is configured automatically or manually. On very old devices this is achieved by using jumpers. Wide supports IDs from 0 to 15, so 16 devices in total. Narrow supports IDs 0 through 7. If you are using a cable with different connectors on each end, if one connector has less pins, it is more than likely changing from wide to narrow. Once the connector changes to narrow, you will only be able to use IDs 0 through 7. In very old implementations of SCSI, if part of the cable changed from wide to narrow, the whole cable would effectively become a narrow cable.</a:t>
            </a:r>
          </a:p>
          <a:p>
            <a:endParaRPr lang="en-GB" sz="1600" dirty="0"/>
          </a:p>
          <a:p>
            <a:r>
              <a:rPr lang="en-GB" sz="1600" dirty="0"/>
              <a:t>With SCSI, the host adapter also counts as a device. The host adapter will usually use the device ID 7 or 15. SCSI also requires a terminator on each end. This will either be an active terminator, active meaning it is included inside the device, or a terminator needs to be attached. If both ends are not terminated the cable won’t work. Generally, in the host adapter, the terminator will be built in, so you only need to worry about terminating the last device on the cable, either using a device that has an active terminator or manually connecting a terminator to the last device.</a:t>
            </a:r>
          </a:p>
          <a:p>
            <a:endParaRPr lang="en-GB" sz="1600" dirty="0"/>
          </a:p>
          <a:p>
            <a:r>
              <a:rPr lang="en-GB" sz="1600" dirty="0"/>
              <a:t>For traditional SCSI, that is all I will cover in this video. If you do come across traditional SCSI and need more information, we have some old videos that cover this topic in more detail. For the CompTIA exam, I doubt you will get a question on it.</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13703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18:20 That covers it for SCSI. I hope you have found this video informative. Until the next video from us, I would like to thank you for watching.</a:t>
            </a:r>
          </a:p>
          <a:p>
            <a:endParaRPr lang="en-GB" sz="1600" dirty="0"/>
          </a:p>
          <a:p>
            <a:r>
              <a:rPr lang="en-GB" sz="1600" dirty="0"/>
              <a:t>References</a:t>
            </a:r>
          </a:p>
          <a:p>
            <a:r>
              <a:rPr lang="en-GB" sz="1600" dirty="0"/>
              <a:t>“The Official CompTIA A+ Core Study Guide (Exam 220-1101)” pages 48 to 49</a:t>
            </a:r>
          </a:p>
          <a:p>
            <a:r>
              <a:rPr lang="en-GB" sz="1600" dirty="0"/>
              <a:t>“Picture: Patch panel” https://unsplash.com/photos/uq5RMAZdZG4</a:t>
            </a:r>
          </a:p>
          <a:p>
            <a:r>
              <a:rPr lang="en-GB" sz="1600" dirty="0"/>
              <a:t>“Picture: SCSI logo” https://en.wikipedia.org/wiki/SCSI#/media/File:Scsi_logo.svg</a:t>
            </a:r>
          </a:p>
          <a:p>
            <a:r>
              <a:rPr lang="en-GB" sz="1600" dirty="0"/>
              <a:t>“Picture: </a:t>
            </a:r>
            <a:r>
              <a:rPr lang="en-GB" sz="1600" dirty="0" err="1"/>
              <a:t>Lightblub</a:t>
            </a:r>
            <a:r>
              <a:rPr lang="en-GB" sz="1600" dirty="0"/>
              <a:t> and post it notes” https://pixabay.com/photos/post-it-brainstorming-teamwork-idea-4129907/</a:t>
            </a:r>
          </a:p>
          <a:p>
            <a:r>
              <a:rPr lang="en-GB" sz="1600" dirty="0"/>
              <a:t>“Picture: </a:t>
            </a:r>
            <a:r>
              <a:rPr lang="en-GB" sz="1600" dirty="0" err="1"/>
              <a:t>Lightblub</a:t>
            </a:r>
            <a:r>
              <a:rPr lang="en-GB" sz="1600" dirty="0"/>
              <a:t>” https://www.pexels.com/photo/bright-bulb-close-up-conceptual-269318/</a:t>
            </a:r>
          </a:p>
          <a:p>
            <a:r>
              <a:rPr lang="en-GB" sz="1600" dirty="0"/>
              <a:t>“Picture: Blocks” https://unsplash.com/photos/KuCGlBXjH_o</a:t>
            </a:r>
          </a:p>
          <a:p>
            <a:r>
              <a:rPr lang="en-GB" sz="1600" dirty="0"/>
              <a:t>“Picture: Robotic arm” https://pixabay.com/photos/robot-robotic-arm-earth-globe-3009602/</a:t>
            </a:r>
          </a:p>
          <a:p>
            <a:r>
              <a:rPr lang="en-GB" sz="1600" dirty="0"/>
              <a:t>“Picture: Hard disk” https://en.wikipedia.org/wiki/Hard_disk_drive#/media/File:Laptop-hard-drive-exposed.jpg</a:t>
            </a:r>
          </a:p>
          <a:p>
            <a:r>
              <a:rPr lang="en-GB" sz="1600" dirty="0"/>
              <a:t>“Picture: SAS </a:t>
            </a:r>
            <a:r>
              <a:rPr lang="en-GB" sz="1600" dirty="0" err="1"/>
              <a:t>HardDisks</a:t>
            </a:r>
            <a:r>
              <a:rPr lang="en-GB" sz="1600" dirty="0"/>
              <a:t>” https://en.wikipedia.org/wiki/Serial_Attached_SCSI#/media/File:HuaweiRH2288HV2.JPG</a:t>
            </a:r>
          </a:p>
          <a:p>
            <a:r>
              <a:rPr lang="en-GB" sz="1600" dirty="0"/>
              <a:t>“Picture: Server Cables” https://pixabay.com/photos/sever-digitization-mainframe-3100049/</a:t>
            </a:r>
          </a:p>
          <a:p>
            <a:r>
              <a:rPr lang="en-GB" sz="1600" dirty="0"/>
              <a:t>“Picture: SAS Cabling” https://systemx.lenovofiles.com/help/index.jsp?topic=%2Fcom.lenovo.storage.v5030.8.1.0.doc%2Fv3500_qisascables_b4jtyu.html</a:t>
            </a:r>
          </a:p>
          <a:p>
            <a:endParaRPr lang="en-GB" sz="1600" dirty="0"/>
          </a:p>
          <a:p>
            <a:r>
              <a:rPr lang="en-GB" sz="1600" dirty="0"/>
              <a:t>Credits</a:t>
            </a:r>
          </a:p>
          <a:p>
            <a:r>
              <a:rPr lang="en-GB" sz="1600" dirty="0"/>
              <a:t>Trainer: Austin Mason https://ITFreeTraining.com</a:t>
            </a:r>
          </a:p>
          <a:p>
            <a:r>
              <a:rPr lang="en-GB" sz="1600" dirty="0"/>
              <a:t>Voice Talent: HP Lewis https://hplewis.com</a:t>
            </a:r>
          </a:p>
          <a:p>
            <a:r>
              <a:rPr lang="en-GB" sz="1600" dirty="0"/>
              <a:t>Quality Assurance: Brett Batson https://www.pbb-proofreading</a:t>
            </a:r>
            <a:r>
              <a:rPr lang="en-GB" sz="1600"/>
              <a:t>.uk</a:t>
            </a:r>
            <a:endParaRPr lang="en-US" sz="160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00:02 In the real world, Small Computer System Interface, otherwise known as SCSI, in its traditional form is obsolete; however, the SCSI protocol is still used. Therefore, it is unlikely you will be working with traditional SCSI unless you are working on a very old computer.</a:t>
            </a:r>
          </a:p>
          <a:p>
            <a:endParaRPr lang="en-GB" sz="1600" dirty="0"/>
          </a:p>
          <a:p>
            <a:r>
              <a:rPr lang="en-GB" sz="1600" dirty="0"/>
              <a:t>Nowadays, if you come across a SCSI connector, it most likely will be using Serial Attached SCSI or SAS. Originally SCSI used to transfer data in parallel. That is, SCSI sent data over multiple lines at the same time. The data needed to be transferred in sync over all lines, which is difficult to achieve, particularly when the data rate increases. For this reason, SCSI changed from sending data in parallel to sending it in serial, thus the name Serial Attached SCSI.</a:t>
            </a:r>
          </a:p>
          <a:p>
            <a:endParaRPr lang="en-GB" sz="1600" dirty="0"/>
          </a:p>
          <a:p>
            <a:r>
              <a:rPr lang="en-GB" sz="1600" dirty="0"/>
              <a:t>SAS drives are mainly used in cloud and server storage. In the old days, you would have found SCSI used in high performance workstations, but we don’t really see that occurring with SAS. If you find there is a lot of storage, and I mean storage that uses tens if not hundreds of storage devices, it is most likely using SAS. There is one exception where you may find an implementation of SAS that is used in workstations. I will have a look at this exception, why it is needed and when you may use it.</a:t>
            </a:r>
          </a:p>
          <a:p>
            <a:endParaRPr lang="en-GB" sz="1600" dirty="0"/>
          </a:p>
          <a:p>
            <a:r>
              <a:rPr lang="en-GB" sz="1600" dirty="0"/>
              <a:t>The other main place that you may come across SCSI is Internet SCSI or iSCSI. iSCSI makes SCSI available over the network and it provides block level access. Block level means the storage will appear to the computer as local attached storage. Thus, iSCSI can be used to provide storage over the network to a computer and the computer will see that storage the same way as it would see directly connected internal storage. It is possible to use iSCSI to boot a computer from the network, thus you could remove the hard disk from a computer and boot the computer using storage from the network instead. As the name suggests, it is possible to use iSCSI over the internet; however, iSCSI is generally used on local networks or high-speed networks. Although possible to use over slow networks, the risk of data loss goes up. Therefore, on slow networks, traditional data sharing such as using file sharing is recommended.</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59006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02:18 SCSI is still included on the exam objectives of the A+ exam, although it is unlikely you will get a question in the exam on it. In our older videos we talk about traditional SCSI in a lot more detail, so in this video I will start by looking at the basic concepts of SCSI that are still used today.</a:t>
            </a:r>
          </a:p>
          <a:p>
            <a:endParaRPr lang="en-GB" sz="1600" dirty="0"/>
          </a:p>
          <a:p>
            <a:r>
              <a:rPr lang="en-GB" sz="1600" dirty="0"/>
              <a:t>I will next have a quick look at SAS. This is one of the places that you will find modern SCSI used. You generally find SAS used on servers and cloud storage. For a workstation, you may find SCSI used with a U.2 connector. The U.2 connector is essentially one of many SAS connectors. We will have a look at why this particular connector is being used in workstations.</a:t>
            </a:r>
          </a:p>
          <a:p>
            <a:endParaRPr lang="en-GB" sz="1600" dirty="0"/>
          </a:p>
          <a:p>
            <a:r>
              <a:rPr lang="en-GB" sz="1600" dirty="0"/>
              <a:t>Lastly, I will have a quick look at traditional SCSI. This is pretty old technology, so there is a good chance you won’t come across it nowadays. CompTIA still has this as an exam objective, so I will have a quick look at it, although I doubt you will get asked a question about it.</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1660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03:17 The SCSI ID uniquely identifies the device. In the old days, the ID needed to be set manually. The SCSI device would generally have a switch on the back or jumpers to configure the ID. Nowadays, the SCSI ID is generally set automatically. In a lot of cases, the SCSI ID will be set based on the physical connection that is used. In other words, the physical connection that you use will determine what SCSI ID is used.</a:t>
            </a:r>
          </a:p>
          <a:p>
            <a:endParaRPr lang="en-GB" sz="1600" dirty="0"/>
          </a:p>
          <a:p>
            <a:r>
              <a:rPr lang="en-GB" sz="1600" dirty="0"/>
              <a:t>Since the process is automatic, this prevents two devices having the same SCSI ID. If two devices were to have the same SCSI ID, the computer would not be able to determine which is which. SCSI ID is old terminology, so with newer devices, you may see it referred to by names like device ID, slot number or something similar.</a:t>
            </a:r>
          </a:p>
          <a:p>
            <a:endParaRPr lang="en-GB" sz="1600" dirty="0"/>
          </a:p>
          <a:p>
            <a:r>
              <a:rPr lang="en-GB" sz="1600" dirty="0"/>
              <a:t>The number the device is allocated becomes important when attempting to access it. For example, the operating system may list the storage devices based on the numbers allocated. Also, if you are trying to locate a physical hard disk in a drive enclosure, knowing this number may help you locate which port in the enclosure the physical hard disk is plugged into. The storge devices can also be divided up into logical units, referred to as a LUN.</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394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04:35 In SCSI, and often used in Storage Area Networks or SANs, there is the concept of a LUN. A LUN essentially allocates storage into units. When storage is divided up like this, it is seen by the OS as a single unit.</a:t>
            </a:r>
          </a:p>
          <a:p>
            <a:endParaRPr lang="en-GB" sz="1600" dirty="0"/>
          </a:p>
          <a:p>
            <a:r>
              <a:rPr lang="en-GB" sz="1600" dirty="0"/>
              <a:t>When dividing storage up like this, it may not be referred to as a LUN, but the concept is still the same. The term LUN is commonly used with SANs and sometimes with SCSI. Let’s consider some examples.</a:t>
            </a:r>
          </a:p>
          <a:p>
            <a:endParaRPr lang="en-GB" sz="1600" dirty="0"/>
          </a:p>
          <a:p>
            <a:r>
              <a:rPr lang="en-GB" sz="1600" dirty="0"/>
              <a:t>In the simplest case, a single hard disk can be allocated to a single LUN. When a LUN is created, the operating system will see this as a single storage device. However, you can also have multiple storage devices combined together to form a single LUN. As before, this will be seen by the operating system as a single storage device.</a:t>
            </a:r>
          </a:p>
          <a:p>
            <a:endParaRPr lang="en-GB" sz="1600" dirty="0"/>
          </a:p>
          <a:p>
            <a:r>
              <a:rPr lang="en-GB" sz="1600" dirty="0"/>
              <a:t>As you can see, a single LUN can be multiple storage devices combined together. It is also possible that the LUN may be spread over multiple enclosures. It is also possible for a LUN to be smaller than a single storage device. This is not really used with SCSI devices; however, you may find it used within larger devices like SANs. In SAN environments, it is possible for a LUN to even include standby storage that replaces storage devices when they fail. Essentially, a LUN is just a way to manage storage so the operating system sees only the one storage device; however, on the back end, there may be multiple storage devices and potentially storage devices in multiple storage units.</a:t>
            </a:r>
          </a:p>
          <a:p>
            <a:endParaRPr lang="en-GB" sz="1600" dirty="0"/>
          </a:p>
          <a:p>
            <a:r>
              <a:rPr lang="en-GB" sz="1600" dirty="0"/>
              <a:t>To manage a lot of storage devices in multiple units you need some way to do this. Standard storage devices like SATA are not designed specifically for this, so this is where SAS comes into play.</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95607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06:23 If you see SAS, it will most likely be used in servers, SANs or cloud storage. You don’t really see it used in desktops, even high-end workstations, as these devices tend to use M.2 drives nowadays if performance is important. You can see in this example of a SAS storage system, there are rows of hard disks that work together to provide a large amount of storage. Setups like this are common in remote servers and cloud storage </a:t>
            </a:r>
            <a:r>
              <a:rPr lang="en-GB" sz="1600" dirty="0" err="1"/>
              <a:t>centers</a:t>
            </a:r>
            <a:r>
              <a:rPr lang="en-GB" sz="1600" dirty="0"/>
              <a:t>.</a:t>
            </a:r>
          </a:p>
          <a:p>
            <a:endParaRPr lang="en-GB" sz="1600" dirty="0"/>
          </a:p>
          <a:p>
            <a:r>
              <a:rPr lang="en-GB" sz="1600" dirty="0"/>
              <a:t>For the CompTIA exam, you most likely won’t need to know much about them. The main take away I would remember is that the connector is similar to SATA, but slightly different. To understand the difference between the two, I have a SAS hard disk and a SATA hard disk side by side.</a:t>
            </a:r>
          </a:p>
          <a:p>
            <a:endParaRPr lang="en-GB" sz="1600" dirty="0"/>
          </a:p>
          <a:p>
            <a:r>
              <a:rPr lang="en-GB" sz="1600" dirty="0"/>
              <a:t>When you look at them, the connection looks very similar. However, on a closer look, you can see that, with the SAS connection, the middle of the connector is blocked. In contrast, the middle of the SATA connector is open.</a:t>
            </a:r>
          </a:p>
          <a:p>
            <a:endParaRPr lang="en-GB" sz="1600" dirty="0"/>
          </a:p>
          <a:p>
            <a:r>
              <a:rPr lang="en-GB" sz="1600" dirty="0"/>
              <a:t>The block means that if you attempt to plug a SAS hard disk into a SATA enclosure, it won’t go in. However, a SATA drive will go in a SAS enclosure. Thus, SAS supports SATA, but SATA does not support SAS. Modern SAS controllers should support SATA, but I never like to give guarantees in computing. In some cases, you may need to enable SATA support. If you are using an old controller, note that there were firmware problems in the old days. If you are having problems, you may need to update the firmware in the storage controller and on the storage devices.</a:t>
            </a:r>
          </a:p>
          <a:p>
            <a:endParaRPr lang="en-GB" sz="1600" dirty="0"/>
          </a:p>
          <a:p>
            <a:r>
              <a:rPr lang="en-GB" sz="1600" dirty="0"/>
              <a:t>SAS, like SATA, also supports hot swapping. Hot swapping is important in large storage devices, as you don’t want to shut the storage device down to replace a failed storage device. To get a better understanding of how the SAS connection is different from the SATA connection, I will have a closer look at the connectors.</a:t>
            </a:r>
          </a:p>
          <a:p>
            <a:endParaRPr lang="en-GB" sz="1600" dirty="0"/>
          </a:p>
          <a:p>
            <a:r>
              <a:rPr lang="en-GB" sz="1600" dirty="0"/>
              <a:t>To understand the difference, I have a SAS hard disk and a SATA hard disk. To start with, I have a SATA data cable. As you would expect, the SATA cable is able to be plugged into the SATA hard disk. If I now attempt to plug the SATA cable into the SAS hard disk, notice that it will not plug in due to the block in the middle of the connector.</a:t>
            </a:r>
          </a:p>
          <a:p>
            <a:endParaRPr lang="en-GB" sz="1600" dirty="0"/>
          </a:p>
          <a:p>
            <a:r>
              <a:rPr lang="en-GB" sz="1600" dirty="0"/>
              <a:t>I will now have a look at a SAS connector. Since the connector on the device has the block between the data and power cables, the SAS connector has to include both the data and power parts because of this block.</a:t>
            </a:r>
          </a:p>
          <a:p>
            <a:endParaRPr lang="en-GB" sz="1600" dirty="0"/>
          </a:p>
          <a:p>
            <a:r>
              <a:rPr lang="en-GB" sz="1600" dirty="0"/>
              <a:t>Notice, that when I plug the SAS connector into the SATA hard disk it goes in without any problem. This connector has a separate SATA power connector that I will plug in. Also notice, that I can unplug the cable from the SATA hard disk and plug it into the SAS hard disk. Thus, SAS controllers can be used with both SAS and SATA devices; however, SATA controllers can only be used with SATA devices.</a:t>
            </a:r>
          </a:p>
          <a:p>
            <a:endParaRPr lang="en-GB" sz="1600" dirty="0"/>
          </a:p>
          <a:p>
            <a:r>
              <a:rPr lang="en-GB" sz="1600" dirty="0"/>
              <a:t>SAS does offer some additional features over other storage devices, making it a good choice for large amounts of storage; let’s have a look.</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201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09:27 SAS also supports “Topology”. Topology means defining an arrangement of storage devices and the connections to these storage devices. To do this, each port and each device have a unique identifier. I like to think of SAS topology as networking for storage devices.</a:t>
            </a:r>
          </a:p>
          <a:p>
            <a:endParaRPr lang="en-GB" sz="1600" dirty="0"/>
          </a:p>
          <a:p>
            <a:r>
              <a:rPr lang="en-GB" sz="1600" dirty="0"/>
              <a:t>In this example, you can see the back of a large number of servers. Each server has a network connection and a storage connector. The storage connectors use SAS to connect to a storage device. In large environments, you may have many devices connect to a storage device and many storage devices connected together.</a:t>
            </a:r>
          </a:p>
          <a:p>
            <a:endParaRPr lang="en-GB" sz="1600" dirty="0"/>
          </a:p>
          <a:p>
            <a:r>
              <a:rPr lang="en-GB" sz="1600" dirty="0"/>
              <a:t>SAS also supports redundancy, thus there may be multiple path connectors between storage devices and devices like servers. If an adapter were to fail, for example, data could be transferred through a different adapter, and this prevents downtime from occurring. You can see why I think of SAS like networking for storage, as, in a lot of ways, it is similar to what you can achieve with networking.</a:t>
            </a:r>
          </a:p>
          <a:p>
            <a:endParaRPr lang="en-GB" sz="1600" dirty="0"/>
          </a:p>
          <a:p>
            <a:r>
              <a:rPr lang="en-GB" sz="1600" dirty="0"/>
              <a:t>SAS you will generally only find in servers, SANs and cloud storage. You generally won’t see SAS in a workstation with one exception.</a:t>
            </a:r>
            <a:endParaRPr lang="en-AU"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017790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10:41 The U.2 interface, officially known as SFF-8639, provides a SAS port for workstations and servers. You will only find this used on high-end workstations and servers. U.2 did not get much market share so if you pay a lot for a motherboard or server, don’t expect it to have one. If it does have a U.2 port, it may be accessible from outside the computer or in some cases only available inside the computer.</a:t>
            </a:r>
          </a:p>
          <a:p>
            <a:endParaRPr lang="en-GB" sz="1600" dirty="0"/>
          </a:p>
          <a:p>
            <a:r>
              <a:rPr lang="en-GB" sz="1600" dirty="0"/>
              <a:t>U.2 supports standard SAS storage devices. So, all you need to do is use the U.2 cable to plug the SAS storage device into the computer. SATA is a widely used interface; however, it is limited to 600 MB/s transfer rate. Modern Solid-State Drives are able to transfer faster than this and also the original SATA protocol was not designed with Solid-State Drives in mind.</a:t>
            </a:r>
          </a:p>
          <a:p>
            <a:endParaRPr lang="en-GB" sz="1600" dirty="0"/>
          </a:p>
          <a:p>
            <a:r>
              <a:rPr lang="en-GB" sz="1600" dirty="0"/>
              <a:t>U.2 addresses this by having four PCI Express lanes that have direct access to the Solid-State Drive. This allows the computer to access the Solid-State Drive at the speed of its internal PCI Express lanes. This is much higher than the 600 MB/s limit of SATA.</a:t>
            </a:r>
          </a:p>
          <a:p>
            <a:endParaRPr lang="en-GB" sz="1600" dirty="0"/>
          </a:p>
          <a:p>
            <a:r>
              <a:rPr lang="en-GB" sz="1600" dirty="0"/>
              <a:t>In desktop computing, M.2 Solid-State Drives have become very popular. These storage devices can also use PCI Express and thus offer very fast speeds. SAS Solid-State Drives, by comparison, are a lot more expensive and thus, most likely, one of the reasons while U.2 is not used that much.</a:t>
            </a:r>
          </a:p>
          <a:p>
            <a:endParaRPr lang="en-GB" sz="1600" dirty="0"/>
          </a:p>
          <a:p>
            <a:r>
              <a:rPr lang="en-GB" sz="1600" dirty="0"/>
              <a:t>One of the limitations with M.2 is that it does not support hot swapping. However, you can get around this by using an M.2 to U.2 enclosure. These enclosures support an M.2 Solid-State Drive and allow it to be accessed using U.2. It is just a matter of plugging it in and unplugging it when you are finished. This is a cheaper option than purchasing the more expensive SAS Solid-State Drives. SAS drives are designed with long-term reliability in mind, but if you are just interested in performance over cost, it is a good option.</a:t>
            </a:r>
          </a:p>
          <a:p>
            <a:endParaRPr lang="en-GB" sz="1600" dirty="0"/>
          </a:p>
          <a:p>
            <a:r>
              <a:rPr lang="en-GB" sz="1600" dirty="0"/>
              <a:t>Lastly, the U.2 interface supports SATA. With the amount of SATA ports that a computer comes with nowadays, you are most likely to use an internal SATA port. However, if you run out of ports or want to plug in an external storage device, it is an option. To use it, you just need to use the same cable that you would use for the SAS device.</a:t>
            </a:r>
          </a:p>
          <a:p>
            <a:endParaRPr lang="en-GB" sz="1600" dirty="0"/>
          </a:p>
          <a:p>
            <a:r>
              <a:rPr lang="en-GB" sz="1600" dirty="0"/>
              <a:t>U.2 interfaces are not very common, so let’s have a look what you can do if your motherboard does not have one.</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38973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13:22 If your computer does not have a U.2 interface, you can always purchase an adapter to add one. One of the simplest options is use a PCI Express card like the one shown. This is a basic PCI Express card that adds one U.2 port. There are also others on the market that add more ports and also add additional features such as RAID options.</a:t>
            </a:r>
          </a:p>
          <a:p>
            <a:endParaRPr lang="en-GB" sz="1600" dirty="0"/>
          </a:p>
          <a:p>
            <a:r>
              <a:rPr lang="en-GB" sz="1600" dirty="0"/>
              <a:t>There is also an adapter that will work with an M Type M.2 slot. This adapter will add a U.2 port using an M.2 slot. If you require a U.2 port in your computer, purchasing one of these adapters is often much cheaper than having to purchase an expensive motherboard.</a:t>
            </a:r>
          </a:p>
          <a:p>
            <a:endParaRPr lang="en-GB" sz="1600" dirty="0"/>
          </a:p>
          <a:p>
            <a:r>
              <a:rPr lang="en-GB" sz="1600" dirty="0"/>
              <a:t>I will next have a look at how to plug in a PCI Express U.2 storage device. Firstly, I will have a look at the storage cable, in particular the cable going to the storage device. If you remember from before, the SAS hard disks have a block between the connectors and the SATA hard disk has a gap between the connectors. Both do not have any connectors in this area. Notice however, this cable has additional pins in this area. These additional pins are required for PCI Express. Keep this in mind when connecting PCI Express SAS storage devices. If you don’t use a cable with these additional pins, it is not going to work.</a:t>
            </a:r>
          </a:p>
          <a:p>
            <a:endParaRPr lang="en-GB" sz="1600" dirty="0"/>
          </a:p>
          <a:p>
            <a:r>
              <a:rPr lang="en-GB" sz="1600" dirty="0"/>
              <a:t>I will next plug the other end of the cable into the U.2 plug. The cables will generally have a clip on them; if you unplug the cable, make sure that you press the clip to unlock it, otherwise if you attempt to pull the cable out without pressing the clips in, you may damage the plug.</a:t>
            </a:r>
          </a:p>
          <a:p>
            <a:endParaRPr lang="en-GB" sz="1600" dirty="0"/>
          </a:p>
          <a:p>
            <a:r>
              <a:rPr lang="en-GB" sz="1600" dirty="0"/>
              <a:t>I will next plug in the storage device. Notice, that when I look at the connector for the storage device, it has the extra pins on it. If you are not sure if the SAS device is PCI Express compatible or not, look at the connector and see if it has these extra pins.</a:t>
            </a:r>
          </a:p>
          <a:p>
            <a:endParaRPr lang="en-GB" sz="1600" dirty="0"/>
          </a:p>
          <a:p>
            <a:r>
              <a:rPr lang="en-GB" sz="1600" dirty="0"/>
              <a:t>The last step is to plug the cable into the storage device. Once this is done, the storage device only needs power connected to it and it is ready to go. The points to take away with the U.2 connector are, it supports PCI Express and therefore you can get the same kind of speeds as an M.2 Solid-State Drive. Unlike M.2 Solid-State Drives, U.2 supports hot swapping.</a:t>
            </a:r>
          </a:p>
          <a:p>
            <a:endParaRPr lang="en-GB" sz="1600" dirty="0"/>
          </a:p>
          <a:p>
            <a:r>
              <a:rPr lang="en-GB" sz="1600" dirty="0"/>
              <a:t>That covers it for modern SCSI, now let’s have a look at traditional SCSI.</a:t>
            </a:r>
            <a:endParaRPr lang="en-US" sz="1600"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1115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4/25/2024</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gif"/></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0_SCSI connectors" descr="Diagram&#10;&#10;Description automatically generated">
            <a:extLst>
              <a:ext uri="{FF2B5EF4-FFF2-40B4-BE49-F238E27FC236}">
                <a16:creationId xmlns:a16="http://schemas.microsoft.com/office/drawing/2014/main" id="{13D4768F-62B1-4E2E-90C8-5C475B1DFB6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9952" y="7052796"/>
            <a:ext cx="22482754" cy="1402451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237841" y="4541787"/>
            <a:ext cx="44610528"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Many different SCSI connectors released</a:t>
            </a:r>
          </a:p>
        </p:txBody>
      </p:sp>
      <p:pic>
        <p:nvPicPr>
          <p:cNvPr id="23" name="1_cable 3_D 1.0" descr="A picture containing indoor, connector, cable&#10;&#10;Description automatically generated">
            <a:extLst>
              <a:ext uri="{FF2B5EF4-FFF2-40B4-BE49-F238E27FC236}">
                <a16:creationId xmlns:a16="http://schemas.microsoft.com/office/drawing/2014/main" id="{3F5F05FF-8727-4A05-AEC4-8657AC4D02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388341" y="6458253"/>
            <a:ext cx="9165246" cy="5900373"/>
          </a:xfrm>
          <a:prstGeom prst="rect">
            <a:avLst/>
          </a:prstGeom>
        </p:spPr>
      </p:pic>
      <p:pic>
        <p:nvPicPr>
          <p:cNvPr id="24" name="1_cable 2_D 0.5" descr="A picture containing cup, coffee, cable, connector&#10;&#10;Description automatically generated">
            <a:extLst>
              <a:ext uri="{FF2B5EF4-FFF2-40B4-BE49-F238E27FC236}">
                <a16:creationId xmlns:a16="http://schemas.microsoft.com/office/drawing/2014/main" id="{171C69B4-D3B2-4DAB-9CFB-FCDBC296EA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070801" y="8112912"/>
            <a:ext cx="4729357" cy="3854103"/>
          </a:xfrm>
          <a:prstGeom prst="rect">
            <a:avLst/>
          </a:prstGeom>
        </p:spPr>
      </p:pic>
      <p:pic>
        <p:nvPicPr>
          <p:cNvPr id="25" name="1_cable 1" descr="A picture containing connector, cable, adapter&#10;&#10;Description automatically generated">
            <a:extLst>
              <a:ext uri="{FF2B5EF4-FFF2-40B4-BE49-F238E27FC236}">
                <a16:creationId xmlns:a16="http://schemas.microsoft.com/office/drawing/2014/main" id="{0F514EE0-B7EA-405E-A538-98623C4F46A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517856" y="8112913"/>
            <a:ext cx="6139868" cy="3854102"/>
          </a:xfrm>
          <a:prstGeom prst="rect">
            <a:avLst/>
          </a:prstGeom>
        </p:spPr>
      </p:pic>
      <p:sp>
        <p:nvSpPr>
          <p:cNvPr id="30" name="2_Point Right 1">
            <a:extLst>
              <a:ext uri="{FF2B5EF4-FFF2-40B4-BE49-F238E27FC236}">
                <a16:creationId xmlns:a16="http://schemas.microsoft.com/office/drawing/2014/main" id="{747440E9-DACE-7EAA-90D2-1008828AD392}"/>
              </a:ext>
            </a:extLst>
          </p:cNvPr>
          <p:cNvSpPr txBox="1"/>
          <p:nvPr/>
        </p:nvSpPr>
        <p:spPr>
          <a:xfrm>
            <a:off x="24877776" y="12390950"/>
            <a:ext cx="21464016"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Each device has an ID</a:t>
            </a:r>
          </a:p>
        </p:txBody>
      </p:sp>
      <p:sp>
        <p:nvSpPr>
          <p:cNvPr id="27" name="3_Point Right 2">
            <a:extLst>
              <a:ext uri="{FF2B5EF4-FFF2-40B4-BE49-F238E27FC236}">
                <a16:creationId xmlns:a16="http://schemas.microsoft.com/office/drawing/2014/main" id="{AD85EC35-A3AA-CC6E-5CEA-CC1D0E1E0AF8}"/>
              </a:ext>
            </a:extLst>
          </p:cNvPr>
          <p:cNvSpPr txBox="1"/>
          <p:nvPr/>
        </p:nvSpPr>
        <p:spPr>
          <a:xfrm>
            <a:off x="24877776" y="1483689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Wide supports IDs 0 to 15</a:t>
            </a:r>
          </a:p>
        </p:txBody>
      </p:sp>
      <p:sp>
        <p:nvSpPr>
          <p:cNvPr id="28" name="4_Point Right 3">
            <a:extLst>
              <a:ext uri="{FF2B5EF4-FFF2-40B4-BE49-F238E27FC236}">
                <a16:creationId xmlns:a16="http://schemas.microsoft.com/office/drawing/2014/main" id="{17C4D23E-92CA-4BB2-23B4-2784788CB2D2}"/>
              </a:ext>
            </a:extLst>
          </p:cNvPr>
          <p:cNvSpPr txBox="1"/>
          <p:nvPr/>
        </p:nvSpPr>
        <p:spPr>
          <a:xfrm>
            <a:off x="24877776" y="16667293"/>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Narrow supports IDs 0 to 7</a:t>
            </a:r>
          </a:p>
        </p:txBody>
      </p:sp>
      <p:sp>
        <p:nvSpPr>
          <p:cNvPr id="29" name="5_Point Right 4">
            <a:extLst>
              <a:ext uri="{FF2B5EF4-FFF2-40B4-BE49-F238E27FC236}">
                <a16:creationId xmlns:a16="http://schemas.microsoft.com/office/drawing/2014/main" id="{7E56727E-F7C2-E9B0-3DD8-178114CD76F0}"/>
              </a:ext>
            </a:extLst>
          </p:cNvPr>
          <p:cNvSpPr txBox="1"/>
          <p:nvPr/>
        </p:nvSpPr>
        <p:spPr>
          <a:xfrm>
            <a:off x="24877776" y="1849768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Host adapter either 7 or 15</a:t>
            </a:r>
          </a:p>
        </p:txBody>
      </p:sp>
      <p:sp>
        <p:nvSpPr>
          <p:cNvPr id="26" name="6_Point 2">
            <a:extLst>
              <a:ext uri="{FF2B5EF4-FFF2-40B4-BE49-F238E27FC236}">
                <a16:creationId xmlns:a16="http://schemas.microsoft.com/office/drawing/2014/main" id="{216F4834-BAFB-3816-9687-F5622F638FDB}"/>
              </a:ext>
            </a:extLst>
          </p:cNvPr>
          <p:cNvSpPr txBox="1"/>
          <p:nvPr/>
        </p:nvSpPr>
        <p:spPr>
          <a:xfrm>
            <a:off x="1237841" y="20826001"/>
            <a:ext cx="33231036"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SCSI requires terminator on each end</a:t>
            </a:r>
          </a:p>
        </p:txBody>
      </p:sp>
      <p:pic>
        <p:nvPicPr>
          <p:cNvPr id="17" name="6_Terminator picture" descr="A close - up of a pen&#10;&#10;Description automatically generated with low confidence">
            <a:extLst>
              <a:ext uri="{FF2B5EF4-FFF2-40B4-BE49-F238E27FC236}">
                <a16:creationId xmlns:a16="http://schemas.microsoft.com/office/drawing/2014/main" id="{9C0DF789-E3EE-4C10-87DE-6FC3EEA17B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847093" y="20642549"/>
            <a:ext cx="8656864" cy="4860441"/>
          </a:xfrm>
          <a:prstGeom prst="rect">
            <a:avLst/>
          </a:prstGeom>
        </p:spPr>
      </p:pic>
      <p:sp>
        <p:nvSpPr>
          <p:cNvPr id="20" name="7_Point 3">
            <a:extLst>
              <a:ext uri="{FF2B5EF4-FFF2-40B4-BE49-F238E27FC236}">
                <a16:creationId xmlns:a16="http://schemas.microsoft.com/office/drawing/2014/main" id="{42E6DBAE-25E9-4610-9149-430A69C02AA8}"/>
              </a:ext>
            </a:extLst>
          </p:cNvPr>
          <p:cNvSpPr txBox="1"/>
          <p:nvPr/>
        </p:nvSpPr>
        <p:spPr>
          <a:xfrm>
            <a:off x="1237841" y="23259635"/>
            <a:ext cx="3070710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Either active terminator or terminator attached </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Traditional SCSI</a:t>
            </a:r>
          </a:p>
        </p:txBody>
      </p:sp>
    </p:spTree>
    <p:extLst>
      <p:ext uri="{BB962C8B-B14F-4D97-AF65-F5344CB8AC3E}">
        <p14:creationId xmlns:p14="http://schemas.microsoft.com/office/powerpoint/2010/main" val="328417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https://ITFreeTraining.com/ap11/1c15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 y="0"/>
            <a:ext cx="48768000" cy="4277030"/>
          </a:xfrm>
        </p:spPr>
      </p:pic>
      <p:sp>
        <p:nvSpPr>
          <p:cNvPr id="21" name="0_Copyright">
            <a:extLst>
              <a:ext uri="{FF2B5EF4-FFF2-40B4-BE49-F238E27FC236}">
                <a16:creationId xmlns:a16="http://schemas.microsoft.com/office/drawing/2014/main" id="{DD884720-5B77-4B39-ADFE-1B999168559C}"/>
              </a:ext>
            </a:extLst>
          </p:cNvPr>
          <p:cNvSpPr txBox="1"/>
          <p:nvPr/>
        </p:nvSpPr>
        <p:spPr>
          <a:xfrm>
            <a:off x="40111136" y="25845427"/>
            <a:ext cx="8656864" cy="1131079"/>
          </a:xfrm>
          <a:prstGeom prst="rect">
            <a:avLst/>
          </a:prstGeom>
          <a:noFill/>
        </p:spPr>
        <p:txBody>
          <a:bodyPr wrap="square">
            <a:spAutoFit/>
          </a:bodyPr>
          <a:lstStyle/>
          <a:p>
            <a:r>
              <a:rPr lang="en-US" sz="6770" dirty="0">
                <a:solidFill>
                  <a:srgbClr val="A7A7A7"/>
                </a:solidFill>
                <a:latin typeface="Serpentine" pitchFamily="50" charset="0"/>
              </a:rPr>
              <a:t> © Copyright 2024</a:t>
            </a:r>
          </a:p>
        </p:txBody>
      </p:sp>
      <p:sp>
        <p:nvSpPr>
          <p:cNvPr id="22" name="0_WebSite">
            <a:extLst>
              <a:ext uri="{FF2B5EF4-FFF2-40B4-BE49-F238E27FC236}">
                <a16:creationId xmlns:a16="http://schemas.microsoft.com/office/drawing/2014/main" id="{AC8D8712-DBC2-444D-9F04-03AD501BCC26}"/>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62140" y="-556116"/>
            <a:ext cx="30600185" cy="17212603"/>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31272480" y="4234875"/>
            <a:ext cx="17495520" cy="12087165"/>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43452288" cy="2246769"/>
          </a:xfrm>
          <a:prstGeom prst="rect">
            <a:avLst/>
          </a:prstGeom>
          <a:noFill/>
        </p:spPr>
        <p:txBody>
          <a:bodyPr wrap="square">
            <a:spAutoFit/>
          </a:bodyPr>
          <a:lstStyle/>
          <a:p>
            <a:r>
              <a:rPr lang="en-AU" sz="14000" b="1" dirty="0">
                <a:solidFill>
                  <a:srgbClr val="1884C7"/>
                </a:solidFill>
                <a:latin typeface="Arial" panose="020B0604020202020204" pitchFamily="34" charset="0"/>
                <a:cs typeface="Arial" panose="020B0604020202020204" pitchFamily="34" charset="0"/>
              </a:rPr>
              <a:t>Small Computer System Interface (SCSI)</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0_Point 2">
            <a:extLst>
              <a:ext uri="{FF2B5EF4-FFF2-40B4-BE49-F238E27FC236}">
                <a16:creationId xmlns:a16="http://schemas.microsoft.com/office/drawing/2014/main" id="{F7302874-6FF6-4F12-9408-F903772FAD68}"/>
              </a:ext>
            </a:extLst>
          </p:cNvPr>
          <p:cNvSpPr txBox="1"/>
          <p:nvPr/>
        </p:nvSpPr>
        <p:spPr>
          <a:xfrm>
            <a:off x="1139952" y="723082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Traditional SCSI Obsolete</a:t>
            </a:r>
          </a:p>
        </p:txBody>
      </p:sp>
      <p:pic>
        <p:nvPicPr>
          <p:cNvPr id="25" name="0_SCSI Logo">
            <a:extLst>
              <a:ext uri="{FF2B5EF4-FFF2-40B4-BE49-F238E27FC236}">
                <a16:creationId xmlns:a16="http://schemas.microsoft.com/office/drawing/2014/main" id="{4FD5DF24-97E1-408E-C700-5834F527152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641562" y="4699056"/>
            <a:ext cx="2557720" cy="2675996"/>
          </a:xfrm>
          <a:prstGeom prst="rect">
            <a:avLst/>
          </a:prstGeom>
        </p:spPr>
      </p:pic>
      <p:sp>
        <p:nvSpPr>
          <p:cNvPr id="11" name="2_Point 3">
            <a:extLst>
              <a:ext uri="{FF2B5EF4-FFF2-40B4-BE49-F238E27FC236}">
                <a16:creationId xmlns:a16="http://schemas.microsoft.com/office/drawing/2014/main" id="{E64035EB-538E-4765-9879-52C9E87B8C6B}"/>
              </a:ext>
            </a:extLst>
          </p:cNvPr>
          <p:cNvSpPr txBox="1"/>
          <p:nvPr/>
        </p:nvSpPr>
        <p:spPr>
          <a:xfrm>
            <a:off x="1139952" y="9029998"/>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SCSI protocol however is not</a:t>
            </a:r>
          </a:p>
        </p:txBody>
      </p:sp>
      <p:sp>
        <p:nvSpPr>
          <p:cNvPr id="18" name="3_Point 4">
            <a:extLst>
              <a:ext uri="{FF2B5EF4-FFF2-40B4-BE49-F238E27FC236}">
                <a16:creationId xmlns:a16="http://schemas.microsoft.com/office/drawing/2014/main" id="{885F3228-611E-4537-915F-A671698DC49F}"/>
              </a:ext>
            </a:extLst>
          </p:cNvPr>
          <p:cNvSpPr txBox="1"/>
          <p:nvPr/>
        </p:nvSpPr>
        <p:spPr>
          <a:xfrm>
            <a:off x="1139952" y="1082916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SAS (Serial Attached SCSI)</a:t>
            </a:r>
          </a:p>
        </p:txBody>
      </p:sp>
      <p:pic>
        <p:nvPicPr>
          <p:cNvPr id="23" name="3_SAS Cable" descr="A close-up of a shoe&#10;&#10;Description automatically generated">
            <a:extLst>
              <a:ext uri="{FF2B5EF4-FFF2-40B4-BE49-F238E27FC236}">
                <a16:creationId xmlns:a16="http://schemas.microsoft.com/office/drawing/2014/main" id="{82334843-2B81-754F-1B43-9872C5721FA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10" b="1"/>
          <a:stretch/>
        </p:blipFill>
        <p:spPr>
          <a:xfrm rot="16200000">
            <a:off x="-1067365" y="13959020"/>
            <a:ext cx="13631149" cy="11468686"/>
          </a:xfrm>
          <a:prstGeom prst="rect">
            <a:avLst/>
          </a:prstGeom>
        </p:spPr>
      </p:pic>
      <p:sp>
        <p:nvSpPr>
          <p:cNvPr id="12" name="4_Point 5">
            <a:extLst>
              <a:ext uri="{FF2B5EF4-FFF2-40B4-BE49-F238E27FC236}">
                <a16:creationId xmlns:a16="http://schemas.microsoft.com/office/drawing/2014/main" id="{97EAF12F-B867-4C15-8390-FCF105AAB49B}"/>
              </a:ext>
            </a:extLst>
          </p:cNvPr>
          <p:cNvSpPr txBox="1"/>
          <p:nvPr/>
        </p:nvSpPr>
        <p:spPr>
          <a:xfrm>
            <a:off x="11524914" y="13243890"/>
            <a:ext cx="983285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Cloud/Servers</a:t>
            </a:r>
          </a:p>
        </p:txBody>
      </p:sp>
      <p:sp>
        <p:nvSpPr>
          <p:cNvPr id="24" name="5_Point Right">
            <a:extLst>
              <a:ext uri="{FF2B5EF4-FFF2-40B4-BE49-F238E27FC236}">
                <a16:creationId xmlns:a16="http://schemas.microsoft.com/office/drawing/2014/main" id="{8B17A9B3-954C-E48F-33D4-4E4DE19464DF}"/>
              </a:ext>
            </a:extLst>
          </p:cNvPr>
          <p:cNvSpPr txBox="1"/>
          <p:nvPr/>
        </p:nvSpPr>
        <p:spPr>
          <a:xfrm>
            <a:off x="29750657" y="11000617"/>
            <a:ext cx="18389387"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iSCSI (Internet SCSI)</a:t>
            </a:r>
          </a:p>
        </p:txBody>
      </p:sp>
      <p:pic>
        <p:nvPicPr>
          <p:cNvPr id="3" name="5_Network background" descr="A picture containing text, electronics&#10;&#10;Description automatically generated">
            <a:extLst>
              <a:ext uri="{FF2B5EF4-FFF2-40B4-BE49-F238E27FC236}">
                <a16:creationId xmlns:a16="http://schemas.microsoft.com/office/drawing/2014/main" id="{EE85F697-D320-BE9B-9977-4A8AF9588EAE}"/>
              </a:ext>
            </a:extLst>
          </p:cNvPr>
          <p:cNvPicPr>
            <a:picLocks noChangeAspect="1"/>
          </p:cNvPicPr>
          <p:nvPr/>
        </p:nvPicPr>
        <p:blipFill rotWithShape="1">
          <a:blip r:embed="rId8" cstate="email">
            <a:alphaModFix amt="20000"/>
            <a:extLst>
              <a:ext uri="{28A0092B-C50C-407E-A947-70E740481C1C}">
                <a14:useLocalDpi xmlns:a14="http://schemas.microsoft.com/office/drawing/2010/main"/>
              </a:ext>
            </a:extLst>
          </a:blip>
          <a:srcRect/>
          <a:stretch/>
        </p:blipFill>
        <p:spPr>
          <a:xfrm>
            <a:off x="29633250" y="13247463"/>
            <a:ext cx="17845378" cy="12368866"/>
          </a:xfrm>
          <a:prstGeom prst="rect">
            <a:avLst/>
          </a:prstGeom>
        </p:spPr>
      </p:pic>
      <p:sp>
        <p:nvSpPr>
          <p:cNvPr id="26" name="5_RIght sub point">
            <a:extLst>
              <a:ext uri="{FF2B5EF4-FFF2-40B4-BE49-F238E27FC236}">
                <a16:creationId xmlns:a16="http://schemas.microsoft.com/office/drawing/2014/main" id="{3061B17D-281D-3B7E-01C4-72497DDABA3E}"/>
              </a:ext>
            </a:extLst>
          </p:cNvPr>
          <p:cNvSpPr txBox="1"/>
          <p:nvPr/>
        </p:nvSpPr>
        <p:spPr>
          <a:xfrm>
            <a:off x="30428074" y="13639713"/>
            <a:ext cx="1784537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Makes available on network</a:t>
            </a:r>
          </a:p>
        </p:txBody>
      </p:sp>
      <p:pic>
        <p:nvPicPr>
          <p:cNvPr id="6" name="5_Right SCSI Logo">
            <a:extLst>
              <a:ext uri="{FF2B5EF4-FFF2-40B4-BE49-F238E27FC236}">
                <a16:creationId xmlns:a16="http://schemas.microsoft.com/office/drawing/2014/main" id="{E546690D-3CB4-8DF1-E1DC-2680D02716D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433725" y="16676308"/>
            <a:ext cx="7257014" cy="759259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4047160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26" name="0_SCSI Concepts Text">
            <a:extLst>
              <a:ext uri="{FF2B5EF4-FFF2-40B4-BE49-F238E27FC236}">
                <a16:creationId xmlns:a16="http://schemas.microsoft.com/office/drawing/2014/main" id="{44B13A54-297F-AED6-0831-54869FE7329C}"/>
              </a:ext>
            </a:extLst>
          </p:cNvPr>
          <p:cNvSpPr txBox="1"/>
          <p:nvPr/>
        </p:nvSpPr>
        <p:spPr>
          <a:xfrm>
            <a:off x="280690" y="21161376"/>
            <a:ext cx="13482915" cy="2246769"/>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SCSI Concepts</a:t>
            </a:r>
          </a:p>
        </p:txBody>
      </p:sp>
      <p:grpSp>
        <p:nvGrpSpPr>
          <p:cNvPr id="16" name="0_LUN">
            <a:extLst>
              <a:ext uri="{FF2B5EF4-FFF2-40B4-BE49-F238E27FC236}">
                <a16:creationId xmlns:a16="http://schemas.microsoft.com/office/drawing/2014/main" id="{9D9E926D-8658-25E4-83B7-911BD073F736}"/>
              </a:ext>
            </a:extLst>
          </p:cNvPr>
          <p:cNvGrpSpPr/>
          <p:nvPr/>
        </p:nvGrpSpPr>
        <p:grpSpPr>
          <a:xfrm>
            <a:off x="3997954" y="13889431"/>
            <a:ext cx="7246816" cy="7202332"/>
            <a:chOff x="6703424" y="13726021"/>
            <a:chExt cx="7246816" cy="7202332"/>
          </a:xfrm>
        </p:grpSpPr>
        <p:pic>
          <p:nvPicPr>
            <p:cNvPr id="10" name="Picture 9" descr="A picture containing text, ocean floor&#10;&#10;Description automatically generated">
              <a:extLst>
                <a:ext uri="{FF2B5EF4-FFF2-40B4-BE49-F238E27FC236}">
                  <a16:creationId xmlns:a16="http://schemas.microsoft.com/office/drawing/2014/main" id="{EFACC0D3-7D0F-1E90-0AFB-BC2CEA865F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3424" y="13726021"/>
              <a:ext cx="7060181" cy="7202332"/>
            </a:xfrm>
            <a:prstGeom prst="rect">
              <a:avLst/>
            </a:prstGeom>
          </p:spPr>
        </p:pic>
        <p:sp>
          <p:nvSpPr>
            <p:cNvPr id="11" name="_Point 3">
              <a:extLst>
                <a:ext uri="{FF2B5EF4-FFF2-40B4-BE49-F238E27FC236}">
                  <a16:creationId xmlns:a16="http://schemas.microsoft.com/office/drawing/2014/main" id="{E64035EB-538E-4765-9879-52C9E87B8C6B}"/>
                </a:ext>
              </a:extLst>
            </p:cNvPr>
            <p:cNvSpPr txBox="1"/>
            <p:nvPr/>
          </p:nvSpPr>
          <p:spPr>
            <a:xfrm>
              <a:off x="8870093" y="17867073"/>
              <a:ext cx="3453841"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LUN</a:t>
              </a:r>
            </a:p>
          </p:txBody>
        </p:sp>
        <p:pic>
          <p:nvPicPr>
            <p:cNvPr id="17" name="Picture 16" descr="A picture containing red, colorful, gambling house&#10;&#10;Description automatically generated">
              <a:extLst>
                <a:ext uri="{FF2B5EF4-FFF2-40B4-BE49-F238E27FC236}">
                  <a16:creationId xmlns:a16="http://schemas.microsoft.com/office/drawing/2014/main" id="{126B3FF8-C6CD-FB03-1FDE-C2B89711AE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7891" y="14411632"/>
              <a:ext cx="3979354" cy="3239495"/>
            </a:xfrm>
            <a:prstGeom prst="rect">
              <a:avLst/>
            </a:prstGeom>
          </p:spPr>
        </p:pic>
        <p:sp>
          <p:nvSpPr>
            <p:cNvPr id="28" name="_Point 3">
              <a:extLst>
                <a:ext uri="{FF2B5EF4-FFF2-40B4-BE49-F238E27FC236}">
                  <a16:creationId xmlns:a16="http://schemas.microsoft.com/office/drawing/2014/main" id="{6BFE1BC8-9AAB-7334-907D-003DC4568061}"/>
                </a:ext>
              </a:extLst>
            </p:cNvPr>
            <p:cNvSpPr txBox="1"/>
            <p:nvPr/>
          </p:nvSpPr>
          <p:spPr>
            <a:xfrm>
              <a:off x="7315531" y="19463607"/>
              <a:ext cx="6634709"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Logical Unit</a:t>
              </a:r>
            </a:p>
          </p:txBody>
        </p:sp>
      </p:grpSp>
      <p:grpSp>
        <p:nvGrpSpPr>
          <p:cNvPr id="8" name="0_SCSI ID">
            <a:extLst>
              <a:ext uri="{FF2B5EF4-FFF2-40B4-BE49-F238E27FC236}">
                <a16:creationId xmlns:a16="http://schemas.microsoft.com/office/drawing/2014/main" id="{0E34E226-3C0C-9AF0-C1DA-379868A5BD99}"/>
              </a:ext>
            </a:extLst>
          </p:cNvPr>
          <p:cNvGrpSpPr/>
          <p:nvPr/>
        </p:nvGrpSpPr>
        <p:grpSpPr>
          <a:xfrm>
            <a:off x="3752801" y="4580950"/>
            <a:ext cx="7060181" cy="7276229"/>
            <a:chOff x="7952345" y="5680471"/>
            <a:chExt cx="7060181" cy="7276229"/>
          </a:xfrm>
        </p:grpSpPr>
        <p:pic>
          <p:nvPicPr>
            <p:cNvPr id="6" name="Picture 5" descr="Background pattern&#10;&#10;Description automatically generated with medium confidence">
              <a:extLst>
                <a:ext uri="{FF2B5EF4-FFF2-40B4-BE49-F238E27FC236}">
                  <a16:creationId xmlns:a16="http://schemas.microsoft.com/office/drawing/2014/main" id="{22B80351-615F-F97A-0F48-BA090F0869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52345" y="5680471"/>
              <a:ext cx="7060181" cy="7276229"/>
            </a:xfrm>
            <a:prstGeom prst="rect">
              <a:avLst/>
            </a:prstGeom>
          </p:spPr>
        </p:pic>
        <p:pic>
          <p:nvPicPr>
            <p:cNvPr id="23" name="2_SCSI ID" descr="A picture containing text, electronics, camera, camera lens&#10;&#10;Description automatically generated">
              <a:extLst>
                <a:ext uri="{FF2B5EF4-FFF2-40B4-BE49-F238E27FC236}">
                  <a16:creationId xmlns:a16="http://schemas.microsoft.com/office/drawing/2014/main" id="{C8B1BC08-8637-F147-4F2C-5C25EBE2AA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95393" y="6206030"/>
              <a:ext cx="3708810" cy="4506127"/>
            </a:xfrm>
            <a:prstGeom prst="rect">
              <a:avLst/>
            </a:prstGeom>
          </p:spPr>
        </p:pic>
        <p:sp>
          <p:nvSpPr>
            <p:cNvPr id="14" name="_Point 2">
              <a:extLst>
                <a:ext uri="{FF2B5EF4-FFF2-40B4-BE49-F238E27FC236}">
                  <a16:creationId xmlns:a16="http://schemas.microsoft.com/office/drawing/2014/main" id="{F7302874-6FF6-4F12-9408-F903772FAD68}"/>
                </a:ext>
              </a:extLst>
            </p:cNvPr>
            <p:cNvSpPr txBox="1"/>
            <p:nvPr/>
          </p:nvSpPr>
          <p:spPr>
            <a:xfrm>
              <a:off x="9072424" y="10712157"/>
              <a:ext cx="571807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SCSI ID</a:t>
              </a:r>
            </a:p>
          </p:txBody>
        </p:sp>
      </p:grpSp>
      <p:sp>
        <p:nvSpPr>
          <p:cNvPr id="9" name="1_SAS Text">
            <a:extLst>
              <a:ext uri="{FF2B5EF4-FFF2-40B4-BE49-F238E27FC236}">
                <a16:creationId xmlns:a16="http://schemas.microsoft.com/office/drawing/2014/main" id="{9AB0CD40-3F8C-4AD7-ABD2-0365709E7B83}"/>
              </a:ext>
            </a:extLst>
          </p:cNvPr>
          <p:cNvSpPr txBox="1"/>
          <p:nvPr/>
        </p:nvSpPr>
        <p:spPr>
          <a:xfrm>
            <a:off x="16830395" y="21161376"/>
            <a:ext cx="7318270" cy="2246769"/>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SAS</a:t>
            </a:r>
          </a:p>
        </p:txBody>
      </p:sp>
      <p:pic>
        <p:nvPicPr>
          <p:cNvPr id="4" name="1_SAS Cable" descr="A picture containing cable, connector&#10;&#10;Description automatically generated">
            <a:extLst>
              <a:ext uri="{FF2B5EF4-FFF2-40B4-BE49-F238E27FC236}">
                <a16:creationId xmlns:a16="http://schemas.microsoft.com/office/drawing/2014/main" id="{3912CC25-76E1-3061-6372-007DBFD3950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220880" y="5101110"/>
            <a:ext cx="8419434" cy="5348352"/>
          </a:xfrm>
          <a:prstGeom prst="rect">
            <a:avLst/>
          </a:prstGeom>
        </p:spPr>
      </p:pic>
      <p:pic>
        <p:nvPicPr>
          <p:cNvPr id="33" name="1_SAS Hdd" descr="A close up of a circuit board&#10;&#10;Description automatically generated with medium confidence">
            <a:extLst>
              <a:ext uri="{FF2B5EF4-FFF2-40B4-BE49-F238E27FC236}">
                <a16:creationId xmlns:a16="http://schemas.microsoft.com/office/drawing/2014/main" id="{ADB3B89E-2009-6076-5A06-17AD10BBA66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554" t="-4247" b="-4171"/>
          <a:stretch/>
        </p:blipFill>
        <p:spPr>
          <a:xfrm>
            <a:off x="13684969" y="10660074"/>
            <a:ext cx="11496817" cy="6330384"/>
          </a:xfrm>
          <a:prstGeom prst="rect">
            <a:avLst/>
          </a:prstGeom>
        </p:spPr>
      </p:pic>
      <p:pic>
        <p:nvPicPr>
          <p:cNvPr id="35" name="1_SAS Connector" descr="A close-up of a circuit board&#10;&#10;Description automatically generated with medium confidence">
            <a:extLst>
              <a:ext uri="{FF2B5EF4-FFF2-40B4-BE49-F238E27FC236}">
                <a16:creationId xmlns:a16="http://schemas.microsoft.com/office/drawing/2014/main" id="{279EB878-82AF-2634-06DF-1625B2F4D11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3224804" y="17694135"/>
            <a:ext cx="12825457" cy="2763564"/>
          </a:xfrm>
          <a:prstGeom prst="rect">
            <a:avLst/>
          </a:prstGeom>
        </p:spPr>
      </p:pic>
      <p:sp>
        <p:nvSpPr>
          <p:cNvPr id="18" name="2_U2 Text">
            <a:extLst>
              <a:ext uri="{FF2B5EF4-FFF2-40B4-BE49-F238E27FC236}">
                <a16:creationId xmlns:a16="http://schemas.microsoft.com/office/drawing/2014/main" id="{885F3228-611E-4537-915F-A671698DC49F}"/>
              </a:ext>
            </a:extLst>
          </p:cNvPr>
          <p:cNvSpPr txBox="1"/>
          <p:nvPr/>
        </p:nvSpPr>
        <p:spPr>
          <a:xfrm>
            <a:off x="27910399" y="21161376"/>
            <a:ext cx="3987241" cy="2246769"/>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U.2</a:t>
            </a:r>
          </a:p>
        </p:txBody>
      </p:sp>
      <p:pic>
        <p:nvPicPr>
          <p:cNvPr id="13" name="2_U2 Picture 1" descr="A picture containing text&#10;&#10;Description automatically generated">
            <a:extLst>
              <a:ext uri="{FF2B5EF4-FFF2-40B4-BE49-F238E27FC236}">
                <a16:creationId xmlns:a16="http://schemas.microsoft.com/office/drawing/2014/main" id="{D4F7E032-94CC-2FBE-705F-B630A7FF8AD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t="21586" r="17096"/>
          <a:stretch/>
        </p:blipFill>
        <p:spPr>
          <a:xfrm>
            <a:off x="26664454" y="14129351"/>
            <a:ext cx="10339703" cy="6500408"/>
          </a:xfrm>
          <a:prstGeom prst="rect">
            <a:avLst/>
          </a:prstGeom>
        </p:spPr>
      </p:pic>
      <p:pic>
        <p:nvPicPr>
          <p:cNvPr id="12" name="2_U2 Picture 2" descr="A picture containing text, electronics&#10;&#10;Description automatically generated">
            <a:extLst>
              <a:ext uri="{FF2B5EF4-FFF2-40B4-BE49-F238E27FC236}">
                <a16:creationId xmlns:a16="http://schemas.microsoft.com/office/drawing/2014/main" id="{5BA69F96-E784-B22D-2E71-9250E36272B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6144496" y="9179262"/>
            <a:ext cx="10596514" cy="2853187"/>
          </a:xfrm>
          <a:prstGeom prst="rect">
            <a:avLst/>
          </a:prstGeom>
        </p:spPr>
      </p:pic>
      <p:sp>
        <p:nvSpPr>
          <p:cNvPr id="25" name="3_T SCSI Text">
            <a:extLst>
              <a:ext uri="{FF2B5EF4-FFF2-40B4-BE49-F238E27FC236}">
                <a16:creationId xmlns:a16="http://schemas.microsoft.com/office/drawing/2014/main" id="{CCBE126C-A9A6-6194-301F-BFC055393DC2}"/>
              </a:ext>
            </a:extLst>
          </p:cNvPr>
          <p:cNvSpPr txBox="1"/>
          <p:nvPr/>
        </p:nvSpPr>
        <p:spPr>
          <a:xfrm>
            <a:off x="34269487" y="21161376"/>
            <a:ext cx="13884076" cy="4401205"/>
          </a:xfrm>
          <a:prstGeom prst="rect">
            <a:avLst/>
          </a:prstGeom>
          <a:noFill/>
        </p:spPr>
        <p:txBody>
          <a:bodyPr wrap="square">
            <a:spAutoFit/>
          </a:bodyPr>
          <a:lstStyle/>
          <a:p>
            <a:pPr algn="ctr"/>
            <a:r>
              <a:rPr lang="en-US" sz="14000" b="1" dirty="0">
                <a:solidFill>
                  <a:srgbClr val="1884C7"/>
                </a:solidFill>
                <a:latin typeface="Arial" panose="020B0604020202020204" pitchFamily="34" charset="0"/>
                <a:cs typeface="Arial" panose="020B0604020202020204" pitchFamily="34" charset="0"/>
              </a:rPr>
              <a:t>Traditional</a:t>
            </a:r>
          </a:p>
          <a:p>
            <a:pPr algn="ctr"/>
            <a:r>
              <a:rPr lang="en-US" sz="14000" b="1" dirty="0">
                <a:solidFill>
                  <a:srgbClr val="1884C7"/>
                </a:solidFill>
                <a:latin typeface="Arial" panose="020B0604020202020204" pitchFamily="34" charset="0"/>
                <a:cs typeface="Arial" panose="020B0604020202020204" pitchFamily="34" charset="0"/>
              </a:rPr>
              <a:t>SCSI</a:t>
            </a:r>
          </a:p>
        </p:txBody>
      </p:sp>
      <p:pic>
        <p:nvPicPr>
          <p:cNvPr id="24" name="3_SCSI" descr="A picture containing indoor, connector, cable&#10;&#10;Description automatically generated">
            <a:extLst>
              <a:ext uri="{FF2B5EF4-FFF2-40B4-BE49-F238E27FC236}">
                <a16:creationId xmlns:a16="http://schemas.microsoft.com/office/drawing/2014/main" id="{9BA3161E-83F4-715D-EF77-5333864E91A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817522" y="14162366"/>
            <a:ext cx="10339703" cy="6656461"/>
          </a:xfrm>
          <a:prstGeom prst="rect">
            <a:avLst/>
          </a:prstGeom>
        </p:spPr>
      </p:pic>
      <p:pic>
        <p:nvPicPr>
          <p:cNvPr id="29" name="3_SCSI 2" descr="A picture containing projector&#10;&#10;Description automatically generated">
            <a:extLst>
              <a:ext uri="{FF2B5EF4-FFF2-40B4-BE49-F238E27FC236}">
                <a16:creationId xmlns:a16="http://schemas.microsoft.com/office/drawing/2014/main" id="{737B8DCD-1D83-E187-675E-7DAD80C10E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8765119" y="10406550"/>
            <a:ext cx="7040947" cy="3251798"/>
          </a:xfrm>
          <a:prstGeom prst="rect">
            <a:avLst/>
          </a:prstGeom>
        </p:spPr>
      </p:pic>
      <p:pic>
        <p:nvPicPr>
          <p:cNvPr id="30" name="3_SCSI 3" descr="A close - up of a pen&#10;&#10;Description automatically generated with low confidence">
            <a:extLst>
              <a:ext uri="{FF2B5EF4-FFF2-40B4-BE49-F238E27FC236}">
                <a16:creationId xmlns:a16="http://schemas.microsoft.com/office/drawing/2014/main" id="{E4C6C886-C020-1864-7B8F-6F0CDBF389A7}"/>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8706945" y="5756199"/>
            <a:ext cx="7538107" cy="423230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In This Video</a:t>
            </a:r>
          </a:p>
        </p:txBody>
      </p:sp>
    </p:spTree>
    <p:extLst>
      <p:ext uri="{BB962C8B-B14F-4D97-AF65-F5344CB8AC3E}">
        <p14:creationId xmlns:p14="http://schemas.microsoft.com/office/powerpoint/2010/main" val="199769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6346" y="254"/>
            <a:ext cx="48735307" cy="4276523"/>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2" y="4816107"/>
            <a:ext cx="46488096" cy="2246769"/>
          </a:xfrm>
          <a:prstGeom prst="rect">
            <a:avLst/>
          </a:prstGeom>
          <a:noFill/>
        </p:spPr>
        <p:txBody>
          <a:bodyPr wrap="square">
            <a:spAutoFit/>
          </a:bodyPr>
          <a:lstStyle/>
          <a:p>
            <a:r>
              <a:rPr lang="en-AU" sz="14000" b="1" dirty="0">
                <a:solidFill>
                  <a:srgbClr val="EE7546"/>
                </a:solidFill>
                <a:latin typeface="Arial" panose="020B0604020202020204" pitchFamily="34" charset="0"/>
                <a:cs typeface="Arial" panose="020B0604020202020204" pitchFamily="34" charset="0"/>
              </a:rPr>
              <a:t>Number uniquely identifies device</a:t>
            </a:r>
            <a:endParaRPr lang="en-US" sz="14000" b="1" dirty="0">
              <a:solidFill>
                <a:srgbClr val="EE7546"/>
              </a:solidFill>
              <a:latin typeface="Arial" panose="020B0604020202020204" pitchFamily="34" charset="0"/>
              <a:cs typeface="Arial" panose="020B0604020202020204" pitchFamily="34" charset="0"/>
            </a:endParaRPr>
          </a:p>
        </p:txBody>
      </p:sp>
      <p:sp>
        <p:nvSpPr>
          <p:cNvPr id="32" name="0_Point left 1">
            <a:extLst>
              <a:ext uri="{FF2B5EF4-FFF2-40B4-BE49-F238E27FC236}">
                <a16:creationId xmlns:a16="http://schemas.microsoft.com/office/drawing/2014/main" id="{A343F1EC-FC2D-96F8-0568-5BCF1DCAEAFC}"/>
              </a:ext>
            </a:extLst>
          </p:cNvPr>
          <p:cNvSpPr txBox="1"/>
          <p:nvPr/>
        </p:nvSpPr>
        <p:spPr>
          <a:xfrm>
            <a:off x="587829" y="20723702"/>
            <a:ext cx="19278115" cy="1631216"/>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Old days needed to manually set</a:t>
            </a:r>
          </a:p>
        </p:txBody>
      </p:sp>
      <p:pic>
        <p:nvPicPr>
          <p:cNvPr id="21" name="0_SCSI ID" descr="A picture containing text, electronics, camera, camera lens&#10;&#10;Description automatically generated">
            <a:extLst>
              <a:ext uri="{FF2B5EF4-FFF2-40B4-BE49-F238E27FC236}">
                <a16:creationId xmlns:a16="http://schemas.microsoft.com/office/drawing/2014/main" id="{DD6B0EF9-961E-516B-A11A-B127C2833B5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06951" y="10087462"/>
            <a:ext cx="8239869" cy="10011270"/>
          </a:xfrm>
          <a:prstGeom prst="rect">
            <a:avLst/>
          </a:prstGeom>
        </p:spPr>
      </p:pic>
      <p:grpSp>
        <p:nvGrpSpPr>
          <p:cNvPr id="10" name="1_Robot Arm">
            <a:extLst>
              <a:ext uri="{FF2B5EF4-FFF2-40B4-BE49-F238E27FC236}">
                <a16:creationId xmlns:a16="http://schemas.microsoft.com/office/drawing/2014/main" id="{BF0ED6CD-9176-B1C9-19DB-35246BB9226E}"/>
              </a:ext>
            </a:extLst>
          </p:cNvPr>
          <p:cNvGrpSpPr/>
          <p:nvPr/>
        </p:nvGrpSpPr>
        <p:grpSpPr>
          <a:xfrm>
            <a:off x="22453939" y="8871728"/>
            <a:ext cx="13634589" cy="10948705"/>
            <a:chOff x="22453939" y="9150027"/>
            <a:chExt cx="13634589" cy="10948705"/>
          </a:xfrm>
        </p:grpSpPr>
        <p:sp>
          <p:nvSpPr>
            <p:cNvPr id="8" name="TextBox 7">
              <a:extLst>
                <a:ext uri="{FF2B5EF4-FFF2-40B4-BE49-F238E27FC236}">
                  <a16:creationId xmlns:a16="http://schemas.microsoft.com/office/drawing/2014/main" id="{C211BD42-71E4-D23F-649D-C984477BDD25}"/>
                </a:ext>
              </a:extLst>
            </p:cNvPr>
            <p:cNvSpPr txBox="1"/>
            <p:nvPr/>
          </p:nvSpPr>
          <p:spPr>
            <a:xfrm>
              <a:off x="33050517" y="12830082"/>
              <a:ext cx="3038011" cy="624786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sz="40000" dirty="0">
                  <a:solidFill>
                    <a:srgbClr val="00B050"/>
                  </a:solidFill>
                  <a:latin typeface="Arial" panose="020B0604020202020204" pitchFamily="34" charset="0"/>
                  <a:cs typeface="Arial" panose="020B0604020202020204" pitchFamily="34" charset="0"/>
                </a:rPr>
                <a:t>2</a:t>
              </a:r>
            </a:p>
          </p:txBody>
        </p:sp>
        <p:pic>
          <p:nvPicPr>
            <p:cNvPr id="6" name="Picture 5" descr="A picture containing game, watch, light&#10;&#10;Description automatically generated">
              <a:extLst>
                <a:ext uri="{FF2B5EF4-FFF2-40B4-BE49-F238E27FC236}">
                  <a16:creationId xmlns:a16="http://schemas.microsoft.com/office/drawing/2014/main" id="{19F1042F-9865-AEFB-0E59-3EFCB346861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453939" y="9150027"/>
              <a:ext cx="13215325" cy="10948705"/>
            </a:xfrm>
            <a:prstGeom prst="rect">
              <a:avLst/>
            </a:prstGeom>
          </p:spPr>
        </p:pic>
      </p:grpSp>
      <p:grpSp>
        <p:nvGrpSpPr>
          <p:cNvPr id="35" name="1_HDD">
            <a:extLst>
              <a:ext uri="{FF2B5EF4-FFF2-40B4-BE49-F238E27FC236}">
                <a16:creationId xmlns:a16="http://schemas.microsoft.com/office/drawing/2014/main" id="{6A8C4A9A-F356-A32C-8A17-38B45706300F}"/>
              </a:ext>
            </a:extLst>
          </p:cNvPr>
          <p:cNvGrpSpPr/>
          <p:nvPr/>
        </p:nvGrpSpPr>
        <p:grpSpPr>
          <a:xfrm>
            <a:off x="27017915" y="17675995"/>
            <a:ext cx="17403906" cy="2246769"/>
            <a:chOff x="27017915" y="17675995"/>
            <a:chExt cx="17403906" cy="2246769"/>
          </a:xfrm>
        </p:grpSpPr>
        <p:pic>
          <p:nvPicPr>
            <p:cNvPr id="3" name="Picture 2" descr="A picture containing hard disc, electronics, drive&#10;&#10;Description automatically generated">
              <a:extLst>
                <a:ext uri="{FF2B5EF4-FFF2-40B4-BE49-F238E27FC236}">
                  <a16:creationId xmlns:a16="http://schemas.microsoft.com/office/drawing/2014/main" id="{2AC73880-B558-0DB5-85AB-C1F55C865A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017915" y="17675995"/>
              <a:ext cx="3039705" cy="2246769"/>
            </a:xfrm>
            <a:prstGeom prst="rect">
              <a:avLst/>
            </a:prstGeom>
          </p:spPr>
        </p:pic>
        <p:pic>
          <p:nvPicPr>
            <p:cNvPr id="24" name="Picture 23" descr="A picture containing hard disc, electronics, drive&#10;&#10;Description automatically generated">
              <a:extLst>
                <a:ext uri="{FF2B5EF4-FFF2-40B4-BE49-F238E27FC236}">
                  <a16:creationId xmlns:a16="http://schemas.microsoft.com/office/drawing/2014/main" id="{AC511FD3-5764-F09F-3EB8-5A42195960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769859" y="17675995"/>
              <a:ext cx="3039705" cy="2246769"/>
            </a:xfrm>
            <a:prstGeom prst="rect">
              <a:avLst/>
            </a:prstGeom>
          </p:spPr>
        </p:pic>
        <p:pic>
          <p:nvPicPr>
            <p:cNvPr id="25" name="Picture 24" descr="A picture containing hard disc, electronics, drive&#10;&#10;Description automatically generated">
              <a:extLst>
                <a:ext uri="{FF2B5EF4-FFF2-40B4-BE49-F238E27FC236}">
                  <a16:creationId xmlns:a16="http://schemas.microsoft.com/office/drawing/2014/main" id="{45F76817-73BE-0FC8-05A0-414186FC96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21803" y="17675995"/>
              <a:ext cx="3039705" cy="2246769"/>
            </a:xfrm>
            <a:prstGeom prst="rect">
              <a:avLst/>
            </a:prstGeom>
          </p:spPr>
        </p:pic>
        <p:pic>
          <p:nvPicPr>
            <p:cNvPr id="26" name="Picture 25" descr="A picture containing hard disc, electronics, drive&#10;&#10;Description automatically generated">
              <a:extLst>
                <a:ext uri="{FF2B5EF4-FFF2-40B4-BE49-F238E27FC236}">
                  <a16:creationId xmlns:a16="http://schemas.microsoft.com/office/drawing/2014/main" id="{73508ED7-01F8-A754-A5F2-285182335A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61508" y="17675995"/>
              <a:ext cx="3039705" cy="2246769"/>
            </a:xfrm>
            <a:prstGeom prst="rect">
              <a:avLst/>
            </a:prstGeom>
          </p:spPr>
        </p:pic>
        <p:pic>
          <p:nvPicPr>
            <p:cNvPr id="27" name="Picture 26" descr="A picture containing hard disc, electronics, drive&#10;&#10;Description automatically generated">
              <a:extLst>
                <a:ext uri="{FF2B5EF4-FFF2-40B4-BE49-F238E27FC236}">
                  <a16:creationId xmlns:a16="http://schemas.microsoft.com/office/drawing/2014/main" id="{DDD589B8-84AF-7751-3B81-8882675E6B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409921" y="17675995"/>
              <a:ext cx="3039705" cy="2246769"/>
            </a:xfrm>
            <a:prstGeom prst="rect">
              <a:avLst/>
            </a:prstGeom>
          </p:spPr>
        </p:pic>
        <p:pic>
          <p:nvPicPr>
            <p:cNvPr id="28" name="Picture 27" descr="A picture containing hard disc, electronics, drive&#10;&#10;Description automatically generated">
              <a:extLst>
                <a:ext uri="{FF2B5EF4-FFF2-40B4-BE49-F238E27FC236}">
                  <a16:creationId xmlns:a16="http://schemas.microsoft.com/office/drawing/2014/main" id="{D61F0DD7-774B-3934-C6A1-DCD05C9F77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382116" y="17675995"/>
              <a:ext cx="3039705" cy="2246769"/>
            </a:xfrm>
            <a:prstGeom prst="rect">
              <a:avLst/>
            </a:prstGeom>
          </p:spPr>
        </p:pic>
      </p:grpSp>
      <p:sp>
        <p:nvSpPr>
          <p:cNvPr id="29" name="1_Point Right 1">
            <a:extLst>
              <a:ext uri="{FF2B5EF4-FFF2-40B4-BE49-F238E27FC236}">
                <a16:creationId xmlns:a16="http://schemas.microsoft.com/office/drawing/2014/main" id="{509D1560-B8D2-55C4-DE99-7FCD5155F7BF}"/>
              </a:ext>
            </a:extLst>
          </p:cNvPr>
          <p:cNvSpPr txBox="1"/>
          <p:nvPr/>
        </p:nvSpPr>
        <p:spPr>
          <a:xfrm>
            <a:off x="22714357" y="20723702"/>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Nowadays process is automated</a:t>
            </a:r>
          </a:p>
        </p:txBody>
      </p:sp>
      <p:sp>
        <p:nvSpPr>
          <p:cNvPr id="34" name="2_Point Right 2">
            <a:extLst>
              <a:ext uri="{FF2B5EF4-FFF2-40B4-BE49-F238E27FC236}">
                <a16:creationId xmlns:a16="http://schemas.microsoft.com/office/drawing/2014/main" id="{8AB46DF0-6B18-BC1C-E061-2FCFBA1372A6}"/>
              </a:ext>
            </a:extLst>
          </p:cNvPr>
          <p:cNvSpPr txBox="1"/>
          <p:nvPr/>
        </p:nvSpPr>
        <p:spPr>
          <a:xfrm>
            <a:off x="22714357" y="22536079"/>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Maybe based on physical connection</a:t>
            </a:r>
          </a:p>
        </p:txBody>
      </p:sp>
      <p:sp>
        <p:nvSpPr>
          <p:cNvPr id="30" name="3_Point 2">
            <a:extLst>
              <a:ext uri="{FF2B5EF4-FFF2-40B4-BE49-F238E27FC236}">
                <a16:creationId xmlns:a16="http://schemas.microsoft.com/office/drawing/2014/main" id="{F2F31731-6DEC-26C1-22F3-6C1CE4B688C2}"/>
              </a:ext>
            </a:extLst>
          </p:cNvPr>
          <p:cNvSpPr txBox="1"/>
          <p:nvPr/>
        </p:nvSpPr>
        <p:spPr>
          <a:xfrm>
            <a:off x="1139951" y="7287979"/>
            <a:ext cx="35793857" cy="1631216"/>
          </a:xfrm>
          <a:prstGeom prst="rect">
            <a:avLst/>
          </a:prstGeom>
          <a:noFill/>
        </p:spPr>
        <p:txBody>
          <a:bodyPr wrap="square">
            <a:spAutoFit/>
          </a:bodyPr>
          <a:lstStyle/>
          <a:p>
            <a:r>
              <a:rPr lang="en-AU" sz="10000" dirty="0">
                <a:latin typeface="Arial" panose="020B0604020202020204" pitchFamily="34" charset="0"/>
                <a:cs typeface="Arial" panose="020B0604020202020204" pitchFamily="34" charset="0"/>
              </a:rPr>
              <a:t>Maybe called other names like device ID, slot no, etc.</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SCSI ID</a:t>
            </a:r>
          </a:p>
        </p:txBody>
      </p:sp>
    </p:spTree>
    <p:extLst>
      <p:ext uri="{BB962C8B-B14F-4D97-AF65-F5344CB8AC3E}">
        <p14:creationId xmlns:p14="http://schemas.microsoft.com/office/powerpoint/2010/main" val="2245181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40956315"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Used in SCSI/Storage Area Networks (SAN)</a:t>
            </a:r>
          </a:p>
        </p:txBody>
      </p:sp>
      <p:sp>
        <p:nvSpPr>
          <p:cNvPr id="14" name="1_Point 2">
            <a:extLst>
              <a:ext uri="{FF2B5EF4-FFF2-40B4-BE49-F238E27FC236}">
                <a16:creationId xmlns:a16="http://schemas.microsoft.com/office/drawing/2014/main" id="{F7302874-6FF6-4F12-9408-F903772FAD68}"/>
              </a:ext>
            </a:extLst>
          </p:cNvPr>
          <p:cNvSpPr txBox="1"/>
          <p:nvPr/>
        </p:nvSpPr>
        <p:spPr>
          <a:xfrm>
            <a:off x="1139951" y="7127825"/>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Allocates storage into units</a:t>
            </a:r>
          </a:p>
        </p:txBody>
      </p:sp>
      <p:sp>
        <p:nvSpPr>
          <p:cNvPr id="11" name="2_Point 3">
            <a:extLst>
              <a:ext uri="{FF2B5EF4-FFF2-40B4-BE49-F238E27FC236}">
                <a16:creationId xmlns:a16="http://schemas.microsoft.com/office/drawing/2014/main" id="{E64035EB-538E-4765-9879-52C9E87B8C6B}"/>
              </a:ext>
            </a:extLst>
          </p:cNvPr>
          <p:cNvSpPr txBox="1"/>
          <p:nvPr/>
        </p:nvSpPr>
        <p:spPr>
          <a:xfrm>
            <a:off x="1139951" y="8823991"/>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OS sees the LUN as a single storage unit</a:t>
            </a:r>
          </a:p>
        </p:txBody>
      </p:sp>
      <p:sp>
        <p:nvSpPr>
          <p:cNvPr id="8" name="4_Arrrow Left_D 2.0">
            <a:extLst>
              <a:ext uri="{FF2B5EF4-FFF2-40B4-BE49-F238E27FC236}">
                <a16:creationId xmlns:a16="http://schemas.microsoft.com/office/drawing/2014/main" id="{E5B690E4-48F8-DA4D-C2EC-192011CDAE24}"/>
              </a:ext>
            </a:extLst>
          </p:cNvPr>
          <p:cNvSpPr/>
          <p:nvPr/>
        </p:nvSpPr>
        <p:spPr>
          <a:xfrm>
            <a:off x="6967797" y="13725330"/>
            <a:ext cx="4581525" cy="207847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3" name="3_HDD0_V HDD1">
            <a:extLst>
              <a:ext uri="{FF2B5EF4-FFF2-40B4-BE49-F238E27FC236}">
                <a16:creationId xmlns:a16="http://schemas.microsoft.com/office/drawing/2014/main" id="{1B8C942A-22A9-CD7E-D57B-CAB481738AC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0419" y="12207281"/>
            <a:ext cx="9092570" cy="5114570"/>
          </a:xfrm>
          <a:prstGeom prst="rect">
            <a:avLst/>
          </a:prstGeom>
        </p:spPr>
      </p:pic>
      <p:sp>
        <p:nvSpPr>
          <p:cNvPr id="36" name="5_Arrow Left 2">
            <a:extLst>
              <a:ext uri="{FF2B5EF4-FFF2-40B4-BE49-F238E27FC236}">
                <a16:creationId xmlns:a16="http://schemas.microsoft.com/office/drawing/2014/main" id="{81782AE8-76B2-6B98-F374-915C22EF488C}"/>
              </a:ext>
            </a:extLst>
          </p:cNvPr>
          <p:cNvSpPr/>
          <p:nvPr/>
        </p:nvSpPr>
        <p:spPr>
          <a:xfrm>
            <a:off x="16583799" y="13897931"/>
            <a:ext cx="2992838" cy="207847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2" name="4_LUN1_V Database1">
            <a:extLst>
              <a:ext uri="{FF2B5EF4-FFF2-40B4-BE49-F238E27FC236}">
                <a16:creationId xmlns:a16="http://schemas.microsoft.com/office/drawing/2014/main" id="{5CF3EA6E-679B-8345-79FF-632A797F094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867487" y="9913339"/>
            <a:ext cx="16456912" cy="9257013"/>
          </a:xfrm>
          <a:prstGeom prst="rect">
            <a:avLst/>
          </a:prstGeom>
        </p:spPr>
      </p:pic>
      <p:sp>
        <p:nvSpPr>
          <p:cNvPr id="6" name="5_SD 1">
            <a:extLst>
              <a:ext uri="{FF2B5EF4-FFF2-40B4-BE49-F238E27FC236}">
                <a16:creationId xmlns:a16="http://schemas.microsoft.com/office/drawing/2014/main" id="{402BEF75-31CF-5E5C-3AD8-36385D0CB746}"/>
              </a:ext>
            </a:extLst>
          </p:cNvPr>
          <p:cNvSpPr/>
          <p:nvPr/>
        </p:nvSpPr>
        <p:spPr>
          <a:xfrm>
            <a:off x="19588585" y="12973535"/>
            <a:ext cx="10070778" cy="3500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Storage Device</a:t>
            </a:r>
          </a:p>
        </p:txBody>
      </p:sp>
      <p:sp>
        <p:nvSpPr>
          <p:cNvPr id="39" name="8_Arrow right">
            <a:extLst>
              <a:ext uri="{FF2B5EF4-FFF2-40B4-BE49-F238E27FC236}">
                <a16:creationId xmlns:a16="http://schemas.microsoft.com/office/drawing/2014/main" id="{7C9C39F8-7930-D54E-211D-C3341ECDC9CA}"/>
              </a:ext>
            </a:extLst>
          </p:cNvPr>
          <p:cNvSpPr/>
          <p:nvPr/>
        </p:nvSpPr>
        <p:spPr>
          <a:xfrm rot="10800000">
            <a:off x="29659363" y="17427146"/>
            <a:ext cx="2992838" cy="207847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3" name="7_LUN2_V Database1">
            <a:extLst>
              <a:ext uri="{FF2B5EF4-FFF2-40B4-BE49-F238E27FC236}">
                <a16:creationId xmlns:a16="http://schemas.microsoft.com/office/drawing/2014/main" id="{DB0EC7B6-88D7-CD24-6EDA-CC0F54FFC33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6563560" y="12697226"/>
            <a:ext cx="17383916" cy="9778452"/>
          </a:xfrm>
          <a:prstGeom prst="rect">
            <a:avLst/>
          </a:prstGeom>
        </p:spPr>
      </p:pic>
      <p:sp>
        <p:nvSpPr>
          <p:cNvPr id="41" name="7_Arrow Right 1_D 4.0">
            <a:extLst>
              <a:ext uri="{FF2B5EF4-FFF2-40B4-BE49-F238E27FC236}">
                <a16:creationId xmlns:a16="http://schemas.microsoft.com/office/drawing/2014/main" id="{CC421C77-ECE0-AD2C-4A66-AC3CDB8F5BA6}"/>
              </a:ext>
            </a:extLst>
          </p:cNvPr>
          <p:cNvSpPr/>
          <p:nvPr/>
        </p:nvSpPr>
        <p:spPr>
          <a:xfrm rot="12580885">
            <a:off x="37484428" y="19728366"/>
            <a:ext cx="5253415" cy="207847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2" name="7_Arrow Right 1_D 3.0">
            <a:extLst>
              <a:ext uri="{FF2B5EF4-FFF2-40B4-BE49-F238E27FC236}">
                <a16:creationId xmlns:a16="http://schemas.microsoft.com/office/drawing/2014/main" id="{132C229A-3DCE-2057-D4A8-4330874A34FA}"/>
              </a:ext>
            </a:extLst>
          </p:cNvPr>
          <p:cNvSpPr/>
          <p:nvPr/>
        </p:nvSpPr>
        <p:spPr>
          <a:xfrm rot="10800000">
            <a:off x="37861701" y="16546942"/>
            <a:ext cx="4511013" cy="207847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0" name="7_Arrow Right 1_D 2.0">
            <a:extLst>
              <a:ext uri="{FF2B5EF4-FFF2-40B4-BE49-F238E27FC236}">
                <a16:creationId xmlns:a16="http://schemas.microsoft.com/office/drawing/2014/main" id="{D0FE3019-6134-2D5E-F38A-3692B4AAACE4}"/>
              </a:ext>
            </a:extLst>
          </p:cNvPr>
          <p:cNvSpPr/>
          <p:nvPr/>
        </p:nvSpPr>
        <p:spPr>
          <a:xfrm rot="8925238">
            <a:off x="37651654" y="13014304"/>
            <a:ext cx="5253415" cy="2078472"/>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8" name="6_HDD 3_V HDD1_D 2.0">
            <a:extLst>
              <a:ext uri="{FF2B5EF4-FFF2-40B4-BE49-F238E27FC236}">
                <a16:creationId xmlns:a16="http://schemas.microsoft.com/office/drawing/2014/main" id="{948101FF-F458-89E8-BA28-FC66E35FEB0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9457735" y="19917797"/>
            <a:ext cx="9229591" cy="5191644"/>
          </a:xfrm>
          <a:prstGeom prst="rect">
            <a:avLst/>
          </a:prstGeom>
        </p:spPr>
      </p:pic>
      <p:pic>
        <p:nvPicPr>
          <p:cNvPr id="15" name="6_HDD 2_V HDD1_D 1.0">
            <a:extLst>
              <a:ext uri="{FF2B5EF4-FFF2-40B4-BE49-F238E27FC236}">
                <a16:creationId xmlns:a16="http://schemas.microsoft.com/office/drawing/2014/main" id="{EC342B11-A37B-87CB-124F-B89E7CDC5D2D}"/>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9520572" y="15167269"/>
            <a:ext cx="9229591" cy="5191644"/>
          </a:xfrm>
          <a:prstGeom prst="rect">
            <a:avLst/>
          </a:prstGeom>
        </p:spPr>
      </p:pic>
      <p:pic>
        <p:nvPicPr>
          <p:cNvPr id="10" name="6_HDD 1_V HDD1">
            <a:extLst>
              <a:ext uri="{FF2B5EF4-FFF2-40B4-BE49-F238E27FC236}">
                <a16:creationId xmlns:a16="http://schemas.microsoft.com/office/drawing/2014/main" id="{C312F712-5A75-1DD5-391A-00A5A4FF729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9408265" y="10377713"/>
            <a:ext cx="9229591" cy="5191644"/>
          </a:xfrm>
          <a:prstGeom prst="rect">
            <a:avLst/>
          </a:prstGeom>
        </p:spPr>
      </p:pic>
      <p:sp>
        <p:nvSpPr>
          <p:cNvPr id="29" name="8_SD 2">
            <a:extLst>
              <a:ext uri="{FF2B5EF4-FFF2-40B4-BE49-F238E27FC236}">
                <a16:creationId xmlns:a16="http://schemas.microsoft.com/office/drawing/2014/main" id="{7DADEC0E-43AF-046A-09B6-63663F8F84E8}"/>
              </a:ext>
            </a:extLst>
          </p:cNvPr>
          <p:cNvSpPr/>
          <p:nvPr/>
        </p:nvSpPr>
        <p:spPr>
          <a:xfrm>
            <a:off x="19588585" y="16932222"/>
            <a:ext cx="10070778" cy="35000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0" dirty="0">
                <a:latin typeface="Arial" panose="020B0604020202020204" pitchFamily="34" charset="0"/>
                <a:cs typeface="Arial" panose="020B0604020202020204" pitchFamily="34" charset="0"/>
              </a:rPr>
              <a:t>Storage Device</a:t>
            </a:r>
          </a:p>
        </p:txBody>
      </p:sp>
      <p:sp>
        <p:nvSpPr>
          <p:cNvPr id="43" name="9_Bottom point">
            <a:extLst>
              <a:ext uri="{FF2B5EF4-FFF2-40B4-BE49-F238E27FC236}">
                <a16:creationId xmlns:a16="http://schemas.microsoft.com/office/drawing/2014/main" id="{0699877A-E3C6-4927-38BC-6740D8EFB65F}"/>
              </a:ext>
            </a:extLst>
          </p:cNvPr>
          <p:cNvSpPr txBox="1"/>
          <p:nvPr/>
        </p:nvSpPr>
        <p:spPr>
          <a:xfrm>
            <a:off x="1139952" y="22822678"/>
            <a:ext cx="2798538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 LUN maybe smaller than single storage device</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293279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LUN (Logical Unit)</a:t>
            </a:r>
          </a:p>
        </p:txBody>
      </p:sp>
      <p:sp>
        <p:nvSpPr>
          <p:cNvPr id="44" name="TextBox 43">
            <a:extLst>
              <a:ext uri="{FF2B5EF4-FFF2-40B4-BE49-F238E27FC236}">
                <a16:creationId xmlns:a16="http://schemas.microsoft.com/office/drawing/2014/main" id="{71BA6500-EA8D-67E6-A47D-45611488E773}"/>
              </a:ext>
            </a:extLst>
          </p:cNvPr>
          <p:cNvSpPr txBox="1"/>
          <p:nvPr/>
        </p:nvSpPr>
        <p:spPr>
          <a:xfrm>
            <a:off x="20148016" y="-567310"/>
            <a:ext cx="184730" cy="1631216"/>
          </a:xfrm>
          <a:prstGeom prst="rect">
            <a:avLst/>
          </a:prstGeom>
          <a:noFill/>
        </p:spPr>
        <p:txBody>
          <a:bodyPr wrap="none" rtlCol="0">
            <a:spAutoFit/>
          </a:bodyPr>
          <a:lstStyle/>
          <a:p>
            <a:pPr algn="ctr"/>
            <a:endParaRPr lang="en-US" sz="10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112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4" y="0"/>
            <a:ext cx="48741093"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7" name="0_SAS Text">
            <a:extLst>
              <a:ext uri="{FF2B5EF4-FFF2-40B4-BE49-F238E27FC236}">
                <a16:creationId xmlns:a16="http://schemas.microsoft.com/office/drawing/2014/main" id="{30BD2849-9A45-7737-9A6F-F140C0E8BDF5}"/>
              </a:ext>
            </a:extLst>
          </p:cNvPr>
          <p:cNvSpPr txBox="1"/>
          <p:nvPr/>
        </p:nvSpPr>
        <p:spPr>
          <a:xfrm>
            <a:off x="26130746" y="22203157"/>
            <a:ext cx="2116811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Servers with 24 SAS hard disks each</a:t>
            </a:r>
          </a:p>
        </p:txBody>
      </p:sp>
      <p:pic>
        <p:nvPicPr>
          <p:cNvPr id="3" name="0_SAS picture" descr="A picture containing text, vending machine, metal, computer&#10;&#10;Description automatically generated">
            <a:extLst>
              <a:ext uri="{FF2B5EF4-FFF2-40B4-BE49-F238E27FC236}">
                <a16:creationId xmlns:a16="http://schemas.microsoft.com/office/drawing/2014/main" id="{1831CB3B-9E21-A165-C37F-D36905B5EE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10707" y="7372874"/>
            <a:ext cx="21817341" cy="14450446"/>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139952" y="4679922"/>
            <a:ext cx="39500048" cy="2246769"/>
          </a:xfrm>
          <a:prstGeom prst="rect">
            <a:avLst/>
          </a:prstGeom>
          <a:noFill/>
        </p:spPr>
        <p:txBody>
          <a:bodyPr wrap="square">
            <a:spAutoFit/>
          </a:bodyPr>
          <a:lstStyle/>
          <a:p>
            <a:r>
              <a:rPr lang="en-US" sz="14000" b="1" dirty="0">
                <a:solidFill>
                  <a:srgbClr val="269D47"/>
                </a:solidFill>
                <a:latin typeface="Arial" panose="020B0604020202020204" pitchFamily="34" charset="0"/>
                <a:cs typeface="Arial" panose="020B0604020202020204" pitchFamily="34" charset="0"/>
              </a:rPr>
              <a:t>Mainly used in Servers/SAN/Cloud</a:t>
            </a:r>
          </a:p>
        </p:txBody>
      </p:sp>
      <p:sp>
        <p:nvSpPr>
          <p:cNvPr id="19" name="1_Point 2">
            <a:extLst>
              <a:ext uri="{FF2B5EF4-FFF2-40B4-BE49-F238E27FC236}">
                <a16:creationId xmlns:a16="http://schemas.microsoft.com/office/drawing/2014/main" id="{50CF98DE-AC07-47F4-AA18-A7DB790D9E0E}"/>
              </a:ext>
            </a:extLst>
          </p:cNvPr>
          <p:cNvSpPr txBox="1"/>
          <p:nvPr/>
        </p:nvSpPr>
        <p:spPr>
          <a:xfrm>
            <a:off x="1139952" y="7019850"/>
            <a:ext cx="161683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Connection similar to SATA</a:t>
            </a:r>
          </a:p>
        </p:txBody>
      </p:sp>
      <p:pic>
        <p:nvPicPr>
          <p:cNvPr id="8" name="2_Image bottom" descr="A close-up of a circuit board&#10;&#10;Description automatically generated with medium confidence">
            <a:extLst>
              <a:ext uri="{FF2B5EF4-FFF2-40B4-BE49-F238E27FC236}">
                <a16:creationId xmlns:a16="http://schemas.microsoft.com/office/drawing/2014/main" id="{002D7FD2-003A-1FCF-9945-1B8D5CFF10D0}"/>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31796" y="14881027"/>
            <a:ext cx="23408866" cy="3659480"/>
          </a:xfrm>
          <a:prstGeom prst="rect">
            <a:avLst/>
          </a:prstGeom>
        </p:spPr>
      </p:pic>
      <p:pic>
        <p:nvPicPr>
          <p:cNvPr id="4" name="2_Image top">
            <a:extLst>
              <a:ext uri="{FF2B5EF4-FFF2-40B4-BE49-F238E27FC236}">
                <a16:creationId xmlns:a16="http://schemas.microsoft.com/office/drawing/2014/main" id="{DAE251E4-BD26-D0FF-9DEA-47A8078D07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8845" y="12205937"/>
            <a:ext cx="22834768" cy="2268311"/>
          </a:xfrm>
          <a:prstGeom prst="rect">
            <a:avLst/>
          </a:prstGeom>
        </p:spPr>
      </p:pic>
      <p:sp>
        <p:nvSpPr>
          <p:cNvPr id="14" name="3_SAS Block Text">
            <a:extLst>
              <a:ext uri="{FF2B5EF4-FFF2-40B4-BE49-F238E27FC236}">
                <a16:creationId xmlns:a16="http://schemas.microsoft.com/office/drawing/2014/main" id="{F7302874-6FF6-4F12-9408-F903772FAD68}"/>
              </a:ext>
            </a:extLst>
          </p:cNvPr>
          <p:cNvSpPr txBox="1"/>
          <p:nvPr/>
        </p:nvSpPr>
        <p:spPr>
          <a:xfrm>
            <a:off x="3831086" y="24513799"/>
            <a:ext cx="6655332"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SAS Blocked</a:t>
            </a:r>
          </a:p>
        </p:txBody>
      </p:sp>
      <p:pic>
        <p:nvPicPr>
          <p:cNvPr id="13" name="3_SAS Block Image" descr="A close up of a keyboard&#10;&#10;Description automatically generated with low confidence">
            <a:extLst>
              <a:ext uri="{FF2B5EF4-FFF2-40B4-BE49-F238E27FC236}">
                <a16:creationId xmlns:a16="http://schemas.microsoft.com/office/drawing/2014/main" id="{5480650B-3B70-3C20-5B6E-CD3BA4132EC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60727" y="18822104"/>
            <a:ext cx="5516054" cy="5620993"/>
          </a:xfrm>
          <a:prstGeom prst="rect">
            <a:avLst/>
          </a:prstGeom>
        </p:spPr>
      </p:pic>
      <p:sp>
        <p:nvSpPr>
          <p:cNvPr id="31" name="3_Highlight Left">
            <a:extLst>
              <a:ext uri="{FF2B5EF4-FFF2-40B4-BE49-F238E27FC236}">
                <a16:creationId xmlns:a16="http://schemas.microsoft.com/office/drawing/2014/main" id="{560FDD61-030C-8BD8-814A-58822227C47E}"/>
              </a:ext>
            </a:extLst>
          </p:cNvPr>
          <p:cNvSpPr/>
          <p:nvPr/>
        </p:nvSpPr>
        <p:spPr>
          <a:xfrm>
            <a:off x="4121862" y="15753915"/>
            <a:ext cx="5652930" cy="8759885"/>
          </a:xfrm>
          <a:custGeom>
            <a:avLst/>
            <a:gdLst>
              <a:gd name="connsiteX0" fmla="*/ 232505 w 5652930"/>
              <a:gd name="connsiteY0" fmla="*/ 3089801 h 8759885"/>
              <a:gd name="connsiteX1" fmla="*/ 232505 w 5652930"/>
              <a:gd name="connsiteY1" fmla="*/ 8527381 h 8759885"/>
              <a:gd name="connsiteX2" fmla="*/ 5420425 w 5652930"/>
              <a:gd name="connsiteY2" fmla="*/ 8527381 h 8759885"/>
              <a:gd name="connsiteX3" fmla="*/ 5420425 w 5652930"/>
              <a:gd name="connsiteY3" fmla="*/ 3089801 h 8759885"/>
              <a:gd name="connsiteX4" fmla="*/ 0 w 5652930"/>
              <a:gd name="connsiteY4" fmla="*/ 2857295 h 8759885"/>
              <a:gd name="connsiteX5" fmla="*/ 5652930 w 5652930"/>
              <a:gd name="connsiteY5" fmla="*/ 2857295 h 8759885"/>
              <a:gd name="connsiteX6" fmla="*/ 5652930 w 5652930"/>
              <a:gd name="connsiteY6" fmla="*/ 8759885 h 8759885"/>
              <a:gd name="connsiteX7" fmla="*/ 0 w 5652930"/>
              <a:gd name="connsiteY7" fmla="*/ 8759885 h 8759885"/>
              <a:gd name="connsiteX8" fmla="*/ 2208489 w 5652930"/>
              <a:gd name="connsiteY8" fmla="*/ 96763 h 8759885"/>
              <a:gd name="connsiteX9" fmla="*/ 2208489 w 5652930"/>
              <a:gd name="connsiteY9" fmla="*/ 1221171 h 8759885"/>
              <a:gd name="connsiteX10" fmla="*/ 3533896 w 5652930"/>
              <a:gd name="connsiteY10" fmla="*/ 1221171 h 8759885"/>
              <a:gd name="connsiteX11" fmla="*/ 3533896 w 5652930"/>
              <a:gd name="connsiteY11" fmla="*/ 96763 h 8759885"/>
              <a:gd name="connsiteX12" fmla="*/ 2111726 w 5652930"/>
              <a:gd name="connsiteY12" fmla="*/ 0 h 8759885"/>
              <a:gd name="connsiteX13" fmla="*/ 3630659 w 5652930"/>
              <a:gd name="connsiteY13" fmla="*/ 0 h 8759885"/>
              <a:gd name="connsiteX14" fmla="*/ 3630659 w 5652930"/>
              <a:gd name="connsiteY14" fmla="*/ 1317933 h 8759885"/>
              <a:gd name="connsiteX15" fmla="*/ 2964737 w 5652930"/>
              <a:gd name="connsiteY15" fmla="*/ 1317933 h 8759885"/>
              <a:gd name="connsiteX16" fmla="*/ 2964737 w 5652930"/>
              <a:gd name="connsiteY16" fmla="*/ 2857293 h 8759885"/>
              <a:gd name="connsiteX17" fmla="*/ 2764186 w 5652930"/>
              <a:gd name="connsiteY17" fmla="*/ 2857293 h 8759885"/>
              <a:gd name="connsiteX18" fmla="*/ 2764186 w 5652930"/>
              <a:gd name="connsiteY18" fmla="*/ 1317933 h 8759885"/>
              <a:gd name="connsiteX19" fmla="*/ 2111726 w 5652930"/>
              <a:gd name="connsiteY19" fmla="*/ 1317933 h 875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52930" h="8759885">
                <a:moveTo>
                  <a:pt x="232505" y="3089801"/>
                </a:moveTo>
                <a:lnTo>
                  <a:pt x="232505" y="8527381"/>
                </a:lnTo>
                <a:lnTo>
                  <a:pt x="5420425" y="8527381"/>
                </a:lnTo>
                <a:lnTo>
                  <a:pt x="5420425" y="3089801"/>
                </a:lnTo>
                <a:close/>
                <a:moveTo>
                  <a:pt x="0" y="2857295"/>
                </a:moveTo>
                <a:lnTo>
                  <a:pt x="5652930" y="2857295"/>
                </a:lnTo>
                <a:lnTo>
                  <a:pt x="5652930" y="8759885"/>
                </a:lnTo>
                <a:lnTo>
                  <a:pt x="0" y="8759885"/>
                </a:lnTo>
                <a:close/>
                <a:moveTo>
                  <a:pt x="2208489" y="96763"/>
                </a:moveTo>
                <a:lnTo>
                  <a:pt x="2208489" y="1221171"/>
                </a:lnTo>
                <a:lnTo>
                  <a:pt x="3533896" y="1221171"/>
                </a:lnTo>
                <a:lnTo>
                  <a:pt x="3533896" y="96763"/>
                </a:lnTo>
                <a:close/>
                <a:moveTo>
                  <a:pt x="2111726" y="0"/>
                </a:moveTo>
                <a:lnTo>
                  <a:pt x="3630659" y="0"/>
                </a:lnTo>
                <a:lnTo>
                  <a:pt x="3630659" y="1317933"/>
                </a:lnTo>
                <a:lnTo>
                  <a:pt x="2964737" y="1317933"/>
                </a:lnTo>
                <a:lnTo>
                  <a:pt x="2964737" y="2857293"/>
                </a:lnTo>
                <a:lnTo>
                  <a:pt x="2764186" y="2857293"/>
                </a:lnTo>
                <a:lnTo>
                  <a:pt x="2764186" y="1317933"/>
                </a:lnTo>
                <a:lnTo>
                  <a:pt x="2111726" y="1317933"/>
                </a:lnTo>
                <a:close/>
              </a:path>
            </a:pathLst>
          </a:custGeom>
          <a:solidFill>
            <a:schemeClr val="accent1">
              <a:alpha val="5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25" name="4_SATA Right Text">
            <a:extLst>
              <a:ext uri="{FF2B5EF4-FFF2-40B4-BE49-F238E27FC236}">
                <a16:creationId xmlns:a16="http://schemas.microsoft.com/office/drawing/2014/main" id="{DF103BCF-8253-EB69-88D8-E8A8C32F2BE7}"/>
              </a:ext>
            </a:extLst>
          </p:cNvPr>
          <p:cNvSpPr txBox="1"/>
          <p:nvPr/>
        </p:nvSpPr>
        <p:spPr>
          <a:xfrm>
            <a:off x="15903565" y="24482103"/>
            <a:ext cx="5652929" cy="1323439"/>
          </a:xfrm>
          <a:prstGeom prst="rect">
            <a:avLst/>
          </a:prstGeom>
          <a:noFill/>
        </p:spPr>
        <p:txBody>
          <a:bodyPr wrap="square">
            <a:spAutoFit/>
          </a:bodyPr>
          <a:lstStyle/>
          <a:p>
            <a:r>
              <a:rPr lang="en-US" sz="8000" dirty="0">
                <a:latin typeface="Arial" panose="020B0604020202020204" pitchFamily="34" charset="0"/>
                <a:cs typeface="Arial" panose="020B0604020202020204" pitchFamily="34" charset="0"/>
              </a:rPr>
              <a:t>SATA Open</a:t>
            </a:r>
          </a:p>
        </p:txBody>
      </p:sp>
      <p:pic>
        <p:nvPicPr>
          <p:cNvPr id="11" name="4_SATA Right image" descr="A picture containing electronics&#10;&#10;Description automatically generated">
            <a:extLst>
              <a:ext uri="{FF2B5EF4-FFF2-40B4-BE49-F238E27FC236}">
                <a16:creationId xmlns:a16="http://schemas.microsoft.com/office/drawing/2014/main" id="{7BEADFD2-2686-0176-B1B7-F8606D3F1B9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5903565" y="18597087"/>
            <a:ext cx="5878170" cy="5620993"/>
          </a:xfrm>
          <a:prstGeom prst="rect">
            <a:avLst/>
          </a:prstGeom>
        </p:spPr>
      </p:pic>
      <p:sp>
        <p:nvSpPr>
          <p:cNvPr id="33" name="4_Highlgiht Right">
            <a:extLst>
              <a:ext uri="{FF2B5EF4-FFF2-40B4-BE49-F238E27FC236}">
                <a16:creationId xmlns:a16="http://schemas.microsoft.com/office/drawing/2014/main" id="{7041D04D-2BF5-8D47-4F68-B0FF6EA42D5C}"/>
              </a:ext>
            </a:extLst>
          </p:cNvPr>
          <p:cNvSpPr/>
          <p:nvPr/>
        </p:nvSpPr>
        <p:spPr>
          <a:xfrm>
            <a:off x="15805553" y="15867490"/>
            <a:ext cx="6199683" cy="8574138"/>
          </a:xfrm>
          <a:custGeom>
            <a:avLst/>
            <a:gdLst>
              <a:gd name="connsiteX0" fmla="*/ 242774 w 6199683"/>
              <a:gd name="connsiteY0" fmla="*/ 2914322 h 8574138"/>
              <a:gd name="connsiteX1" fmla="*/ 242774 w 6199683"/>
              <a:gd name="connsiteY1" fmla="*/ 8331366 h 8574138"/>
              <a:gd name="connsiteX2" fmla="*/ 5956907 w 6199683"/>
              <a:gd name="connsiteY2" fmla="*/ 8331366 h 8574138"/>
              <a:gd name="connsiteX3" fmla="*/ 5956907 w 6199683"/>
              <a:gd name="connsiteY3" fmla="*/ 2914322 h 8574138"/>
              <a:gd name="connsiteX4" fmla="*/ 2368395 w 6199683"/>
              <a:gd name="connsiteY4" fmla="*/ 90765 h 8574138"/>
              <a:gd name="connsiteX5" fmla="*/ 2368395 w 6199683"/>
              <a:gd name="connsiteY5" fmla="*/ 1145472 h 8574138"/>
              <a:gd name="connsiteX6" fmla="*/ 3610883 w 6199683"/>
              <a:gd name="connsiteY6" fmla="*/ 1145472 h 8574138"/>
              <a:gd name="connsiteX7" fmla="*/ 3610883 w 6199683"/>
              <a:gd name="connsiteY7" fmla="*/ 90765 h 8574138"/>
              <a:gd name="connsiteX8" fmla="*/ 2277631 w 6199683"/>
              <a:gd name="connsiteY8" fmla="*/ 0 h 8574138"/>
              <a:gd name="connsiteX9" fmla="*/ 3701647 w 6199683"/>
              <a:gd name="connsiteY9" fmla="*/ 0 h 8574138"/>
              <a:gd name="connsiteX10" fmla="*/ 3701647 w 6199683"/>
              <a:gd name="connsiteY10" fmla="*/ 1236238 h 8574138"/>
              <a:gd name="connsiteX11" fmla="*/ 3089913 w 6199683"/>
              <a:gd name="connsiteY11" fmla="*/ 1236238 h 8574138"/>
              <a:gd name="connsiteX12" fmla="*/ 3089913 w 6199683"/>
              <a:gd name="connsiteY12" fmla="*/ 2671550 h 8574138"/>
              <a:gd name="connsiteX13" fmla="*/ 6199683 w 6199683"/>
              <a:gd name="connsiteY13" fmla="*/ 2671550 h 8574138"/>
              <a:gd name="connsiteX14" fmla="*/ 6199683 w 6199683"/>
              <a:gd name="connsiteY14" fmla="*/ 8574138 h 8574138"/>
              <a:gd name="connsiteX15" fmla="*/ 0 w 6199683"/>
              <a:gd name="connsiteY15" fmla="*/ 8574138 h 8574138"/>
              <a:gd name="connsiteX16" fmla="*/ 0 w 6199683"/>
              <a:gd name="connsiteY16" fmla="*/ 2671550 h 8574138"/>
              <a:gd name="connsiteX17" fmla="*/ 2889363 w 6199683"/>
              <a:gd name="connsiteY17" fmla="*/ 2671550 h 8574138"/>
              <a:gd name="connsiteX18" fmla="*/ 2889363 w 6199683"/>
              <a:gd name="connsiteY18" fmla="*/ 1236238 h 8574138"/>
              <a:gd name="connsiteX19" fmla="*/ 2277631 w 6199683"/>
              <a:gd name="connsiteY19" fmla="*/ 1236238 h 85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99683" h="8574138">
                <a:moveTo>
                  <a:pt x="242774" y="2914322"/>
                </a:moveTo>
                <a:lnTo>
                  <a:pt x="242774" y="8331366"/>
                </a:lnTo>
                <a:lnTo>
                  <a:pt x="5956907" y="8331366"/>
                </a:lnTo>
                <a:lnTo>
                  <a:pt x="5956907" y="2914322"/>
                </a:lnTo>
                <a:close/>
                <a:moveTo>
                  <a:pt x="2368395" y="90765"/>
                </a:moveTo>
                <a:lnTo>
                  <a:pt x="2368395" y="1145472"/>
                </a:lnTo>
                <a:lnTo>
                  <a:pt x="3610883" y="1145472"/>
                </a:lnTo>
                <a:lnTo>
                  <a:pt x="3610883" y="90765"/>
                </a:lnTo>
                <a:close/>
                <a:moveTo>
                  <a:pt x="2277631" y="0"/>
                </a:moveTo>
                <a:lnTo>
                  <a:pt x="3701647" y="0"/>
                </a:lnTo>
                <a:lnTo>
                  <a:pt x="3701647" y="1236238"/>
                </a:lnTo>
                <a:lnTo>
                  <a:pt x="3089913" y="1236238"/>
                </a:lnTo>
                <a:lnTo>
                  <a:pt x="3089913" y="2671550"/>
                </a:lnTo>
                <a:lnTo>
                  <a:pt x="6199683" y="2671550"/>
                </a:lnTo>
                <a:lnTo>
                  <a:pt x="6199683" y="8574138"/>
                </a:lnTo>
                <a:lnTo>
                  <a:pt x="0" y="8574138"/>
                </a:lnTo>
                <a:lnTo>
                  <a:pt x="0" y="2671550"/>
                </a:lnTo>
                <a:lnTo>
                  <a:pt x="2889363" y="2671550"/>
                </a:lnTo>
                <a:lnTo>
                  <a:pt x="2889363" y="1236238"/>
                </a:lnTo>
                <a:lnTo>
                  <a:pt x="2277631" y="1236238"/>
                </a:lnTo>
                <a:close/>
              </a:path>
            </a:pathLst>
          </a:custGeom>
          <a:solidFill>
            <a:schemeClr val="accent1">
              <a:alpha val="3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23" name="5_Point 3">
            <a:extLst>
              <a:ext uri="{FF2B5EF4-FFF2-40B4-BE49-F238E27FC236}">
                <a16:creationId xmlns:a16="http://schemas.microsoft.com/office/drawing/2014/main" id="{9E73D3D6-EF7C-0F50-33B9-273D68FB47DF}"/>
              </a:ext>
            </a:extLst>
          </p:cNvPr>
          <p:cNvSpPr txBox="1"/>
          <p:nvPr/>
        </p:nvSpPr>
        <p:spPr>
          <a:xfrm>
            <a:off x="1139952" y="8744225"/>
            <a:ext cx="23929848"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SAS supports SATA (Probably)</a:t>
            </a:r>
          </a:p>
        </p:txBody>
      </p:sp>
      <p:sp>
        <p:nvSpPr>
          <p:cNvPr id="24" name="6_Point 4">
            <a:extLst>
              <a:ext uri="{FF2B5EF4-FFF2-40B4-BE49-F238E27FC236}">
                <a16:creationId xmlns:a16="http://schemas.microsoft.com/office/drawing/2014/main" id="{DD2A9AC8-F27F-D6B8-4D46-D41B6D642701}"/>
              </a:ext>
            </a:extLst>
          </p:cNvPr>
          <p:cNvSpPr txBox="1"/>
          <p:nvPr/>
        </p:nvSpPr>
        <p:spPr>
          <a:xfrm>
            <a:off x="1292352" y="10468599"/>
            <a:ext cx="15556315"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Hot swapping supported</a:t>
            </a:r>
          </a:p>
        </p:txBody>
      </p:sp>
      <p:sp>
        <p:nvSpPr>
          <p:cNvPr id="34" name="7_Demo 1_V SASDemo 01_F 100">
            <a:extLst>
              <a:ext uri="{FF2B5EF4-FFF2-40B4-BE49-F238E27FC236}">
                <a16:creationId xmlns:a16="http://schemas.microsoft.com/office/drawing/2014/main" id="{42F89A90-0555-13EB-3BBE-1CC906A44C75}"/>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35" name="8_Demo 2_V SASDemo 02">
            <a:extLst>
              <a:ext uri="{FF2B5EF4-FFF2-40B4-BE49-F238E27FC236}">
                <a16:creationId xmlns:a16="http://schemas.microsoft.com/office/drawing/2014/main" id="{5A81C036-D2D1-6784-EEB0-E6468A3C3CC3}"/>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36" name="9_Demo 3_V SASDemo 03">
            <a:extLst>
              <a:ext uri="{FF2B5EF4-FFF2-40B4-BE49-F238E27FC236}">
                <a16:creationId xmlns:a16="http://schemas.microsoft.com/office/drawing/2014/main" id="{8562A7E7-0853-59C0-5274-4B077A716102}"/>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38" name="10_Demo 4_V SASDemo 04">
            <a:extLst>
              <a:ext uri="{FF2B5EF4-FFF2-40B4-BE49-F238E27FC236}">
                <a16:creationId xmlns:a16="http://schemas.microsoft.com/office/drawing/2014/main" id="{208E95FE-E7AF-86D9-7357-7F74DD3A3902}"/>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37" name="11_Demo 5_V SASDemo 05">
            <a:extLst>
              <a:ext uri="{FF2B5EF4-FFF2-40B4-BE49-F238E27FC236}">
                <a16:creationId xmlns:a16="http://schemas.microsoft.com/office/drawing/2014/main" id="{05F1E543-47B5-C2D7-CA67-8A89EB19321A}"/>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39" name="12_Demo 6_V SASDemo 06">
            <a:extLst>
              <a:ext uri="{FF2B5EF4-FFF2-40B4-BE49-F238E27FC236}">
                <a16:creationId xmlns:a16="http://schemas.microsoft.com/office/drawing/2014/main" id="{9EECFC89-8886-EC5B-EDF1-7C50ABF15BC8}"/>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40" name="13_Demo 7_V SASDemo 07">
            <a:extLst>
              <a:ext uri="{FF2B5EF4-FFF2-40B4-BE49-F238E27FC236}">
                <a16:creationId xmlns:a16="http://schemas.microsoft.com/office/drawing/2014/main" id="{43017629-8EFB-E4F2-847D-E325466A3B91}"/>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41" name="14_Demo 8_V SASDemo 08">
            <a:extLst>
              <a:ext uri="{FF2B5EF4-FFF2-40B4-BE49-F238E27FC236}">
                <a16:creationId xmlns:a16="http://schemas.microsoft.com/office/drawing/2014/main" id="{1308C27B-DB2A-38F5-21FE-D48FA065046D}"/>
              </a:ext>
            </a:extLst>
          </p:cNvPr>
          <p:cNvSpPr/>
          <p:nvPr/>
        </p:nvSpPr>
        <p:spPr>
          <a:xfrm>
            <a:off x="9012784" y="6743918"/>
            <a:ext cx="30139263" cy="1832479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highlight>
                <a:srgbClr val="FFFF00"/>
              </a:highlight>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25729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Serial Attached SCSI (SAS)</a:t>
            </a:r>
          </a:p>
        </p:txBody>
      </p:sp>
    </p:spTree>
    <p:extLst>
      <p:ext uri="{BB962C8B-B14F-4D97-AF65-F5344CB8AC3E}">
        <p14:creationId xmlns:p14="http://schemas.microsoft.com/office/powerpoint/2010/main" val="3843932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16" name="0_SAS Cable" descr="A close-up of a shoe&#10;&#10;Description automatically generated">
            <a:extLst>
              <a:ext uri="{FF2B5EF4-FFF2-40B4-BE49-F238E27FC236}">
                <a16:creationId xmlns:a16="http://schemas.microsoft.com/office/drawing/2014/main" id="{3F4AD7B0-592C-41BB-A9D7-5D09E74316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03800" y="-47288"/>
            <a:ext cx="13463561" cy="11362864"/>
          </a:xfrm>
          <a:prstGeom prst="rect">
            <a:avLst/>
          </a:prstGeom>
        </p:spPr>
      </p:pic>
      <p:sp>
        <p:nvSpPr>
          <p:cNvPr id="13" name="0_Point 1">
            <a:extLst>
              <a:ext uri="{FF2B5EF4-FFF2-40B4-BE49-F238E27FC236}">
                <a16:creationId xmlns:a16="http://schemas.microsoft.com/office/drawing/2014/main" id="{ABB92F5E-CFB4-4190-80BF-B12BB0836710}"/>
              </a:ext>
            </a:extLst>
          </p:cNvPr>
          <p:cNvSpPr txBox="1"/>
          <p:nvPr/>
        </p:nvSpPr>
        <p:spPr>
          <a:xfrm>
            <a:off x="1801368" y="4898640"/>
            <a:ext cx="29401008" cy="2246769"/>
          </a:xfrm>
          <a:prstGeom prst="rect">
            <a:avLst/>
          </a:prstGeom>
          <a:noFill/>
        </p:spPr>
        <p:txBody>
          <a:bodyPr wrap="square">
            <a:spAutoFit/>
          </a:bodyPr>
          <a:lstStyle/>
          <a:p>
            <a:r>
              <a:rPr lang="en-AU" sz="14000" b="1" dirty="0">
                <a:solidFill>
                  <a:srgbClr val="EE7546"/>
                </a:solidFill>
                <a:latin typeface="Arial" panose="020B0604020202020204" pitchFamily="34" charset="0"/>
                <a:cs typeface="Arial" panose="020B0604020202020204" pitchFamily="34" charset="0"/>
              </a:rPr>
              <a:t>Supports Topology</a:t>
            </a:r>
            <a:endParaRPr lang="en-US" sz="14000" b="1" dirty="0">
              <a:solidFill>
                <a:srgbClr val="EE7546"/>
              </a:solidFill>
              <a:latin typeface="Arial" panose="020B0604020202020204" pitchFamily="34" charset="0"/>
              <a:cs typeface="Arial" panose="020B0604020202020204" pitchFamily="34" charset="0"/>
            </a:endParaRPr>
          </a:p>
        </p:txBody>
      </p:sp>
      <p:sp>
        <p:nvSpPr>
          <p:cNvPr id="12" name="1_Point 2">
            <a:extLst>
              <a:ext uri="{FF2B5EF4-FFF2-40B4-BE49-F238E27FC236}">
                <a16:creationId xmlns:a16="http://schemas.microsoft.com/office/drawing/2014/main" id="{55B91811-3400-ED5E-943D-F90B0B7F882B}"/>
              </a:ext>
            </a:extLst>
          </p:cNvPr>
          <p:cNvSpPr txBox="1"/>
          <p:nvPr/>
        </p:nvSpPr>
        <p:spPr>
          <a:xfrm>
            <a:off x="1801368" y="7345544"/>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Each port has unique identifier</a:t>
            </a:r>
          </a:p>
        </p:txBody>
      </p:sp>
      <p:sp>
        <p:nvSpPr>
          <p:cNvPr id="19" name="2_Point 3">
            <a:extLst>
              <a:ext uri="{FF2B5EF4-FFF2-40B4-BE49-F238E27FC236}">
                <a16:creationId xmlns:a16="http://schemas.microsoft.com/office/drawing/2014/main" id="{2E83F640-F229-B1A1-C63E-0E9D22D45B93}"/>
              </a:ext>
            </a:extLst>
          </p:cNvPr>
          <p:cNvSpPr txBox="1"/>
          <p:nvPr/>
        </p:nvSpPr>
        <p:spPr>
          <a:xfrm>
            <a:off x="1801368" y="9176895"/>
            <a:ext cx="28602432"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Each device has unique identifier</a:t>
            </a:r>
            <a:endParaRPr lang="en-US" sz="10000" dirty="0">
              <a:latin typeface="Arial" panose="020B0604020202020204" pitchFamily="34" charset="0"/>
              <a:cs typeface="Arial" panose="020B0604020202020204" pitchFamily="34" charset="0"/>
            </a:endParaRPr>
          </a:p>
        </p:txBody>
      </p:sp>
      <p:pic>
        <p:nvPicPr>
          <p:cNvPr id="3" name="3_Topology picture" descr="A picture containing microphone&#10;&#10;Description automatically generated">
            <a:extLst>
              <a:ext uri="{FF2B5EF4-FFF2-40B4-BE49-F238E27FC236}">
                <a16:creationId xmlns:a16="http://schemas.microsoft.com/office/drawing/2014/main" id="{96A607DA-8B95-16F9-BDC4-E7557E92F40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33281" y="11856255"/>
            <a:ext cx="23050718" cy="9060844"/>
          </a:xfrm>
          <a:prstGeom prst="rect">
            <a:avLst/>
          </a:prstGeom>
        </p:spPr>
      </p:pic>
      <p:sp>
        <p:nvSpPr>
          <p:cNvPr id="11" name="3_Point 4">
            <a:extLst>
              <a:ext uri="{FF2B5EF4-FFF2-40B4-BE49-F238E27FC236}">
                <a16:creationId xmlns:a16="http://schemas.microsoft.com/office/drawing/2014/main" id="{D463E0BA-091C-E522-AA0A-6C465AFFF581}"/>
              </a:ext>
            </a:extLst>
          </p:cNvPr>
          <p:cNvSpPr txBox="1"/>
          <p:nvPr/>
        </p:nvSpPr>
        <p:spPr>
          <a:xfrm>
            <a:off x="6509657" y="21343291"/>
            <a:ext cx="14135318"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Networking for storage</a:t>
            </a:r>
            <a:endParaRPr lang="en-US" sz="10000" dirty="0">
              <a:latin typeface="Arial" panose="020B0604020202020204" pitchFamily="34" charset="0"/>
              <a:cs typeface="Arial" panose="020B0604020202020204" pitchFamily="34" charset="0"/>
            </a:endParaRPr>
          </a:p>
        </p:txBody>
      </p:sp>
      <p:sp>
        <p:nvSpPr>
          <p:cNvPr id="23" name="4_Picture Right Text">
            <a:extLst>
              <a:ext uri="{FF2B5EF4-FFF2-40B4-BE49-F238E27FC236}">
                <a16:creationId xmlns:a16="http://schemas.microsoft.com/office/drawing/2014/main" id="{A7C91734-8C11-A5B0-BD32-6AC5A821B731}"/>
              </a:ext>
            </a:extLst>
          </p:cNvPr>
          <p:cNvSpPr txBox="1"/>
          <p:nvPr/>
        </p:nvSpPr>
        <p:spPr>
          <a:xfrm>
            <a:off x="29549054" y="21343291"/>
            <a:ext cx="12709289"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Supports redundancy</a:t>
            </a:r>
            <a:endParaRPr lang="en-US" sz="10000" dirty="0">
              <a:latin typeface="Arial" panose="020B0604020202020204" pitchFamily="34" charset="0"/>
              <a:cs typeface="Arial" panose="020B0604020202020204" pitchFamily="34" charset="0"/>
            </a:endParaRPr>
          </a:p>
        </p:txBody>
      </p:sp>
      <p:pic>
        <p:nvPicPr>
          <p:cNvPr id="6" name="4_Picture Right" descr="Diagram&#10;&#10;Description automatically generated">
            <a:extLst>
              <a:ext uri="{FF2B5EF4-FFF2-40B4-BE49-F238E27FC236}">
                <a16:creationId xmlns:a16="http://schemas.microsoft.com/office/drawing/2014/main" id="{E993DAB0-A828-BA1A-D0D4-2FDCDA0D107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502215" y="11594441"/>
            <a:ext cx="16109404" cy="958447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44284392"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SAS Features</a:t>
            </a:r>
          </a:p>
        </p:txBody>
      </p:sp>
    </p:spTree>
    <p:extLst>
      <p:ext uri="{BB962C8B-B14F-4D97-AF65-F5344CB8AC3E}">
        <p14:creationId xmlns:p14="http://schemas.microsoft.com/office/powerpoint/2010/main" val="2762182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13453" y="0"/>
            <a:ext cx="48741093"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8" name="0_U2 Port" descr="A close up of a computer circuit board&#10;&#10;Description automatically generated">
            <a:extLst>
              <a:ext uri="{FF2B5EF4-FFF2-40B4-BE49-F238E27FC236}">
                <a16:creationId xmlns:a16="http://schemas.microsoft.com/office/drawing/2014/main" id="{978FFA2E-3B58-1AA5-CBDD-9D80B5C175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623997" y="-37111"/>
            <a:ext cx="13044591" cy="1003525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32594877"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SAS port for workstations/servers</a:t>
            </a:r>
          </a:p>
        </p:txBody>
      </p:sp>
      <p:sp>
        <p:nvSpPr>
          <p:cNvPr id="14" name="1_Point 2">
            <a:extLst>
              <a:ext uri="{FF2B5EF4-FFF2-40B4-BE49-F238E27FC236}">
                <a16:creationId xmlns:a16="http://schemas.microsoft.com/office/drawing/2014/main" id="{F7302874-6FF6-4F12-9408-F903772FAD68}"/>
              </a:ext>
            </a:extLst>
          </p:cNvPr>
          <p:cNvSpPr txBox="1"/>
          <p:nvPr/>
        </p:nvSpPr>
        <p:spPr>
          <a:xfrm>
            <a:off x="1139952" y="7287979"/>
            <a:ext cx="26455334"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Only on high-end workstations and servers</a:t>
            </a:r>
          </a:p>
        </p:txBody>
      </p:sp>
      <p:sp>
        <p:nvSpPr>
          <p:cNvPr id="11" name="2_Point 3">
            <a:extLst>
              <a:ext uri="{FF2B5EF4-FFF2-40B4-BE49-F238E27FC236}">
                <a16:creationId xmlns:a16="http://schemas.microsoft.com/office/drawing/2014/main" id="{E64035EB-538E-4765-9879-52C9E87B8C6B}"/>
              </a:ext>
            </a:extLst>
          </p:cNvPr>
          <p:cNvSpPr txBox="1"/>
          <p:nvPr/>
        </p:nvSpPr>
        <p:spPr>
          <a:xfrm>
            <a:off x="1139952" y="9144298"/>
            <a:ext cx="14372191"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Not much market share</a:t>
            </a:r>
          </a:p>
        </p:txBody>
      </p:sp>
      <p:sp>
        <p:nvSpPr>
          <p:cNvPr id="17" name="3_Left Text">
            <a:extLst>
              <a:ext uri="{FF2B5EF4-FFF2-40B4-BE49-F238E27FC236}">
                <a16:creationId xmlns:a16="http://schemas.microsoft.com/office/drawing/2014/main" id="{7E3076AA-971A-8402-8C6D-B69092CF69A1}"/>
              </a:ext>
            </a:extLst>
          </p:cNvPr>
          <p:cNvSpPr txBox="1"/>
          <p:nvPr/>
        </p:nvSpPr>
        <p:spPr>
          <a:xfrm>
            <a:off x="6408845" y="22626694"/>
            <a:ext cx="7322969" cy="1631216"/>
          </a:xfrm>
          <a:prstGeom prst="rect">
            <a:avLst/>
          </a:prstGeom>
          <a:noFill/>
        </p:spPr>
        <p:txBody>
          <a:bodyPr wrap="square">
            <a:spAutoFit/>
          </a:bodyPr>
          <a:lstStyle/>
          <a:p>
            <a:r>
              <a:rPr lang="en-US" sz="10000" dirty="0">
                <a:solidFill>
                  <a:srgbClr val="1884C7"/>
                </a:solidFill>
                <a:latin typeface="Arial" panose="020B0604020202020204" pitchFamily="34" charset="0"/>
                <a:cs typeface="Arial" panose="020B0604020202020204" pitchFamily="34" charset="0"/>
              </a:rPr>
              <a:t>SAS Port</a:t>
            </a:r>
          </a:p>
        </p:txBody>
      </p:sp>
      <p:pic>
        <p:nvPicPr>
          <p:cNvPr id="33" name="3_Left Picture" descr="A picture containing text, connector&#10;&#10;Description automatically generated">
            <a:extLst>
              <a:ext uri="{FF2B5EF4-FFF2-40B4-BE49-F238E27FC236}">
                <a16:creationId xmlns:a16="http://schemas.microsoft.com/office/drawing/2014/main" id="{0874D151-9680-EBF2-9207-99FD8E298C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7782" y="11879257"/>
            <a:ext cx="13881841" cy="10316458"/>
          </a:xfrm>
          <a:prstGeom prst="rect">
            <a:avLst/>
          </a:prstGeom>
        </p:spPr>
      </p:pic>
      <p:sp>
        <p:nvSpPr>
          <p:cNvPr id="23" name="4_Middle Text">
            <a:extLst>
              <a:ext uri="{FF2B5EF4-FFF2-40B4-BE49-F238E27FC236}">
                <a16:creationId xmlns:a16="http://schemas.microsoft.com/office/drawing/2014/main" id="{EF08456B-272C-DC5F-0FA3-D21A48F54B91}"/>
              </a:ext>
            </a:extLst>
          </p:cNvPr>
          <p:cNvSpPr txBox="1"/>
          <p:nvPr/>
        </p:nvSpPr>
        <p:spPr>
          <a:xfrm>
            <a:off x="17957507" y="22845314"/>
            <a:ext cx="13134488" cy="1631216"/>
          </a:xfrm>
          <a:prstGeom prst="rect">
            <a:avLst/>
          </a:prstGeom>
          <a:noFill/>
        </p:spPr>
        <p:txBody>
          <a:bodyPr wrap="square">
            <a:spAutoFit/>
          </a:bodyPr>
          <a:lstStyle/>
          <a:p>
            <a:r>
              <a:rPr lang="en-US" sz="10000" dirty="0">
                <a:solidFill>
                  <a:srgbClr val="1884C7"/>
                </a:solidFill>
                <a:latin typeface="Arial" panose="020B0604020202020204" pitchFamily="34" charset="0"/>
                <a:cs typeface="Arial" panose="020B0604020202020204" pitchFamily="34" charset="0"/>
              </a:rPr>
              <a:t>4xPCI Express Lanes</a:t>
            </a:r>
          </a:p>
        </p:txBody>
      </p:sp>
      <p:sp>
        <p:nvSpPr>
          <p:cNvPr id="26" name="4_Solid State Drive Text">
            <a:extLst>
              <a:ext uri="{FF2B5EF4-FFF2-40B4-BE49-F238E27FC236}">
                <a16:creationId xmlns:a16="http://schemas.microsoft.com/office/drawing/2014/main" id="{3FBB2594-996C-17DD-29F5-4A7265ED3511}"/>
              </a:ext>
            </a:extLst>
          </p:cNvPr>
          <p:cNvSpPr txBox="1"/>
          <p:nvPr/>
        </p:nvSpPr>
        <p:spPr>
          <a:xfrm>
            <a:off x="18183059" y="14937786"/>
            <a:ext cx="12361602"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High-speed SSD(Faster than SATA)</a:t>
            </a:r>
          </a:p>
        </p:txBody>
      </p:sp>
      <p:pic>
        <p:nvPicPr>
          <p:cNvPr id="25" name="4_Solid State Drive" descr="A close-up of a computer&#10;&#10;Description automatically generated with medium confidence">
            <a:extLst>
              <a:ext uri="{FF2B5EF4-FFF2-40B4-BE49-F238E27FC236}">
                <a16:creationId xmlns:a16="http://schemas.microsoft.com/office/drawing/2014/main" id="{DB14DF6B-9DC3-A52F-E065-575244C908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62246" y="8858611"/>
            <a:ext cx="9125009" cy="5919090"/>
          </a:xfrm>
          <a:prstGeom prst="rect">
            <a:avLst/>
          </a:prstGeom>
        </p:spPr>
      </p:pic>
      <p:sp>
        <p:nvSpPr>
          <p:cNvPr id="29" name="5_Enclourse Text">
            <a:extLst>
              <a:ext uri="{FF2B5EF4-FFF2-40B4-BE49-F238E27FC236}">
                <a16:creationId xmlns:a16="http://schemas.microsoft.com/office/drawing/2014/main" id="{2DE54FD2-9DC3-5B01-773F-EC1B6F27E94D}"/>
              </a:ext>
            </a:extLst>
          </p:cNvPr>
          <p:cNvSpPr txBox="1"/>
          <p:nvPr/>
        </p:nvSpPr>
        <p:spPr>
          <a:xfrm>
            <a:off x="19592029" y="21235707"/>
            <a:ext cx="10022077" cy="1938992"/>
          </a:xfrm>
          <a:prstGeom prst="rect">
            <a:avLst/>
          </a:prstGeom>
          <a:noFill/>
        </p:spPr>
        <p:txBody>
          <a:bodyPr wrap="square">
            <a:spAutoFit/>
          </a:bodyPr>
          <a:lstStyle/>
          <a:p>
            <a:pPr algn="ctr"/>
            <a:r>
              <a:rPr lang="en-US" sz="6000" dirty="0">
                <a:latin typeface="Arial" panose="020B0604020202020204" pitchFamily="34" charset="0"/>
                <a:cs typeface="Arial" panose="020B0604020202020204" pitchFamily="34" charset="0"/>
              </a:rPr>
              <a:t>M.2 to U.2 enclosure</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Allows hot swapping</a:t>
            </a:r>
          </a:p>
        </p:txBody>
      </p:sp>
      <p:pic>
        <p:nvPicPr>
          <p:cNvPr id="28" name="5_Enclourse" descr="A picture containing text, electronics&#10;&#10;Description automatically generated">
            <a:extLst>
              <a:ext uri="{FF2B5EF4-FFF2-40B4-BE49-F238E27FC236}">
                <a16:creationId xmlns:a16="http://schemas.microsoft.com/office/drawing/2014/main" id="{A617F42A-7DC0-00D6-BE4D-3288AE7740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928094" y="15922493"/>
            <a:ext cx="7193311" cy="4971076"/>
          </a:xfrm>
          <a:prstGeom prst="rect">
            <a:avLst/>
          </a:prstGeom>
        </p:spPr>
      </p:pic>
      <p:sp>
        <p:nvSpPr>
          <p:cNvPr id="32" name="6_Right text 2">
            <a:extLst>
              <a:ext uri="{FF2B5EF4-FFF2-40B4-BE49-F238E27FC236}">
                <a16:creationId xmlns:a16="http://schemas.microsoft.com/office/drawing/2014/main" id="{FFEBD3D1-0658-97F6-671B-737A6514EA19}"/>
              </a:ext>
            </a:extLst>
          </p:cNvPr>
          <p:cNvSpPr txBox="1"/>
          <p:nvPr/>
        </p:nvSpPr>
        <p:spPr>
          <a:xfrm>
            <a:off x="37265950" y="21687883"/>
            <a:ext cx="7322969"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Same cable used</a:t>
            </a:r>
          </a:p>
        </p:txBody>
      </p:sp>
      <p:sp>
        <p:nvSpPr>
          <p:cNvPr id="16" name="6_Right text">
            <a:extLst>
              <a:ext uri="{FF2B5EF4-FFF2-40B4-BE49-F238E27FC236}">
                <a16:creationId xmlns:a16="http://schemas.microsoft.com/office/drawing/2014/main" id="{15773ECE-2AF9-08BF-B493-8A99D39380A4}"/>
              </a:ext>
            </a:extLst>
          </p:cNvPr>
          <p:cNvSpPr txBox="1"/>
          <p:nvPr/>
        </p:nvSpPr>
        <p:spPr>
          <a:xfrm>
            <a:off x="36660037" y="22845314"/>
            <a:ext cx="9582477" cy="1631216"/>
          </a:xfrm>
          <a:prstGeom prst="rect">
            <a:avLst/>
          </a:prstGeom>
          <a:noFill/>
        </p:spPr>
        <p:txBody>
          <a:bodyPr wrap="square">
            <a:spAutoFit/>
          </a:bodyPr>
          <a:lstStyle/>
          <a:p>
            <a:r>
              <a:rPr lang="en-US" sz="10000" dirty="0">
                <a:solidFill>
                  <a:srgbClr val="1884C7"/>
                </a:solidFill>
                <a:latin typeface="Arial" panose="020B0604020202020204" pitchFamily="34" charset="0"/>
                <a:cs typeface="Arial" panose="020B0604020202020204" pitchFamily="34" charset="0"/>
              </a:rPr>
              <a:t>SATA Support</a:t>
            </a:r>
          </a:p>
        </p:txBody>
      </p:sp>
      <p:pic>
        <p:nvPicPr>
          <p:cNvPr id="34" name="6_Right picture" descr="A picture containing text, connector&#10;&#10;Description automatically generated">
            <a:extLst>
              <a:ext uri="{FF2B5EF4-FFF2-40B4-BE49-F238E27FC236}">
                <a16:creationId xmlns:a16="http://schemas.microsoft.com/office/drawing/2014/main" id="{DAC2D437-3311-D815-13E1-51569E1C12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86513" y="11159959"/>
            <a:ext cx="13881841" cy="1031645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4377904"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U.2 (SFF-8639)</a:t>
            </a:r>
          </a:p>
        </p:txBody>
      </p:sp>
    </p:spTree>
    <p:extLst>
      <p:ext uri="{BB962C8B-B14F-4D97-AF65-F5344CB8AC3E}">
        <p14:creationId xmlns:p14="http://schemas.microsoft.com/office/powerpoint/2010/main" val="815248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0"/>
            <a:ext cx="48767999"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2024</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4" name="0_Left Picture Text">
            <a:extLst>
              <a:ext uri="{FF2B5EF4-FFF2-40B4-BE49-F238E27FC236}">
                <a16:creationId xmlns:a16="http://schemas.microsoft.com/office/drawing/2014/main" id="{F7302874-6FF6-4F12-9408-F903772FAD68}"/>
              </a:ext>
            </a:extLst>
          </p:cNvPr>
          <p:cNvSpPr txBox="1"/>
          <p:nvPr/>
        </p:nvSpPr>
        <p:spPr>
          <a:xfrm>
            <a:off x="1516448" y="22594210"/>
            <a:ext cx="1291800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PCI Express to U.2</a:t>
            </a:r>
          </a:p>
        </p:txBody>
      </p:sp>
      <p:pic>
        <p:nvPicPr>
          <p:cNvPr id="3" name="0_Left Picture" descr="A close-up of a circuit board&#10;&#10;Description automatically generated with medium confidence">
            <a:extLst>
              <a:ext uri="{FF2B5EF4-FFF2-40B4-BE49-F238E27FC236}">
                <a16:creationId xmlns:a16="http://schemas.microsoft.com/office/drawing/2014/main" id="{1EADCE26-84BC-C3A9-C6D3-AA347FC949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9951" y="9253684"/>
            <a:ext cx="12064256" cy="12845441"/>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1139951" y="4816107"/>
            <a:ext cx="38971185" cy="2246769"/>
          </a:xfrm>
          <a:prstGeom prst="rect">
            <a:avLst/>
          </a:prstGeom>
          <a:noFill/>
        </p:spPr>
        <p:txBody>
          <a:bodyPr wrap="square">
            <a:spAutoFit/>
          </a:bodyPr>
          <a:lstStyle/>
          <a:p>
            <a:r>
              <a:rPr lang="en-US" sz="14000" b="1" dirty="0">
                <a:solidFill>
                  <a:srgbClr val="EE7546"/>
                </a:solidFill>
                <a:latin typeface="Arial" panose="020B0604020202020204" pitchFamily="34" charset="0"/>
                <a:cs typeface="Arial" panose="020B0604020202020204" pitchFamily="34" charset="0"/>
              </a:rPr>
              <a:t>Adds U.2 interface to computer</a:t>
            </a:r>
          </a:p>
        </p:txBody>
      </p:sp>
      <p:sp>
        <p:nvSpPr>
          <p:cNvPr id="11" name="1_RIght Picture Text">
            <a:extLst>
              <a:ext uri="{FF2B5EF4-FFF2-40B4-BE49-F238E27FC236}">
                <a16:creationId xmlns:a16="http://schemas.microsoft.com/office/drawing/2014/main" id="{E64035EB-538E-4765-9879-52C9E87B8C6B}"/>
              </a:ext>
            </a:extLst>
          </p:cNvPr>
          <p:cNvSpPr txBox="1"/>
          <p:nvPr/>
        </p:nvSpPr>
        <p:spPr>
          <a:xfrm>
            <a:off x="37585320" y="22594210"/>
            <a:ext cx="7775447"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M.2 to U.2</a:t>
            </a:r>
          </a:p>
        </p:txBody>
      </p:sp>
      <p:pic>
        <p:nvPicPr>
          <p:cNvPr id="6" name="1_RIght Picture" descr="Engineering drawing&#10;&#10;Description automatically generated">
            <a:extLst>
              <a:ext uri="{FF2B5EF4-FFF2-40B4-BE49-F238E27FC236}">
                <a16:creationId xmlns:a16="http://schemas.microsoft.com/office/drawing/2014/main" id="{706AF78E-27D0-7107-3523-92233FC012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71826" y="12902123"/>
            <a:ext cx="12882943" cy="8777578"/>
          </a:xfrm>
          <a:prstGeom prst="rect">
            <a:avLst/>
          </a:prstGeom>
        </p:spPr>
      </p:pic>
      <p:sp>
        <p:nvSpPr>
          <p:cNvPr id="23" name="2_Point 2">
            <a:extLst>
              <a:ext uri="{FF2B5EF4-FFF2-40B4-BE49-F238E27FC236}">
                <a16:creationId xmlns:a16="http://schemas.microsoft.com/office/drawing/2014/main" id="{2E342474-3B75-8E2C-42A3-7471470D9B8F}"/>
              </a:ext>
            </a:extLst>
          </p:cNvPr>
          <p:cNvSpPr txBox="1"/>
          <p:nvPr/>
        </p:nvSpPr>
        <p:spPr>
          <a:xfrm>
            <a:off x="1139952" y="7287979"/>
            <a:ext cx="28414762"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Cheaper than purchasing high-end motherboard</a:t>
            </a:r>
          </a:p>
        </p:txBody>
      </p:sp>
      <p:pic>
        <p:nvPicPr>
          <p:cNvPr id="4" name="3_PlugIn 1_V PlugIn 01_F 100" descr="A close-up of a circuit board&#10;&#10;Description automatically generated with medium confidence">
            <a:extLst>
              <a:ext uri="{FF2B5EF4-FFF2-40B4-BE49-F238E27FC236}">
                <a16:creationId xmlns:a16="http://schemas.microsoft.com/office/drawing/2014/main" id="{4B2820DD-B856-FF33-CF80-DB3D2B6ECE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44256" y="10673385"/>
            <a:ext cx="20210400" cy="11368351"/>
          </a:xfrm>
          <a:prstGeom prst="rect">
            <a:avLst/>
          </a:prstGeom>
        </p:spPr>
      </p:pic>
      <p:pic>
        <p:nvPicPr>
          <p:cNvPr id="10" name="4_PlugIn 2_V PlugIn 02">
            <a:extLst>
              <a:ext uri="{FF2B5EF4-FFF2-40B4-BE49-F238E27FC236}">
                <a16:creationId xmlns:a16="http://schemas.microsoft.com/office/drawing/2014/main" id="{421220E7-D2CC-86D3-AA00-3592E9FAEB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244256" y="10673385"/>
            <a:ext cx="20210400" cy="11368351"/>
          </a:xfrm>
          <a:prstGeom prst="rect">
            <a:avLst/>
          </a:prstGeom>
        </p:spPr>
      </p:pic>
      <p:pic>
        <p:nvPicPr>
          <p:cNvPr id="13" name="5_PlugIn 3_V PlugIn 03">
            <a:extLst>
              <a:ext uri="{FF2B5EF4-FFF2-40B4-BE49-F238E27FC236}">
                <a16:creationId xmlns:a16="http://schemas.microsoft.com/office/drawing/2014/main" id="{5F0FA535-50FC-386E-CE8A-5BC1BC33D00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4244256" y="10673385"/>
            <a:ext cx="20210400" cy="11368349"/>
          </a:xfrm>
          <a:prstGeom prst="rect">
            <a:avLst/>
          </a:prstGeom>
        </p:spPr>
      </p:pic>
      <p:pic>
        <p:nvPicPr>
          <p:cNvPr id="16" name="6_PlugIn 4_V PlugIn 04" descr="A close-up of a circuit board&#10;&#10;Description automatically generated with low confidence">
            <a:extLst>
              <a:ext uri="{FF2B5EF4-FFF2-40B4-BE49-F238E27FC236}">
                <a16:creationId xmlns:a16="http://schemas.microsoft.com/office/drawing/2014/main" id="{80389084-8328-159D-AAF2-02884CED54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244256" y="10673385"/>
            <a:ext cx="20210400" cy="11368349"/>
          </a:xfrm>
          <a:prstGeom prst="rect">
            <a:avLst/>
          </a:prstGeom>
        </p:spPr>
      </p:pic>
      <p:pic>
        <p:nvPicPr>
          <p:cNvPr id="18" name="7_PlugIn 5_V PlugIn 05" descr="A picture containing red, hand, close&#10;&#10;Description automatically generated">
            <a:extLst>
              <a:ext uri="{FF2B5EF4-FFF2-40B4-BE49-F238E27FC236}">
                <a16:creationId xmlns:a16="http://schemas.microsoft.com/office/drawing/2014/main" id="{76700F6A-DB5D-C6D0-E7EC-9C230B745D8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244256" y="10673385"/>
            <a:ext cx="20210400" cy="11368351"/>
          </a:xfrm>
          <a:prstGeom prst="rect">
            <a:avLst/>
          </a:prstGeom>
        </p:spPr>
      </p:pic>
      <p:pic>
        <p:nvPicPr>
          <p:cNvPr id="20" name="8_PlugIn 6_V PlugIn 06" descr="A picture containing text, person, hand, holding&#10;&#10;Description automatically generated">
            <a:extLst>
              <a:ext uri="{FF2B5EF4-FFF2-40B4-BE49-F238E27FC236}">
                <a16:creationId xmlns:a16="http://schemas.microsoft.com/office/drawing/2014/main" id="{DC67C90B-72AC-1BAA-5F46-F41AA697A0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244256" y="10673385"/>
            <a:ext cx="20210400" cy="11368350"/>
          </a:xfrm>
          <a:prstGeom prst="rect">
            <a:avLst/>
          </a:prstGeom>
        </p:spPr>
      </p:pic>
      <p:pic>
        <p:nvPicPr>
          <p:cNvPr id="25" name="9_PlugIn 7_V PlugIn 07" descr="A picture containing electronics, indoor, stack&#10;&#10;Description automatically generated">
            <a:extLst>
              <a:ext uri="{FF2B5EF4-FFF2-40B4-BE49-F238E27FC236}">
                <a16:creationId xmlns:a16="http://schemas.microsoft.com/office/drawing/2014/main" id="{5A8B4660-CCE0-60D6-B545-34E22C11EA8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244256" y="10673385"/>
            <a:ext cx="20211200" cy="11368800"/>
          </a:xfrm>
          <a:prstGeom prst="rect">
            <a:avLst/>
          </a:prstGeom>
        </p:spPr>
      </p:pic>
      <p:pic>
        <p:nvPicPr>
          <p:cNvPr id="27" name="10_PlugIn 8_V PlugIn 08">
            <a:extLst>
              <a:ext uri="{FF2B5EF4-FFF2-40B4-BE49-F238E27FC236}">
                <a16:creationId xmlns:a16="http://schemas.microsoft.com/office/drawing/2014/main" id="{3CBF5C35-AB45-2C96-B1CE-6499550E3809}"/>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4244256" y="10673385"/>
            <a:ext cx="20211199" cy="113688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8" y="553465"/>
            <a:ext cx="29222918"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U.2 Adapters</a:t>
            </a:r>
          </a:p>
        </p:txBody>
      </p:sp>
    </p:spTree>
    <p:extLst>
      <p:ext uri="{BB962C8B-B14F-4D97-AF65-F5344CB8AC3E}">
        <p14:creationId xmlns:p14="http://schemas.microsoft.com/office/powerpoint/2010/main" val="481180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4222</Words>
  <Application>Microsoft Office PowerPoint</Application>
  <PresentationFormat>Custom</PresentationFormat>
  <Paragraphs>206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2024-04-21T05:39:08Z</dcterms:created>
  <dcterms:modified xsi:type="dcterms:W3CDTF">2024-04-25T11:38:18Z</dcterms:modified>
</cp:coreProperties>
</file>