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5" r:id="rId3"/>
    <p:sldId id="286" r:id="rId4"/>
    <p:sldId id="287"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7559" autoAdjust="0"/>
  </p:normalViewPr>
  <p:slideViewPr>
    <p:cSldViewPr snapToGrid="0">
      <p:cViewPr varScale="1">
        <p:scale>
          <a:sx n="26" d="100"/>
          <a:sy n="26" d="100"/>
        </p:scale>
        <p:origin x="13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99" rtl="0" eaLnBrk="1" fontAlgn="auto" latinLnBrk="0" hangingPunct="1">
              <a:lnSpc>
                <a:spcPct val="100000"/>
              </a:lnSpc>
              <a:spcBef>
                <a:spcPts val="0"/>
              </a:spcBef>
              <a:spcAft>
                <a:spcPts val="0"/>
              </a:spcAft>
              <a:buClrTx/>
              <a:buSzTx/>
              <a:buFontTx/>
              <a:buNone/>
              <a:tabLst/>
              <a:defRPr/>
            </a:pPr>
            <a:r>
              <a:rPr lang="en-GB" dirty="0"/>
              <a:t>Let’s have a look at network cards.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00:02 A network Interface Card or NIC, physically connects a computer or device to a network. Traditionally, a network card was added to the computer. It was a physical expansion card and thus where it gets its name. Nowadays, the network card is often part of the motherboard. Technology has improved so much that it is a very small chip on the motherboard. Although technically an integrated chip like this on a motherboard is not an expansion card, you may still hear it referred to as an expansion card. Terminology that is also used includes, network interface controller and network interface adapter. They are all used interchangeably.</a:t>
            </a:r>
          </a:p>
          <a:p>
            <a:endParaRPr lang="en-GB" dirty="0"/>
          </a:p>
          <a:p>
            <a:r>
              <a:rPr lang="en-GB" dirty="0"/>
              <a:t>In this video, I will have a look at physically installing cabled network cards and wireless network cards. I won’t go into a lot of details, because that will be covered later on in the course. This video is primarily aimed at how to install network cards and network adapters in a computer.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2969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01:04 Let’s now have a look at how you would use and install a network card. In the workplace, you will often come across small form factor computers like this one. These computers are designed with the workplace in mind. They are small, have features that businesses would use and have limited customization options, since businesses don’t normally add too much to their basic computers. As more and more data is being stored in the cloud, you may find businesses are buying even smaller computers.</a:t>
            </a:r>
          </a:p>
          <a:p>
            <a:endParaRPr lang="en-GB" dirty="0"/>
          </a:p>
          <a:p>
            <a:r>
              <a:rPr lang="en-GB" dirty="0"/>
              <a:t>At the back of the computer is the IO area. In this particular case, we are interested in the network port. You will find that the vast majority of motherboards will have an on-board network card with the network port being in the IO area. It is just a matter of plugging in the network cable.</a:t>
            </a:r>
          </a:p>
          <a:p>
            <a:endParaRPr lang="en-GB" dirty="0"/>
          </a:p>
          <a:p>
            <a:r>
              <a:rPr lang="en-GB" dirty="0"/>
              <a:t>Different computers will have different built-in network cards. It is pretty common nowadays for most computers to have a 1 Gigabit network card. However, some motherboards are now starting to be shipped with 2.5 Gigabit network cards. You may even see 5 Gigabit network cards.</a:t>
            </a:r>
          </a:p>
          <a:p>
            <a:endParaRPr lang="en-GB" dirty="0"/>
          </a:p>
          <a:p>
            <a:r>
              <a:rPr lang="en-GB" dirty="0"/>
              <a:t>Traditionally, with network cards we have seen speed increases of a factor of ten. That is, each version is ten times faster than the previous one. This also occurred going from 1 Gigabit to 10 Gigabits, however, there was a problem. This jump, of a ten-fold speed increase, unlike the others, turned out to be quite expensive to implement. Thus, 2.5 Gigabit and 5 Gigabit standards were created to provide smaller increment gaps between the versions, thus making it cheaper to increase the speed from 1 Gigabit without having to pay the full price for 10 Gigabit. Like any other speed increase, it requires both devices to support the new speed.</a:t>
            </a:r>
          </a:p>
          <a:p>
            <a:endParaRPr lang="en-GB" dirty="0"/>
          </a:p>
          <a:p>
            <a:r>
              <a:rPr lang="en-GB" dirty="0"/>
              <a:t>In most cases, you will use the on-board network card. There are some times you may want to add a network card to the computer. For example, if the on-board network card is damaged or you want a faster speed than the on-board network card supports. I have also added a network card to a computer because I was installing an alternative operating system and only certain network cards were supported. The on-board network card was not supported, so I purchased a network card that was. Nowadays, installing a network card does not happen too often.</a:t>
            </a:r>
          </a:p>
          <a:p>
            <a:endParaRPr lang="en-GB" dirty="0"/>
          </a:p>
          <a:p>
            <a:r>
              <a:rPr lang="en-GB" dirty="0"/>
              <a:t>In this example, I will install a ‘by one’ network card. That is, a network card that supports only one lane. Since it only supports one lane the connector is short.</a:t>
            </a:r>
          </a:p>
          <a:p>
            <a:endParaRPr lang="en-GB" dirty="0"/>
          </a:p>
          <a:p>
            <a:r>
              <a:rPr lang="en-GB" dirty="0"/>
              <a:t>To install the network card, you just need to push it into a free slot. Notice that the network card will go into a much larger slot. This slot is a full ‘by 16’ slot, which means that 15 of the available lanes are wasted if I put the network card into this slot. Thus, I would not recommend doing this unless you don’t have a choice. When installing the network card, take care not to handle it by the sides, don’t touch the electronics and follow anti-static procedures.</a:t>
            </a:r>
          </a:p>
          <a:p>
            <a:endParaRPr lang="en-GB" dirty="0"/>
          </a:p>
          <a:p>
            <a:r>
              <a:rPr lang="en-GB" dirty="0"/>
              <a:t>Since this motherboard has a ‘by one’ slot, I will move the network card to this slot. This will mean there won’t be any wasted lanes. You may find that faster network cards may use more lanes, for example, network cards with two ports or </a:t>
            </a:r>
            <a:r>
              <a:rPr lang="en-GB" dirty="0" err="1"/>
              <a:t>fiber</a:t>
            </a:r>
            <a:r>
              <a:rPr lang="en-GB" dirty="0"/>
              <a:t> optic network cards. The same principles apply. Do your best to put it in a slot that matches or one where you can minimize the number of wasted lanes. In some cases, you may be able to make changes to the computer setup to reduce the number of wasted lanes.</a:t>
            </a:r>
          </a:p>
          <a:p>
            <a:endParaRPr lang="en-GB" dirty="0"/>
          </a:p>
          <a:p>
            <a:r>
              <a:rPr lang="en-GB" dirty="0"/>
              <a:t>Let’s now have a look at the different types of network cards.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1032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04:59 The most common network card that you are likely to come across will be using copper cabling. Since it uses copper cabling, it is easy to install. With it being easy to install, it has become quite popular. It currently supports speeds up to 10 Gigabits per second. The higher speed that you use, the better quality cable you will require.</a:t>
            </a:r>
          </a:p>
          <a:p>
            <a:endParaRPr lang="en-GB" dirty="0"/>
          </a:p>
          <a:p>
            <a:r>
              <a:rPr lang="en-GB" dirty="0"/>
              <a:t>The next type of cable you may come across is </a:t>
            </a:r>
            <a:r>
              <a:rPr lang="en-GB" dirty="0" err="1"/>
              <a:t>fiber</a:t>
            </a:r>
            <a:r>
              <a:rPr lang="en-GB" dirty="0"/>
              <a:t> optic. Fiber optic cable is not subject to interference as copper cable is. Since the cable contains glass or plastic, it is harder to work with, however, it does support speeds up to 100 Gigabits per second.</a:t>
            </a:r>
          </a:p>
          <a:p>
            <a:endParaRPr lang="en-GB" dirty="0"/>
          </a:p>
          <a:p>
            <a:r>
              <a:rPr lang="en-GB" dirty="0"/>
              <a:t>Fiber optic is a lot more expensive than copper. Given that it is also harder to work with, you generally find it used in server rooms and for telecommunication lines. For connecting desktop workstations, copper is generally used. In highly secure environments, </a:t>
            </a:r>
            <a:r>
              <a:rPr lang="en-GB" dirty="0" err="1"/>
              <a:t>fiber</a:t>
            </a:r>
            <a:r>
              <a:rPr lang="en-GB" dirty="0"/>
              <a:t> optic may be used to connect desktop workstations. This is because it is harder for an attacker to connect listening devices up to the network lines, since to do so would mean cutting the cable, whereas, it is pretty simple to cut copper cables. Fiber optic, on the other hand, is more difficult since the material inside is a lot harder to cut and insert a connector into the cable.</a:t>
            </a:r>
          </a:p>
          <a:p>
            <a:endParaRPr lang="en-GB" dirty="0"/>
          </a:p>
          <a:p>
            <a:r>
              <a:rPr lang="en-GB" dirty="0"/>
              <a:t>The last type is wireless. Although you can connect a network card directly together, most users nowadays will connect to wireless using an access point. There are a lot of different standards for wireless. With the newest standards, in theory, you could get close to 50 Gigabits per second, but in the real world, even with a good signal and being close to the access point, you are unlikely to get speeds that high.</a:t>
            </a:r>
          </a:p>
          <a:p>
            <a:endParaRPr lang="en-GB" dirty="0"/>
          </a:p>
          <a:p>
            <a:r>
              <a:rPr lang="en-GB" dirty="0"/>
              <a:t>In later videos, I will have a look at networking in more detail.</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4077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06:54 That concludes this video looking at network cards. I hope you have found this video useful. Until the next video from us, I would like to thank you for watching.</a:t>
            </a:r>
          </a:p>
          <a:p>
            <a:endParaRPr lang="en-GB" dirty="0"/>
          </a:p>
          <a:p>
            <a:r>
              <a:rPr lang="en-GB" dirty="0"/>
              <a:t>References</a:t>
            </a:r>
          </a:p>
          <a:p>
            <a:r>
              <a:rPr lang="en-GB" dirty="0"/>
              <a:t>“The Official CompTIA A+ Core Study Guide (Exam 220-1101)” pages 30 to 31</a:t>
            </a:r>
          </a:p>
          <a:p>
            <a:endParaRPr lang="en-GB" dirty="0"/>
          </a:p>
          <a:p>
            <a:r>
              <a:rPr lang="en-GB" dirty="0"/>
              <a:t>Credits</a:t>
            </a:r>
          </a:p>
          <a:p>
            <a:r>
              <a:rPr lang="en-GB" dirty="0"/>
              <a:t>Trainer: Austin Mason https://ITFreeTraining.com</a:t>
            </a:r>
          </a:p>
          <a:p>
            <a:r>
              <a:rPr lang="en-GB" dirty="0"/>
              <a:t>Voice Talent: A </a:t>
            </a:r>
            <a:r>
              <a:rPr lang="en-GB" dirty="0" err="1"/>
              <a:t>Hellenberg</a:t>
            </a:r>
            <a:r>
              <a:rPr lang="en-GB" dirty="0"/>
              <a:t> https://www.freelancer.com/u/adriaansound</a:t>
            </a:r>
          </a:p>
          <a:p>
            <a:r>
              <a:rPr lang="en-GB" dirty="0"/>
              <a:t>Quality Assurance: Brett Batson https://www.pbb-proofreading</a:t>
            </a:r>
            <a:r>
              <a:rPr lang="en-GB"/>
              <a:t>.uk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4/25/2024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525176"/>
            <a:ext cx="351114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Physically connects a computer/device to a network</a:t>
            </a:r>
          </a:p>
        </p:txBody>
      </p:sp>
      <p:pic>
        <p:nvPicPr>
          <p:cNvPr id="24" name="6_Output right" descr="A close-up of a stethoscope on a stethoscope&#10;&#10;Description automatically generated with medium confidence">
            <a:extLst>
              <a:ext uri="{FF2B5EF4-FFF2-40B4-BE49-F238E27FC236}">
                <a16:creationId xmlns:a16="http://schemas.microsoft.com/office/drawing/2014/main" id="{FFE7EFB8-EF80-652B-345A-356891F86D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3110" y="13836188"/>
            <a:ext cx="2935375" cy="3377330"/>
          </a:xfrm>
          <a:prstGeom prst="rect">
            <a:avLst/>
          </a:prstGeom>
        </p:spPr>
      </p:pic>
      <p:pic>
        <p:nvPicPr>
          <p:cNvPr id="3" name="1_Output left">
            <a:extLst>
              <a:ext uri="{FF2B5EF4-FFF2-40B4-BE49-F238E27FC236}">
                <a16:creationId xmlns:a16="http://schemas.microsoft.com/office/drawing/2014/main" id="{9B21B3CA-8BDB-558E-CA61-987F9200E7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1661" y="13623282"/>
            <a:ext cx="3829021" cy="3841126"/>
          </a:xfrm>
          <a:prstGeom prst="rect">
            <a:avLst/>
          </a:prstGeom>
        </p:spPr>
      </p:pic>
      <p:pic>
        <p:nvPicPr>
          <p:cNvPr id="17" name="0_Network" descr="Text&#10;&#10;Description automatically generated">
            <a:extLst>
              <a:ext uri="{FF2B5EF4-FFF2-40B4-BE49-F238E27FC236}">
                <a16:creationId xmlns:a16="http://schemas.microsoft.com/office/drawing/2014/main" id="{1702132F-E672-0122-FA64-FDA4DB8A4F1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6233129"/>
            <a:ext cx="36576000" cy="1848339"/>
          </a:xfrm>
          <a:prstGeom prst="rect">
            <a:avLst/>
          </a:prstGeom>
        </p:spPr>
      </p:pic>
      <p:sp>
        <p:nvSpPr>
          <p:cNvPr id="40" name="0_Network Text">
            <a:extLst>
              <a:ext uri="{FF2B5EF4-FFF2-40B4-BE49-F238E27FC236}">
                <a16:creationId xmlns:a16="http://schemas.microsoft.com/office/drawing/2014/main" id="{7A419D51-FF24-F784-DD10-ACC0B2819127}"/>
              </a:ext>
            </a:extLst>
          </p:cNvPr>
          <p:cNvSpPr txBox="1"/>
          <p:nvPr/>
        </p:nvSpPr>
        <p:spPr>
          <a:xfrm>
            <a:off x="14611499" y="16008701"/>
            <a:ext cx="6256841" cy="1938992"/>
          </a:xfrm>
          <a:prstGeom prst="rect">
            <a:avLst/>
          </a:prstGeom>
          <a:noFill/>
        </p:spPr>
        <p:txBody>
          <a:bodyPr wrap="none" rtlCol="0">
            <a:spAutoFit/>
          </a:bodyPr>
          <a:lstStyle/>
          <a:p>
            <a:r>
              <a:rPr lang="en-GB" sz="12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Network</a:t>
            </a:r>
            <a:endParaRPr lang="en-AU" sz="12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10" name="1_Network card Left" descr="A picture containing text, electronics&#10;&#10;Description automatically generated">
            <a:extLst>
              <a:ext uri="{FF2B5EF4-FFF2-40B4-BE49-F238E27FC236}">
                <a16:creationId xmlns:a16="http://schemas.microsoft.com/office/drawing/2014/main" id="{9156BCBA-2787-F1AB-DC92-38868630EB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872" y="6476711"/>
            <a:ext cx="5749319" cy="8921357"/>
          </a:xfrm>
          <a:prstGeom prst="rect">
            <a:avLst/>
          </a:prstGeom>
        </p:spPr>
      </p:pic>
      <p:pic>
        <p:nvPicPr>
          <p:cNvPr id="28" name="2_MB" descr="A close-up of a circuit board&#10;&#10;Description automatically generated with medium confidence">
            <a:extLst>
              <a:ext uri="{FF2B5EF4-FFF2-40B4-BE49-F238E27FC236}">
                <a16:creationId xmlns:a16="http://schemas.microsoft.com/office/drawing/2014/main" id="{B926E2D6-5603-DBB5-EA8F-6C9D742C749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76158" y="6663832"/>
            <a:ext cx="10353764" cy="8509808"/>
          </a:xfrm>
          <a:prstGeom prst="rect">
            <a:avLst/>
          </a:prstGeom>
        </p:spPr>
      </p:pic>
      <p:sp>
        <p:nvSpPr>
          <p:cNvPr id="37" name="3_MB Close Up Text">
            <a:extLst>
              <a:ext uri="{FF2B5EF4-FFF2-40B4-BE49-F238E27FC236}">
                <a16:creationId xmlns:a16="http://schemas.microsoft.com/office/drawing/2014/main" id="{9C931602-DFC8-D851-81B6-C7E9DF6B3C4A}"/>
              </a:ext>
            </a:extLst>
          </p:cNvPr>
          <p:cNvSpPr txBox="1"/>
          <p:nvPr/>
        </p:nvSpPr>
        <p:spPr>
          <a:xfrm>
            <a:off x="17367753" y="13785634"/>
            <a:ext cx="700117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Chip very small</a:t>
            </a:r>
          </a:p>
        </p:txBody>
      </p:sp>
      <p:pic>
        <p:nvPicPr>
          <p:cNvPr id="30" name="3_MB Close Up">
            <a:extLst>
              <a:ext uri="{FF2B5EF4-FFF2-40B4-BE49-F238E27FC236}">
                <a16:creationId xmlns:a16="http://schemas.microsoft.com/office/drawing/2014/main" id="{5882E994-C8E7-49EE-E922-8E83F75B0A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147084" y="7828016"/>
            <a:ext cx="5214870" cy="5834402"/>
          </a:xfrm>
          <a:prstGeom prst="rect">
            <a:avLst/>
          </a:prstGeom>
        </p:spPr>
      </p:pic>
      <p:sp>
        <p:nvSpPr>
          <p:cNvPr id="36" name="3_MB Close Up Highlight">
            <a:extLst>
              <a:ext uri="{FF2B5EF4-FFF2-40B4-BE49-F238E27FC236}">
                <a16:creationId xmlns:a16="http://schemas.microsoft.com/office/drawing/2014/main" id="{E522D765-9C98-D1E3-1895-3E64C85ACC7F}"/>
              </a:ext>
            </a:extLst>
          </p:cNvPr>
          <p:cNvSpPr/>
          <p:nvPr/>
        </p:nvSpPr>
        <p:spPr>
          <a:xfrm>
            <a:off x="10882697" y="7548295"/>
            <a:ext cx="12742846" cy="6114123"/>
          </a:xfrm>
          <a:custGeom>
            <a:avLst/>
            <a:gdLst>
              <a:gd name="connsiteX0" fmla="*/ 7300766 w 12742846"/>
              <a:gd name="connsiteY0" fmla="*/ 473635 h 6114123"/>
              <a:gd name="connsiteX1" fmla="*/ 7300766 w 12742846"/>
              <a:gd name="connsiteY1" fmla="*/ 5774138 h 6114123"/>
              <a:gd name="connsiteX2" fmla="*/ 12402862 w 12742846"/>
              <a:gd name="connsiteY2" fmla="*/ 5774138 h 6114123"/>
              <a:gd name="connsiteX3" fmla="*/ 12402862 w 12742846"/>
              <a:gd name="connsiteY3" fmla="*/ 473635 h 6114123"/>
              <a:gd name="connsiteX4" fmla="*/ 30931 w 12742846"/>
              <a:gd name="connsiteY4" fmla="*/ 30931 h 6114123"/>
              <a:gd name="connsiteX5" fmla="*/ 30931 w 12742846"/>
              <a:gd name="connsiteY5" fmla="*/ 514640 h 6114123"/>
              <a:gd name="connsiteX6" fmla="*/ 495106 w 12742846"/>
              <a:gd name="connsiteY6" fmla="*/ 514640 h 6114123"/>
              <a:gd name="connsiteX7" fmla="*/ 495106 w 12742846"/>
              <a:gd name="connsiteY7" fmla="*/ 30931 h 6114123"/>
              <a:gd name="connsiteX8" fmla="*/ 0 w 12742846"/>
              <a:gd name="connsiteY8" fmla="*/ 0 h 6114123"/>
              <a:gd name="connsiteX9" fmla="*/ 526037 w 12742846"/>
              <a:gd name="connsiteY9" fmla="*/ 0 h 6114123"/>
              <a:gd name="connsiteX10" fmla="*/ 526037 w 12742846"/>
              <a:gd name="connsiteY10" fmla="*/ 133650 h 6114123"/>
              <a:gd name="connsiteX11" fmla="*/ 6960782 w 12742846"/>
              <a:gd name="connsiteY11" fmla="*/ 133650 h 6114123"/>
              <a:gd name="connsiteX12" fmla="*/ 7000794 w 12742846"/>
              <a:gd name="connsiteY12" fmla="*/ 133650 h 6114123"/>
              <a:gd name="connsiteX13" fmla="*/ 12742846 w 12742846"/>
              <a:gd name="connsiteY13" fmla="*/ 133650 h 6114123"/>
              <a:gd name="connsiteX14" fmla="*/ 12742846 w 12742846"/>
              <a:gd name="connsiteY14" fmla="*/ 6114123 h 6114123"/>
              <a:gd name="connsiteX15" fmla="*/ 6960782 w 12742846"/>
              <a:gd name="connsiteY15" fmla="*/ 6114123 h 6114123"/>
              <a:gd name="connsiteX16" fmla="*/ 6960782 w 12742846"/>
              <a:gd name="connsiteY16" fmla="*/ 179369 h 6114123"/>
              <a:gd name="connsiteX17" fmla="*/ 526037 w 12742846"/>
              <a:gd name="connsiteY17" fmla="*/ 179369 h 6114123"/>
              <a:gd name="connsiteX18" fmla="*/ 526037 w 12742846"/>
              <a:gd name="connsiteY18" fmla="*/ 545571 h 6114123"/>
              <a:gd name="connsiteX19" fmla="*/ 0 w 12742846"/>
              <a:gd name="connsiteY19" fmla="*/ 545571 h 611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2846" h="6114123">
                <a:moveTo>
                  <a:pt x="7300766" y="473635"/>
                </a:moveTo>
                <a:lnTo>
                  <a:pt x="7300766" y="5774138"/>
                </a:lnTo>
                <a:lnTo>
                  <a:pt x="12402862" y="5774138"/>
                </a:lnTo>
                <a:lnTo>
                  <a:pt x="12402862" y="473635"/>
                </a:lnTo>
                <a:close/>
                <a:moveTo>
                  <a:pt x="30931" y="30931"/>
                </a:moveTo>
                <a:lnTo>
                  <a:pt x="30931" y="514640"/>
                </a:lnTo>
                <a:lnTo>
                  <a:pt x="495106" y="514640"/>
                </a:lnTo>
                <a:lnTo>
                  <a:pt x="495106" y="30931"/>
                </a:lnTo>
                <a:close/>
                <a:moveTo>
                  <a:pt x="0" y="0"/>
                </a:moveTo>
                <a:lnTo>
                  <a:pt x="526037" y="0"/>
                </a:lnTo>
                <a:lnTo>
                  <a:pt x="526037" y="133650"/>
                </a:lnTo>
                <a:lnTo>
                  <a:pt x="6960782" y="133650"/>
                </a:lnTo>
                <a:lnTo>
                  <a:pt x="7000794" y="133650"/>
                </a:lnTo>
                <a:lnTo>
                  <a:pt x="12742846" y="133650"/>
                </a:lnTo>
                <a:lnTo>
                  <a:pt x="12742846" y="6114123"/>
                </a:lnTo>
                <a:lnTo>
                  <a:pt x="6960782" y="6114123"/>
                </a:lnTo>
                <a:lnTo>
                  <a:pt x="6960782" y="179369"/>
                </a:lnTo>
                <a:lnTo>
                  <a:pt x="526037" y="179369"/>
                </a:lnTo>
                <a:lnTo>
                  <a:pt x="526037" y="545571"/>
                </a:lnTo>
                <a:lnTo>
                  <a:pt x="0" y="545571"/>
                </a:lnTo>
                <a:close/>
              </a:path>
            </a:pathLst>
          </a:custGeom>
          <a:gradFill>
            <a:gsLst>
              <a:gs pos="0">
                <a:schemeClr val="accent6">
                  <a:satMod val="103000"/>
                  <a:lumMod val="102000"/>
                  <a:tint val="94000"/>
                  <a:alpha val="75000"/>
                </a:schemeClr>
              </a:gs>
              <a:gs pos="50000">
                <a:schemeClr val="accent6">
                  <a:satMod val="110000"/>
                  <a:lumMod val="100000"/>
                  <a:shade val="100000"/>
                  <a:alpha val="75000"/>
                </a:schemeClr>
              </a:gs>
              <a:gs pos="100000">
                <a:schemeClr val="accent6">
                  <a:lumMod val="99000"/>
                  <a:satMod val="120000"/>
                  <a:shade val="78000"/>
                  <a:alpha val="75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2" name="4_Point 2">
            <a:extLst>
              <a:ext uri="{FF2B5EF4-FFF2-40B4-BE49-F238E27FC236}">
                <a16:creationId xmlns:a16="http://schemas.microsoft.com/office/drawing/2014/main" id="{9C7DF2BC-F403-B4E0-3BDA-E46DF29CC2FF}"/>
              </a:ext>
            </a:extLst>
          </p:cNvPr>
          <p:cNvSpPr txBox="1"/>
          <p:nvPr/>
        </p:nvSpPr>
        <p:spPr>
          <a:xfrm>
            <a:off x="854963" y="5349584"/>
            <a:ext cx="3218142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be called Network Interface Controller/Network Interface Adapter</a:t>
            </a:r>
          </a:p>
        </p:txBody>
      </p:sp>
      <p:sp>
        <p:nvSpPr>
          <p:cNvPr id="38" name="5_Cable Text">
            <a:extLst>
              <a:ext uri="{FF2B5EF4-FFF2-40B4-BE49-F238E27FC236}">
                <a16:creationId xmlns:a16="http://schemas.microsoft.com/office/drawing/2014/main" id="{55244513-6BFD-29BF-F375-AB1304186ABA}"/>
              </a:ext>
            </a:extLst>
          </p:cNvPr>
          <p:cNvSpPr txBox="1"/>
          <p:nvPr/>
        </p:nvSpPr>
        <p:spPr>
          <a:xfrm>
            <a:off x="1943440" y="8841263"/>
            <a:ext cx="294655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a:t>
            </a:r>
          </a:p>
        </p:txBody>
      </p:sp>
      <p:sp>
        <p:nvSpPr>
          <p:cNvPr id="39" name="6_Wireless card text">
            <a:extLst>
              <a:ext uri="{FF2B5EF4-FFF2-40B4-BE49-F238E27FC236}">
                <a16:creationId xmlns:a16="http://schemas.microsoft.com/office/drawing/2014/main" id="{3E6C5434-B7D1-42DC-87A8-CB75D8D7375C}"/>
              </a:ext>
            </a:extLst>
          </p:cNvPr>
          <p:cNvSpPr txBox="1"/>
          <p:nvPr/>
        </p:nvSpPr>
        <p:spPr>
          <a:xfrm>
            <a:off x="32133953" y="8841263"/>
            <a:ext cx="444204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Wireless</a:t>
            </a:r>
          </a:p>
        </p:txBody>
      </p:sp>
      <p:pic>
        <p:nvPicPr>
          <p:cNvPr id="26" name="6_Wireless card" descr="Diagram&#10;&#10;Description automatically generated with medium confidence">
            <a:extLst>
              <a:ext uri="{FF2B5EF4-FFF2-40B4-BE49-F238E27FC236}">
                <a16:creationId xmlns:a16="http://schemas.microsoft.com/office/drawing/2014/main" id="{D3A5D462-E5AA-95D0-2DB2-2651BC3169F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952703" y="7435198"/>
            <a:ext cx="10893344" cy="768642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Network Interface Cards (NIC)</a:t>
            </a:r>
          </a:p>
        </p:txBody>
      </p:sp>
    </p:spTree>
    <p:extLst>
      <p:ext uri="{BB962C8B-B14F-4D97-AF65-F5344CB8AC3E}">
        <p14:creationId xmlns:p14="http://schemas.microsoft.com/office/powerpoint/2010/main" val="111031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_Demo1 01_V Demo1 01" descr="A picture containing electronics, electronic engineering, electronic component, circuit component&#10;&#10;Description automatically generated">
            <a:extLst>
              <a:ext uri="{FF2B5EF4-FFF2-40B4-BE49-F238E27FC236}">
                <a16:creationId xmlns:a16="http://schemas.microsoft.com/office/drawing/2014/main" id="{D10DE95E-2555-7370-0F01-BECB7A3BEE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
        <p:nvSpPr>
          <p:cNvPr id="3" name="2_Demo1_V Demo1 02-12">
            <a:extLst>
              <a:ext uri="{FF2B5EF4-FFF2-40B4-BE49-F238E27FC236}">
                <a16:creationId xmlns:a16="http://schemas.microsoft.com/office/drawing/2014/main" id="{DE441F20-2C43-1394-E7E0-A0535D38CC2A}"/>
              </a:ext>
            </a:extLst>
          </p:cNvPr>
          <p:cNvSpPr/>
          <p:nvPr/>
        </p:nvSpPr>
        <p:spPr>
          <a:xfrm>
            <a:off x="0" y="0"/>
            <a:ext cx="36576000" cy="2057558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267069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8" name="0_CAT5 cable" descr="A picture containing hose, cable, connector&#10;&#10;Description automatically generated">
            <a:extLst>
              <a:ext uri="{FF2B5EF4-FFF2-40B4-BE49-F238E27FC236}">
                <a16:creationId xmlns:a16="http://schemas.microsoft.com/office/drawing/2014/main" id="{90191D1D-4F06-D431-6CDE-434DE15E2E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20759" y="3336079"/>
            <a:ext cx="6112920" cy="4444375"/>
          </a:xfrm>
          <a:prstGeom prst="rect">
            <a:avLst/>
          </a:prstGeom>
        </p:spPr>
      </p:pic>
      <p:pic>
        <p:nvPicPr>
          <p:cNvPr id="4" name="0_NIC" descr="A picture containing electronics, electronic engineering, electronic component, circuit component&#10;&#10;Description automatically generated">
            <a:extLst>
              <a:ext uri="{FF2B5EF4-FFF2-40B4-BE49-F238E27FC236}">
                <a16:creationId xmlns:a16="http://schemas.microsoft.com/office/drawing/2014/main" id="{B8F414CD-78F4-002A-791B-3FA54807DD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53712" y="3470989"/>
            <a:ext cx="4147155" cy="484938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6"/>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Copper</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Easy to install (Popular)</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8342"/>
            <a:ext cx="18288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Supports speeds up to 10Gbps</a:t>
            </a:r>
          </a:p>
        </p:txBody>
      </p:sp>
      <p:pic>
        <p:nvPicPr>
          <p:cNvPr id="23" name="3_FB cable" descr="Close-up of a pair of fiber optic cables&#10;&#10;Description automatically generated with low confidence">
            <a:extLst>
              <a:ext uri="{FF2B5EF4-FFF2-40B4-BE49-F238E27FC236}">
                <a16:creationId xmlns:a16="http://schemas.microsoft.com/office/drawing/2014/main" id="{D19220F6-BC15-EEB6-5444-7032EF13692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30376771" y="7449392"/>
            <a:ext cx="5543784" cy="6854674"/>
          </a:xfrm>
          <a:prstGeom prst="rect">
            <a:avLst/>
          </a:prstGeom>
        </p:spPr>
      </p:pic>
      <p:pic>
        <p:nvPicPr>
          <p:cNvPr id="21" name="3_FB" descr="A close-up of a computer component&#10;&#10;Description automatically generated with low confidence">
            <a:extLst>
              <a:ext uri="{FF2B5EF4-FFF2-40B4-BE49-F238E27FC236}">
                <a16:creationId xmlns:a16="http://schemas.microsoft.com/office/drawing/2014/main" id="{E488F2AF-37D9-6646-BCF7-A2C4D660B7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264248" y="8104837"/>
            <a:ext cx="10331222" cy="4291921"/>
          </a:xfrm>
          <a:prstGeom prst="rect">
            <a:avLst/>
          </a:prstGeom>
        </p:spPr>
      </p:pic>
      <p:sp>
        <p:nvSpPr>
          <p:cNvPr id="18" name="3_Point 4">
            <a:extLst>
              <a:ext uri="{FF2B5EF4-FFF2-40B4-BE49-F238E27FC236}">
                <a16:creationId xmlns:a16="http://schemas.microsoft.com/office/drawing/2014/main" id="{885F3228-611E-4537-915F-A671698DC49F}"/>
              </a:ext>
            </a:extLst>
          </p:cNvPr>
          <p:cNvSpPr txBox="1"/>
          <p:nvPr/>
        </p:nvSpPr>
        <p:spPr>
          <a:xfrm>
            <a:off x="854965" y="8252049"/>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Fiber Optic</a:t>
            </a:r>
          </a:p>
        </p:txBody>
      </p:sp>
      <p:sp>
        <p:nvSpPr>
          <p:cNvPr id="12" name="4_Point 5">
            <a:extLst>
              <a:ext uri="{FF2B5EF4-FFF2-40B4-BE49-F238E27FC236}">
                <a16:creationId xmlns:a16="http://schemas.microsoft.com/office/drawing/2014/main" id="{97EAF12F-B867-4C15-8390-FCF105AAB49B}"/>
              </a:ext>
            </a:extLst>
          </p:cNvPr>
          <p:cNvSpPr txBox="1"/>
          <p:nvPr/>
        </p:nvSpPr>
        <p:spPr>
          <a:xfrm>
            <a:off x="854964" y="10105954"/>
            <a:ext cx="193075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subject to electromagnetic interference</a:t>
            </a:r>
          </a:p>
        </p:txBody>
      </p:sp>
      <p:sp>
        <p:nvSpPr>
          <p:cNvPr id="15" name="5_Point 6">
            <a:extLst>
              <a:ext uri="{FF2B5EF4-FFF2-40B4-BE49-F238E27FC236}">
                <a16:creationId xmlns:a16="http://schemas.microsoft.com/office/drawing/2014/main" id="{93BDC196-68A7-4B13-AEC2-DA960367EDBF}"/>
              </a:ext>
            </a:extLst>
          </p:cNvPr>
          <p:cNvSpPr txBox="1"/>
          <p:nvPr/>
        </p:nvSpPr>
        <p:spPr>
          <a:xfrm>
            <a:off x="854964" y="11498194"/>
            <a:ext cx="227162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Cabling harder to work with. Speeds up to 100Gbps</a:t>
            </a:r>
          </a:p>
        </p:txBody>
      </p:sp>
      <p:pic>
        <p:nvPicPr>
          <p:cNvPr id="27" name="6_WIreless AP" descr="A black router with multiple antennas&#10;&#10;Description automatically generated with low confidence">
            <a:extLst>
              <a:ext uri="{FF2B5EF4-FFF2-40B4-BE49-F238E27FC236}">
                <a16:creationId xmlns:a16="http://schemas.microsoft.com/office/drawing/2014/main" id="{26A176AD-17B0-7044-F0CA-B2736C9CB9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015554" y="13557202"/>
            <a:ext cx="5635776" cy="4867261"/>
          </a:xfrm>
          <a:prstGeom prst="rect">
            <a:avLst/>
          </a:prstGeom>
        </p:spPr>
      </p:pic>
      <p:pic>
        <p:nvPicPr>
          <p:cNvPr id="25" name="6_Wireess card" descr="A close-up of a wireless router&#10;&#10;Description automatically generated with low confidence">
            <a:extLst>
              <a:ext uri="{FF2B5EF4-FFF2-40B4-BE49-F238E27FC236}">
                <a16:creationId xmlns:a16="http://schemas.microsoft.com/office/drawing/2014/main" id="{7FF8223E-C39F-C092-5A80-5AEA1DD9AE4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064471" y="12657822"/>
            <a:ext cx="5635776" cy="5822978"/>
          </a:xfrm>
          <a:prstGeom prst="rect">
            <a:avLst/>
          </a:prstGeom>
        </p:spPr>
      </p:pic>
      <p:sp>
        <p:nvSpPr>
          <p:cNvPr id="13" name="6_Point 7">
            <a:extLst>
              <a:ext uri="{FF2B5EF4-FFF2-40B4-BE49-F238E27FC236}">
                <a16:creationId xmlns:a16="http://schemas.microsoft.com/office/drawing/2014/main" id="{ABB92F5E-CFB4-4190-80BF-B12BB0836710}"/>
              </a:ext>
            </a:extLst>
          </p:cNvPr>
          <p:cNvSpPr txBox="1"/>
          <p:nvPr/>
        </p:nvSpPr>
        <p:spPr>
          <a:xfrm>
            <a:off x="854965" y="12890432"/>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Wireless</a:t>
            </a:r>
          </a:p>
        </p:txBody>
      </p:sp>
      <p:sp>
        <p:nvSpPr>
          <p:cNvPr id="19" name="7_Point 8">
            <a:extLst>
              <a:ext uri="{FF2B5EF4-FFF2-40B4-BE49-F238E27FC236}">
                <a16:creationId xmlns:a16="http://schemas.microsoft.com/office/drawing/2014/main" id="{50CF98DE-AC07-47F4-AA18-A7DB790D9E0E}"/>
              </a:ext>
            </a:extLst>
          </p:cNvPr>
          <p:cNvSpPr txBox="1"/>
          <p:nvPr/>
        </p:nvSpPr>
        <p:spPr>
          <a:xfrm>
            <a:off x="854963" y="14744338"/>
            <a:ext cx="2156169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devices connect to Access Point (AP)</a:t>
            </a:r>
          </a:p>
        </p:txBody>
      </p:sp>
      <p:sp>
        <p:nvSpPr>
          <p:cNvPr id="20" name="8_Point 9">
            <a:extLst>
              <a:ext uri="{FF2B5EF4-FFF2-40B4-BE49-F238E27FC236}">
                <a16:creationId xmlns:a16="http://schemas.microsoft.com/office/drawing/2014/main" id="{42E6DBAE-25E9-4610-9149-430A69C02AA8}"/>
              </a:ext>
            </a:extLst>
          </p:cNvPr>
          <p:cNvSpPr txBox="1"/>
          <p:nvPr/>
        </p:nvSpPr>
        <p:spPr>
          <a:xfrm>
            <a:off x="854964" y="1613657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Speeds close to 50Gbps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Network Card Types</a:t>
            </a:r>
          </a:p>
        </p:txBody>
      </p:sp>
    </p:spTree>
    <p:extLst>
      <p:ext uri="{BB962C8B-B14F-4D97-AF65-F5344CB8AC3E}">
        <p14:creationId xmlns:p14="http://schemas.microsoft.com/office/powerpoint/2010/main" val="313893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https://ITFreeTraining.com/ap11/1b45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1462</Words>
  <Application>Microsoft Office PowerPoint</Application>
  <PresentationFormat>Custom</PresentationFormat>
  <Paragraphs>72</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2024-04-25T11:15:21Z</dcterms:modified>
</cp:coreProperties>
</file>