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8"/>
  </p:notesMasterIdLst>
  <p:sldIdLst>
    <p:sldId id="274" r:id="rId2"/>
    <p:sldId id="266" r:id="rId3"/>
    <p:sldId id="284" r:id="rId4"/>
    <p:sldId id="285" r:id="rId5"/>
    <p:sldId id="286" r:id="rId6"/>
    <p:sldId id="273" r:id="rId7"/>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84C7"/>
    <a:srgbClr val="19B8FF"/>
    <a:srgbClr val="B00303"/>
    <a:srgbClr val="269D47"/>
    <a:srgbClr val="EE7546"/>
    <a:srgbClr val="A7A7A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2" autoAdjust="0"/>
    <p:restoredTop sz="67023" autoAdjust="0"/>
  </p:normalViewPr>
  <p:slideViewPr>
    <p:cSldViewPr snapToGrid="0">
      <p:cViewPr varScale="1">
        <p:scale>
          <a:sx n="19" d="100"/>
          <a:sy n="19" d="100"/>
        </p:scale>
        <p:origin x="1437" y="1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Let’s have a look at capture cards.</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00:03 A capture card essentially captures a feed of images. A capture card may also capture audio as well; however, technically it does not need to capture audio but most do. Essentially, the way a capture card works is that a video adapter will output a feed of images which goes to the capture card.</a:t>
            </a:r>
          </a:p>
          <a:p>
            <a:endParaRPr lang="en-GB" sz="1200"/>
          </a:p>
          <a:p>
            <a:r>
              <a:rPr lang="en-GB" sz="1200"/>
              <a:t>Although the term capture card will often be used, a lot of these devices nowadays are external devices and technically not an expansion card. In many cases, these devices will connect to the computer using USB. I personally prefer the external devices, as if something goes wrong, I can disconnect the device and plug it back in, essentially turning it off and on again. With an internal capture card, if something goes wrong, you will need to shut down or reboot the computer which is more of an inconvenience. For this video, I will be referring to all capture devices as video capture cards.</a:t>
            </a:r>
          </a:p>
          <a:p>
            <a:endParaRPr lang="en-GB" sz="1200"/>
          </a:p>
          <a:p>
            <a:r>
              <a:rPr lang="en-GB" sz="1200"/>
              <a:t>A video feed contains a series of images which results in a lot of data. For this reason, a capture card needs to have hardware real-time encoding, that is, compression to make the data a more manageable size.</a:t>
            </a:r>
          </a:p>
          <a:p>
            <a:endParaRPr lang="en-GB" sz="1200"/>
          </a:p>
          <a:p>
            <a:r>
              <a:rPr lang="en-GB" sz="1200"/>
              <a:t>Real-time means the capture card needs to output compressed data at the same speed as it is receiving compressed data. Since the compression is done in real-time, the output file tends to be larger than if you don’t use a real-time compressor. Generally, hardware is excellent at compressing video in real-time over what a CPU can achieve; however, it is still limited in the results it can achieve. You can only achieve so much if you want to maintain real-time compression. The amount of video frames you receive must match the number you output, otherwise the capture card will start dropping frames which will cause the video to look glitchy when you play it back.</a:t>
            </a:r>
          </a:p>
          <a:p>
            <a:endParaRPr lang="en-GB" sz="1200"/>
          </a:p>
          <a:p>
            <a:r>
              <a:rPr lang="en-GB" sz="1200"/>
              <a:t>Once the video is compressed, it is generally sent to a file or to a stream – a file is simply saved to local storage. Generally, it is not recommended to save the file over the network, as if the network has performance problems this may cause frames to be lost.</a:t>
            </a:r>
          </a:p>
          <a:p>
            <a:endParaRPr lang="en-GB" sz="1200"/>
          </a:p>
          <a:p>
            <a:r>
              <a:rPr lang="en-GB" sz="1200"/>
              <a:t>If you output the data to a stream, this is essentially sending it somewhere else. Nowadays, this often means an online streaming service which will broadcast it to others on the internet.</a:t>
            </a:r>
          </a:p>
          <a:p>
            <a:endParaRPr lang="en-GB" sz="1200"/>
          </a:p>
          <a:p>
            <a:r>
              <a:rPr lang="en-GB" sz="1200"/>
              <a:t>This basically covers what you need to know for the exam. For the rest of the video, I will have a closer look at capture cards, so you have a better understanding of what is available and what you may need if you decide to purchase one or have to support one.</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89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02:35 One of the considerations when purchasing a capture card is if it has passthrough or not. Video capture cards with passthrough have both an input and an output port. Thus, the input will go to your device producing the video you want to capture, for example, a device like a computer or a game console. The output will go to your monitor or TV. Since the video is essentially transferred through unaltered, it is referred to as passthrough. Therefore, the video signal passes through the device and the capture card captures the signal as it goes through it.</a:t>
            </a:r>
          </a:p>
          <a:p>
            <a:endParaRPr lang="en-GB" sz="1200"/>
          </a:p>
          <a:p>
            <a:r>
              <a:rPr lang="en-GB" sz="1200"/>
              <a:t>The other option is no passthrough. These capture devices only have an input connector. In some cases, this may be all that you need. For example, if you have a video camera that can’t be used as a webcam (however, it does have a video out), you can plug your video camera output into a capture device like this one and it will convert the signal to USB so you can use the video camera as a webcam. In some cases, you may need to capture the video and also display the video on a device like a monitor. If your capture device does not have passthrough, there is another option.</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4153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03:46 If your capture card does not have passthrough you can, in addition, use a splitter. A splitter essentially divides the signal into two. One connection goes to the capture card and the other to your display device.</a:t>
            </a:r>
          </a:p>
          <a:p>
            <a:endParaRPr lang="en-GB" sz="1200"/>
          </a:p>
          <a:p>
            <a:r>
              <a:rPr lang="en-GB" sz="1200"/>
              <a:t>There are a number of different types of splitters on the market. The most basic, and also cheapest, is a passive splitter. These splitters don’t have power, so they essentially halve the signal strength as it goes through the cable. This makes them less reliable and they won’t support higher resolutions.</a:t>
            </a:r>
          </a:p>
          <a:p>
            <a:endParaRPr lang="en-GB" sz="1200"/>
          </a:p>
          <a:p>
            <a:r>
              <a:rPr lang="en-GB" sz="1200"/>
              <a:t>In order to make the splitter more reliable, a splitter with a power option is available. Depending on the splitter, it may be powered externally, sometimes with a power pack and other times with USB. If the splitter is powered, this makes it an active splitter. Having the splitter powered makes it more reliable and allows it to support higher resolutions. If you don’t power the splitter, it will generally still work but it becomes a passive splitter. When you have the option, you are generally better off powering the splitter. Even if the splitter still works, not having it powered means you are more likely to have reliability problems such as loss of signal resulting in the screen going black for a few seconds.</a:t>
            </a:r>
          </a:p>
          <a:p>
            <a:endParaRPr lang="en-GB" sz="1200"/>
          </a:p>
          <a:p>
            <a:r>
              <a:rPr lang="en-GB" sz="1200"/>
              <a:t>The last point to consider with splitters is copy protection. One of the more commonly used copy protections is HDCP. If you are having problems with the splitter not working, you may need to disable copy protection on the device. This is common with devices like PlayStation which may work fine with a TV but the image may go black when adding a splitter. Not all splitters and video cards support copy protection and you may need to switch off copy protection to get it to work.</a:t>
            </a:r>
          </a:p>
          <a:p>
            <a:endParaRPr lang="en-GB" sz="1200"/>
          </a:p>
          <a:p>
            <a:r>
              <a:rPr lang="en-GB" sz="1200"/>
              <a:t>Some splitters have the ability to remove HDCP from the signal, or in other words, remove the copy protection. Thus, if your video capture card does not support copy protection, purchasing one of these splitters may be an option. Keep in mind the law in regard to using these types of devices. Using devices like this so you can live stream a game may be legal in your country; however, using it to copy movies would be illegal. If in doubt, see if disabling the copy protection is available rather than using a device like this.</a:t>
            </a:r>
          </a:p>
          <a:p>
            <a:endParaRPr lang="en-GB" sz="1200"/>
          </a:p>
          <a:p>
            <a:r>
              <a:rPr lang="en-GB" sz="1200"/>
              <a:t>When purchasing a splitter, ensure it supports the resolution that you want to use. Splitters are just like cables, they are rated to support particular resolutions. When you connect cables, devices and splitters together, the weakest link will determine the maximum resolution you can support. So, if you use devices like splitters, make sure the splitters and cables are rated to at least the resolution that you want to use. Since a splitter needs an extra cable, one common mistake people will make is not using a second cable that is rated high enough. Often, they will use a cable they found lying about which may not support the resolution required.</a:t>
            </a:r>
          </a:p>
          <a:p>
            <a:endParaRPr lang="en-GB" sz="1200"/>
          </a:p>
          <a:p>
            <a:r>
              <a:rPr lang="en-GB" sz="1200"/>
              <a:t>Now, let’s have a look at the kind of quality you can expect to get using a video capture card.</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2770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06:53 For this example, I have two different video capture cards. The left one is of good quality and the right one is a low-quality capture card, essentially the cheapest one we could find.</a:t>
            </a:r>
          </a:p>
          <a:p>
            <a:endParaRPr lang="en-GB" sz="1200"/>
          </a:p>
          <a:p>
            <a:r>
              <a:rPr lang="en-GB" sz="1200"/>
              <a:t>All video capture cards are not created equal. In this example, the low quality capture card produced files that were four times as large as the high-quality capture card. There may also be differences in the colors and image quality. In some cases, the differences may not be that noticeable and in other cases more noticeable. In this case, although the video looks similar in quality, the colors in the videos are slightly different. You will notice that every so often the low-quality capture card drops frames. Basically, it can’t encode fast enough so it skips frames. This results in the video appearing to jump and look a little less smooth. Because of this, even though the videos were started at the same time, the low-quality video card starts to get out of sync.</a:t>
            </a:r>
          </a:p>
          <a:p>
            <a:endParaRPr lang="en-GB" sz="1200"/>
          </a:p>
          <a:p>
            <a:r>
              <a:rPr lang="en-GB" sz="1200"/>
              <a:t>You will find that the cheaper video capture cards will have to cut some corners somewhere due to them having less processing power. This may translate to dropped frames or poor image quality and larger files sizes. The image quality will generally show itself by the colors in the video not looking as good and sharp as with the high-quality video card. Depending on what you are recording, it may not be that noticeable. If you are planning to live stream over the internet, it is worth paying the extra money to get a capture card that will produce smaller video streams. Smaller video streams means that, if you are having network performance problems, you are less likely to drop frames.</a:t>
            </a:r>
          </a:p>
          <a:p>
            <a:endParaRPr lang="en-GB" sz="1200"/>
          </a:p>
          <a:p>
            <a:r>
              <a:rPr lang="en-GB" sz="1200"/>
              <a:t>Regardless of how you capture video, because the encoding is in real-time, your files will be quite big. If space is a concern for you, you should consider re-encoding your files to reduce the file size. You will find that if you choose the right settings, you won’t have much loss in quality after the re-encoding, but will significantly reduce the size of the files. All the video we capture, particularly 4k video, we re-encode to reduce the file size. Recompressing the files reduces the raw video size by at least 50% without any noticeable quality reduction.</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6147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09:11 That concludes this video on video capture cards. I hope this video has been informative. Until the next video from us, I would like to thank you for watching.</a:t>
            </a:r>
          </a:p>
          <a:p>
            <a:endParaRPr lang="en-GB" sz="1200"/>
          </a:p>
          <a:p>
            <a:r>
              <a:rPr lang="en-GB" sz="1200"/>
              <a:t>References</a:t>
            </a:r>
          </a:p>
          <a:p>
            <a:r>
              <a:rPr lang="en-GB" sz="1200"/>
              <a:t>“The Official CompTIA A+ Core Study Guide (Exam 220-1101)” page 29</a:t>
            </a:r>
          </a:p>
          <a:p>
            <a:r>
              <a:rPr lang="en-GB" sz="1200"/>
              <a:t>“Picture: Video icon” https://pixabay.com/vectors/file-format-type-extension-doc-7084008/</a:t>
            </a:r>
          </a:p>
          <a:p>
            <a:r>
              <a:rPr lang="en-GB" sz="1200"/>
              <a:t>“Video: STRAY Launch Trailer” https://www.youtube.com/watch?v=4uP2MyUL49s</a:t>
            </a:r>
          </a:p>
          <a:p>
            <a:endParaRPr lang="en-GB" sz="1200"/>
          </a:p>
          <a:p>
            <a:r>
              <a:rPr lang="en-GB" sz="1200"/>
              <a:t>Credits</a:t>
            </a:r>
          </a:p>
          <a:p>
            <a:r>
              <a:rPr lang="en-GB" sz="1200"/>
              <a:t>Trainer: Austin Mason https://ITFreeTraining.com</a:t>
            </a:r>
          </a:p>
          <a:p>
            <a:r>
              <a:rPr lang="en-GB" sz="1200"/>
              <a:t>Voice Talent: HP Lewis https://hplewis.com</a:t>
            </a:r>
          </a:p>
          <a:p>
            <a:r>
              <a:rPr lang="en-GB" sz="1200"/>
              <a:t>Quality Assurance: Brett Batson https://www.pbb-proofreading.uk</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4/21/2024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42827192"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Captures a feed of images with or without audio</a:t>
            </a:r>
          </a:p>
        </p:txBody>
      </p:sp>
      <p:sp>
        <p:nvSpPr>
          <p:cNvPr id="8" name="2_Arrow">
            <a:extLst>
              <a:ext uri="{FF2B5EF4-FFF2-40B4-BE49-F238E27FC236}">
                <a16:creationId xmlns:a16="http://schemas.microsoft.com/office/drawing/2014/main" id="{EA9F216F-1501-699B-394B-04E9FA6620A4}"/>
              </a:ext>
            </a:extLst>
          </p:cNvPr>
          <p:cNvSpPr/>
          <p:nvPr/>
        </p:nvSpPr>
        <p:spPr>
          <a:xfrm>
            <a:off x="20292711" y="8402571"/>
            <a:ext cx="23380776" cy="8174054"/>
          </a:xfrm>
          <a:custGeom>
            <a:avLst/>
            <a:gdLst>
              <a:gd name="connsiteX0" fmla="*/ 19175608 w 25970176"/>
              <a:gd name="connsiteY0" fmla="*/ 0 h 8174054"/>
              <a:gd name="connsiteX1" fmla="*/ 24868108 w 25970176"/>
              <a:gd name="connsiteY1" fmla="*/ 5166390 h 8174054"/>
              <a:gd name="connsiteX2" fmla="*/ 24868108 w 25970176"/>
              <a:gd name="connsiteY2" fmla="*/ 6481424 h 8174054"/>
              <a:gd name="connsiteX3" fmla="*/ 25970176 w 25970176"/>
              <a:gd name="connsiteY3" fmla="*/ 6481424 h 8174054"/>
              <a:gd name="connsiteX4" fmla="*/ 23442184 w 25970176"/>
              <a:gd name="connsiteY4" fmla="*/ 8174054 h 8174054"/>
              <a:gd name="connsiteX5" fmla="*/ 20914192 w 25970176"/>
              <a:gd name="connsiteY5" fmla="*/ 6481424 h 8174054"/>
              <a:gd name="connsiteX6" fmla="*/ 22016260 w 25970176"/>
              <a:gd name="connsiteY6" fmla="*/ 6481424 h 8174054"/>
              <a:gd name="connsiteX7" fmla="*/ 22016260 w 25970176"/>
              <a:gd name="connsiteY7" fmla="*/ 5166390 h 8174054"/>
              <a:gd name="connsiteX8" fmla="*/ 18756928 w 25970176"/>
              <a:gd name="connsiteY8" fmla="*/ 4864160 h 8174054"/>
              <a:gd name="connsiteX9" fmla="*/ 18723428 w 25970176"/>
              <a:gd name="connsiteY9" fmla="*/ 4865224 h 8174054"/>
              <a:gd name="connsiteX10" fmla="*/ 18723428 w 25970176"/>
              <a:gd name="connsiteY10" fmla="*/ 4878172 h 8174054"/>
              <a:gd name="connsiteX11" fmla="*/ 0 w 25970176"/>
              <a:gd name="connsiteY11" fmla="*/ 4878172 h 8174054"/>
              <a:gd name="connsiteX12" fmla="*/ 0 w 25970176"/>
              <a:gd name="connsiteY12" fmla="*/ 11729 h 8174054"/>
              <a:gd name="connsiteX13" fmla="*/ 18513328 w 25970176"/>
              <a:gd name="connsiteY13" fmla="*/ 11729 h 8174054"/>
              <a:gd name="connsiteX14" fmla="*/ 18513880 w 25970176"/>
              <a:gd name="connsiteY14" fmla="*/ 4048 h 8174054"/>
              <a:gd name="connsiteX15" fmla="*/ 19175608 w 25970176"/>
              <a:gd name="connsiteY15" fmla="*/ 0 h 81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70176" h="8174054">
                <a:moveTo>
                  <a:pt x="19175608" y="0"/>
                </a:moveTo>
                <a:cubicBezTo>
                  <a:pt x="21542724" y="0"/>
                  <a:pt x="24868108" y="2799274"/>
                  <a:pt x="24868108" y="5166390"/>
                </a:cubicBezTo>
                <a:lnTo>
                  <a:pt x="24868108" y="6481424"/>
                </a:lnTo>
                <a:lnTo>
                  <a:pt x="25970176" y="6481424"/>
                </a:lnTo>
                <a:lnTo>
                  <a:pt x="23442184" y="8174054"/>
                </a:lnTo>
                <a:lnTo>
                  <a:pt x="20914192" y="6481424"/>
                </a:lnTo>
                <a:lnTo>
                  <a:pt x="22016260" y="6481424"/>
                </a:lnTo>
                <a:lnTo>
                  <a:pt x="22016260" y="5166390"/>
                </a:lnTo>
                <a:cubicBezTo>
                  <a:pt x="22016260" y="4423811"/>
                  <a:pt x="19699216" y="4812654"/>
                  <a:pt x="18756928" y="4864160"/>
                </a:cubicBezTo>
                <a:lnTo>
                  <a:pt x="18723428" y="4865224"/>
                </a:lnTo>
                <a:lnTo>
                  <a:pt x="18723428" y="4878172"/>
                </a:lnTo>
                <a:lnTo>
                  <a:pt x="0" y="4878172"/>
                </a:lnTo>
                <a:lnTo>
                  <a:pt x="0" y="11729"/>
                </a:lnTo>
                <a:lnTo>
                  <a:pt x="18513328" y="11729"/>
                </a:lnTo>
                <a:lnTo>
                  <a:pt x="18513880" y="4048"/>
                </a:lnTo>
                <a:cubicBezTo>
                  <a:pt x="18734456" y="2698"/>
                  <a:pt x="18955032" y="1350"/>
                  <a:pt x="19175608" y="0"/>
                </a:cubicBez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p>
        </p:txBody>
      </p:sp>
      <p:grpSp>
        <p:nvGrpSpPr>
          <p:cNvPr id="28" name="PDF Cats">
            <a:extLst>
              <a:ext uri="{FF2B5EF4-FFF2-40B4-BE49-F238E27FC236}">
                <a16:creationId xmlns:a16="http://schemas.microsoft.com/office/drawing/2014/main" id="{4C9163A1-5625-6FA0-2987-132B0D0BC005}"/>
              </a:ext>
            </a:extLst>
          </p:cNvPr>
          <p:cNvGrpSpPr/>
          <p:nvPr/>
        </p:nvGrpSpPr>
        <p:grpSpPr>
          <a:xfrm>
            <a:off x="22800782" y="9842733"/>
            <a:ext cx="16089188" cy="2133307"/>
            <a:chOff x="22800782" y="13630963"/>
            <a:chExt cx="16089188" cy="2133307"/>
          </a:xfrm>
        </p:grpSpPr>
        <p:pic>
          <p:nvPicPr>
            <p:cNvPr id="29" name="Picture 28" descr="A picture containing cat, sitting, white, floor&#10;&#10;Description automatically generated">
              <a:extLst>
                <a:ext uri="{FF2B5EF4-FFF2-40B4-BE49-F238E27FC236}">
                  <a16:creationId xmlns:a16="http://schemas.microsoft.com/office/drawing/2014/main" id="{05D94755-017A-C8B1-760C-BDC8BE73EF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97424" y="13630963"/>
              <a:ext cx="3792546" cy="2133307"/>
            </a:xfrm>
            <a:prstGeom prst="rect">
              <a:avLst/>
            </a:prstGeom>
          </p:spPr>
        </p:pic>
        <p:pic>
          <p:nvPicPr>
            <p:cNvPr id="30" name="Picture 29" descr="A picture containing cat, sitting, white, indoor&#10;&#10;Description automatically generated">
              <a:extLst>
                <a:ext uri="{FF2B5EF4-FFF2-40B4-BE49-F238E27FC236}">
                  <a16:creationId xmlns:a16="http://schemas.microsoft.com/office/drawing/2014/main" id="{16EAEDB1-0A1D-EF97-05C5-5A7553E094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98544" y="13630963"/>
              <a:ext cx="3792546" cy="2133307"/>
            </a:xfrm>
            <a:prstGeom prst="rect">
              <a:avLst/>
            </a:prstGeom>
          </p:spPr>
        </p:pic>
        <p:pic>
          <p:nvPicPr>
            <p:cNvPr id="31" name="Picture 30" descr="A cat sitting on the floor&#10;&#10;Description automatically generated with low confidence">
              <a:extLst>
                <a:ext uri="{FF2B5EF4-FFF2-40B4-BE49-F238E27FC236}">
                  <a16:creationId xmlns:a16="http://schemas.microsoft.com/office/drawing/2014/main" id="{45397984-EE95-7BEA-C309-5B10467FE1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99663" y="13630963"/>
              <a:ext cx="3792546" cy="2133307"/>
            </a:xfrm>
            <a:prstGeom prst="rect">
              <a:avLst/>
            </a:prstGeom>
          </p:spPr>
        </p:pic>
        <p:pic>
          <p:nvPicPr>
            <p:cNvPr id="32" name="Picture 31" descr="A picture containing cat, floor, white, black&#10;&#10;Description automatically generated">
              <a:extLst>
                <a:ext uri="{FF2B5EF4-FFF2-40B4-BE49-F238E27FC236}">
                  <a16:creationId xmlns:a16="http://schemas.microsoft.com/office/drawing/2014/main" id="{2EB75A7B-30C0-08C9-1C57-758FCE303E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00782" y="13630963"/>
              <a:ext cx="3792546" cy="2133307"/>
            </a:xfrm>
            <a:prstGeom prst="rect">
              <a:avLst/>
            </a:prstGeom>
          </p:spPr>
        </p:pic>
      </p:grpSp>
      <p:pic>
        <p:nvPicPr>
          <p:cNvPr id="25" name="1_VIdeoCard_V VideoCard1">
            <a:extLst>
              <a:ext uri="{FF2B5EF4-FFF2-40B4-BE49-F238E27FC236}">
                <a16:creationId xmlns:a16="http://schemas.microsoft.com/office/drawing/2014/main" id="{DCBA0836-8816-580B-F715-1600762CF3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45705" y="3302535"/>
            <a:ext cx="30373375" cy="17085023"/>
          </a:xfrm>
          <a:prstGeom prst="rect">
            <a:avLst/>
          </a:prstGeom>
        </p:spPr>
      </p:pic>
      <p:pic>
        <p:nvPicPr>
          <p:cNvPr id="6" name="3_Capture Card_F 100" descr="A picture containing text, electronics&#10;&#10;Description automatically generated">
            <a:extLst>
              <a:ext uri="{FF2B5EF4-FFF2-40B4-BE49-F238E27FC236}">
                <a16:creationId xmlns:a16="http://schemas.microsoft.com/office/drawing/2014/main" id="{E50289D5-2242-64FB-0E82-9D9D7D18902C}"/>
              </a:ext>
            </a:extLst>
          </p:cNvPr>
          <p:cNvPicPr>
            <a:picLocks noChangeAspect="1"/>
          </p:cNvPicPr>
          <p:nvPr/>
        </p:nvPicPr>
        <p:blipFill>
          <a:blip r:embed="rId9">
            <a:alphaModFix amt="10000"/>
            <a:extLst>
              <a:ext uri="{28A0092B-C50C-407E-A947-70E740481C1C}">
                <a14:useLocalDpi xmlns:a14="http://schemas.microsoft.com/office/drawing/2010/main"/>
              </a:ext>
            </a:extLst>
          </a:blip>
          <a:stretch>
            <a:fillRect/>
          </a:stretch>
        </p:blipFill>
        <p:spPr>
          <a:xfrm>
            <a:off x="26519030" y="16586797"/>
            <a:ext cx="21847918" cy="9358988"/>
          </a:xfrm>
          <a:prstGeom prst="rect">
            <a:avLst/>
          </a:prstGeom>
        </p:spPr>
      </p:pic>
      <p:grpSp>
        <p:nvGrpSpPr>
          <p:cNvPr id="97" name="4_Compression Picture">
            <a:extLst>
              <a:ext uri="{FF2B5EF4-FFF2-40B4-BE49-F238E27FC236}">
                <a16:creationId xmlns:a16="http://schemas.microsoft.com/office/drawing/2014/main" id="{E5BBF339-12ED-2334-3B70-5F4E46F8176A}"/>
              </a:ext>
            </a:extLst>
          </p:cNvPr>
          <p:cNvGrpSpPr/>
          <p:nvPr/>
        </p:nvGrpSpPr>
        <p:grpSpPr>
          <a:xfrm>
            <a:off x="37344738" y="17156454"/>
            <a:ext cx="7949826" cy="3017227"/>
            <a:chOff x="20257064" y="14290726"/>
            <a:chExt cx="18872838" cy="7162878"/>
          </a:xfrm>
        </p:grpSpPr>
        <p:sp>
          <p:nvSpPr>
            <p:cNvPr id="40" name="Freeform: Shape 39">
              <a:extLst>
                <a:ext uri="{FF2B5EF4-FFF2-40B4-BE49-F238E27FC236}">
                  <a16:creationId xmlns:a16="http://schemas.microsoft.com/office/drawing/2014/main" id="{0A0CA2D8-C5B6-58B3-6CC7-7B10196FBFFA}"/>
                </a:ext>
              </a:extLst>
            </p:cNvPr>
            <p:cNvSpPr/>
            <p:nvPr/>
          </p:nvSpPr>
          <p:spPr>
            <a:xfrm>
              <a:off x="20257064" y="15391369"/>
              <a:ext cx="1126352" cy="4921389"/>
            </a:xfrm>
            <a:custGeom>
              <a:avLst/>
              <a:gdLst>
                <a:gd name="connsiteX0" fmla="*/ 563176 w 1126352"/>
                <a:gd name="connsiteY0" fmla="*/ 4133955 h 4921389"/>
                <a:gd name="connsiteX1" fmla="*/ 180784 w 1126352"/>
                <a:gd name="connsiteY1" fmla="*/ 4437279 h 4921389"/>
                <a:gd name="connsiteX2" fmla="*/ 563176 w 1126352"/>
                <a:gd name="connsiteY2" fmla="*/ 4740603 h 4921389"/>
                <a:gd name="connsiteX3" fmla="*/ 945564 w 1126352"/>
                <a:gd name="connsiteY3" fmla="*/ 4437279 h 4921389"/>
                <a:gd name="connsiteX4" fmla="*/ 563176 w 1126352"/>
                <a:gd name="connsiteY4" fmla="*/ 4133955 h 4921389"/>
                <a:gd name="connsiteX5" fmla="*/ 563176 w 1126352"/>
                <a:gd name="connsiteY5" fmla="*/ 180786 h 4921389"/>
                <a:gd name="connsiteX6" fmla="*/ 180784 w 1126352"/>
                <a:gd name="connsiteY6" fmla="*/ 484110 h 4921389"/>
                <a:gd name="connsiteX7" fmla="*/ 563176 w 1126352"/>
                <a:gd name="connsiteY7" fmla="*/ 787434 h 4921389"/>
                <a:gd name="connsiteX8" fmla="*/ 945564 w 1126352"/>
                <a:gd name="connsiteY8" fmla="*/ 484110 h 4921389"/>
                <a:gd name="connsiteX9" fmla="*/ 563176 w 1126352"/>
                <a:gd name="connsiteY9" fmla="*/ 180786 h 4921389"/>
                <a:gd name="connsiteX10" fmla="*/ 563176 w 1126352"/>
                <a:gd name="connsiteY10" fmla="*/ 0 h 4921389"/>
                <a:gd name="connsiteX11" fmla="*/ 1126352 w 1126352"/>
                <a:gd name="connsiteY11" fmla="*/ 484110 h 4921389"/>
                <a:gd name="connsiteX12" fmla="*/ 676676 w 1126352"/>
                <a:gd name="connsiteY12" fmla="*/ 958385 h 4921389"/>
                <a:gd name="connsiteX13" fmla="*/ 669206 w 1126352"/>
                <a:gd name="connsiteY13" fmla="*/ 959032 h 4921389"/>
                <a:gd name="connsiteX14" fmla="*/ 669206 w 1126352"/>
                <a:gd name="connsiteY14" fmla="*/ 3962357 h 4921389"/>
                <a:gd name="connsiteX15" fmla="*/ 676676 w 1126352"/>
                <a:gd name="connsiteY15" fmla="*/ 3963005 h 4921389"/>
                <a:gd name="connsiteX16" fmla="*/ 1126352 w 1126352"/>
                <a:gd name="connsiteY16" fmla="*/ 4437279 h 4921389"/>
                <a:gd name="connsiteX17" fmla="*/ 563176 w 1126352"/>
                <a:gd name="connsiteY17" fmla="*/ 4921389 h 4921389"/>
                <a:gd name="connsiteX18" fmla="*/ 0 w 1126352"/>
                <a:gd name="connsiteY18" fmla="*/ 4437279 h 4921389"/>
                <a:gd name="connsiteX19" fmla="*/ 343962 w 1126352"/>
                <a:gd name="connsiteY19" fmla="*/ 3991213 h 4921389"/>
                <a:gd name="connsiteX20" fmla="*/ 433136 w 1126352"/>
                <a:gd name="connsiteY20" fmla="*/ 3967417 h 4921389"/>
                <a:gd name="connsiteX21" fmla="*/ 433136 w 1126352"/>
                <a:gd name="connsiteY21" fmla="*/ 953971 h 4921389"/>
                <a:gd name="connsiteX22" fmla="*/ 343962 w 1126352"/>
                <a:gd name="connsiteY22" fmla="*/ 930176 h 4921389"/>
                <a:gd name="connsiteX23" fmla="*/ 0 w 1126352"/>
                <a:gd name="connsiteY23" fmla="*/ 484110 h 4921389"/>
                <a:gd name="connsiteX24" fmla="*/ 563176 w 1126352"/>
                <a:gd name="connsiteY24" fmla="*/ 0 h 49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6352" h="4921389">
                  <a:moveTo>
                    <a:pt x="563176" y="4133955"/>
                  </a:moveTo>
                  <a:cubicBezTo>
                    <a:pt x="351988" y="4133955"/>
                    <a:pt x="180784" y="4269759"/>
                    <a:pt x="180784" y="4437279"/>
                  </a:cubicBezTo>
                  <a:cubicBezTo>
                    <a:pt x="180784" y="4604799"/>
                    <a:pt x="351988" y="4740603"/>
                    <a:pt x="563176" y="4740603"/>
                  </a:cubicBezTo>
                  <a:cubicBezTo>
                    <a:pt x="774364" y="4740603"/>
                    <a:pt x="945564" y="4604799"/>
                    <a:pt x="945564" y="4437279"/>
                  </a:cubicBezTo>
                  <a:cubicBezTo>
                    <a:pt x="945564" y="4269759"/>
                    <a:pt x="774364" y="4133955"/>
                    <a:pt x="563176" y="4133955"/>
                  </a:cubicBezTo>
                  <a:close/>
                  <a:moveTo>
                    <a:pt x="563176" y="180786"/>
                  </a:moveTo>
                  <a:cubicBezTo>
                    <a:pt x="351988" y="180786"/>
                    <a:pt x="180784" y="316589"/>
                    <a:pt x="180784" y="484110"/>
                  </a:cubicBezTo>
                  <a:cubicBezTo>
                    <a:pt x="180784" y="651631"/>
                    <a:pt x="351988" y="787434"/>
                    <a:pt x="563176" y="787434"/>
                  </a:cubicBezTo>
                  <a:cubicBezTo>
                    <a:pt x="774364" y="787434"/>
                    <a:pt x="945564" y="651631"/>
                    <a:pt x="945564" y="484110"/>
                  </a:cubicBezTo>
                  <a:cubicBezTo>
                    <a:pt x="945564" y="316589"/>
                    <a:pt x="774364" y="180786"/>
                    <a:pt x="563176" y="180786"/>
                  </a:cubicBezTo>
                  <a:close/>
                  <a:moveTo>
                    <a:pt x="563176" y="0"/>
                  </a:moveTo>
                  <a:cubicBezTo>
                    <a:pt x="874208" y="0"/>
                    <a:pt x="1126352" y="216743"/>
                    <a:pt x="1126352" y="484110"/>
                  </a:cubicBezTo>
                  <a:cubicBezTo>
                    <a:pt x="1126352" y="718056"/>
                    <a:pt x="933304" y="913243"/>
                    <a:pt x="676676" y="958385"/>
                  </a:cubicBezTo>
                  <a:lnTo>
                    <a:pt x="669206" y="959032"/>
                  </a:lnTo>
                  <a:lnTo>
                    <a:pt x="669206" y="3962357"/>
                  </a:lnTo>
                  <a:lnTo>
                    <a:pt x="676676" y="3963005"/>
                  </a:lnTo>
                  <a:cubicBezTo>
                    <a:pt x="933304" y="4008145"/>
                    <a:pt x="1126352" y="4203333"/>
                    <a:pt x="1126352" y="4437279"/>
                  </a:cubicBezTo>
                  <a:cubicBezTo>
                    <a:pt x="1126352" y="4704647"/>
                    <a:pt x="874208" y="4921389"/>
                    <a:pt x="563176" y="4921389"/>
                  </a:cubicBezTo>
                  <a:cubicBezTo>
                    <a:pt x="252140" y="4921389"/>
                    <a:pt x="0" y="4704647"/>
                    <a:pt x="0" y="4437279"/>
                  </a:cubicBezTo>
                  <a:cubicBezTo>
                    <a:pt x="0" y="4236753"/>
                    <a:pt x="141828" y="4064705"/>
                    <a:pt x="343962" y="3991213"/>
                  </a:cubicBezTo>
                  <a:lnTo>
                    <a:pt x="433136" y="3967417"/>
                  </a:lnTo>
                  <a:lnTo>
                    <a:pt x="433136" y="953971"/>
                  </a:lnTo>
                  <a:lnTo>
                    <a:pt x="343962" y="930176"/>
                  </a:lnTo>
                  <a:cubicBezTo>
                    <a:pt x="141828" y="856685"/>
                    <a:pt x="0" y="684635"/>
                    <a:pt x="0" y="484110"/>
                  </a:cubicBezTo>
                  <a:cubicBezTo>
                    <a:pt x="0" y="216743"/>
                    <a:pt x="252140" y="0"/>
                    <a:pt x="563176" y="0"/>
                  </a:cubicBezTo>
                  <a:close/>
                </a:path>
              </a:pathLst>
            </a:cu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42" name="Flowchart: Terminator 41">
              <a:extLst>
                <a:ext uri="{FF2B5EF4-FFF2-40B4-BE49-F238E27FC236}">
                  <a16:creationId xmlns:a16="http://schemas.microsoft.com/office/drawing/2014/main" id="{8FD07531-ECBE-0B31-F7D9-35E35E16BC06}"/>
                </a:ext>
              </a:extLst>
            </p:cNvPr>
            <p:cNvSpPr/>
            <p:nvPr/>
          </p:nvSpPr>
          <p:spPr>
            <a:xfrm rot="21187451">
              <a:off x="22744207"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48" name="Flowchart: Terminator 47">
              <a:extLst>
                <a:ext uri="{FF2B5EF4-FFF2-40B4-BE49-F238E27FC236}">
                  <a16:creationId xmlns:a16="http://schemas.microsoft.com/office/drawing/2014/main" id="{F4E954F2-7EE5-C906-D2EF-41AD957A9281}"/>
                </a:ext>
              </a:extLst>
            </p:cNvPr>
            <p:cNvSpPr/>
            <p:nvPr/>
          </p:nvSpPr>
          <p:spPr>
            <a:xfrm rot="21187451">
              <a:off x="21775846"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50" name="Flowchart: Terminator 49">
              <a:extLst>
                <a:ext uri="{FF2B5EF4-FFF2-40B4-BE49-F238E27FC236}">
                  <a16:creationId xmlns:a16="http://schemas.microsoft.com/office/drawing/2014/main" id="{9B2D6DEF-46C3-DF48-2A9B-11A8C6410E86}"/>
                </a:ext>
              </a:extLst>
            </p:cNvPr>
            <p:cNvSpPr/>
            <p:nvPr/>
          </p:nvSpPr>
          <p:spPr>
            <a:xfrm rot="21187451">
              <a:off x="22260027"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52" name="Flowchart: Terminator 51">
              <a:extLst>
                <a:ext uri="{FF2B5EF4-FFF2-40B4-BE49-F238E27FC236}">
                  <a16:creationId xmlns:a16="http://schemas.microsoft.com/office/drawing/2014/main" id="{E3E548C2-3E39-0F84-06B4-29B5E088C547}"/>
                </a:ext>
              </a:extLst>
            </p:cNvPr>
            <p:cNvSpPr/>
            <p:nvPr/>
          </p:nvSpPr>
          <p:spPr>
            <a:xfrm rot="21187451">
              <a:off x="21291665"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54" name="Freeform: Shape 53">
              <a:extLst>
                <a:ext uri="{FF2B5EF4-FFF2-40B4-BE49-F238E27FC236}">
                  <a16:creationId xmlns:a16="http://schemas.microsoft.com/office/drawing/2014/main" id="{19F6697B-F639-64FC-9AAA-F054E5DD2B6C}"/>
                </a:ext>
              </a:extLst>
            </p:cNvPr>
            <p:cNvSpPr/>
            <p:nvPr/>
          </p:nvSpPr>
          <p:spPr>
            <a:xfrm flipH="1">
              <a:off x="38003550" y="15391369"/>
              <a:ext cx="1126352" cy="4921389"/>
            </a:xfrm>
            <a:custGeom>
              <a:avLst/>
              <a:gdLst>
                <a:gd name="connsiteX0" fmla="*/ 563176 w 1126352"/>
                <a:gd name="connsiteY0" fmla="*/ 4133955 h 4921389"/>
                <a:gd name="connsiteX1" fmla="*/ 180784 w 1126352"/>
                <a:gd name="connsiteY1" fmla="*/ 4437279 h 4921389"/>
                <a:gd name="connsiteX2" fmla="*/ 563176 w 1126352"/>
                <a:gd name="connsiteY2" fmla="*/ 4740603 h 4921389"/>
                <a:gd name="connsiteX3" fmla="*/ 945564 w 1126352"/>
                <a:gd name="connsiteY3" fmla="*/ 4437279 h 4921389"/>
                <a:gd name="connsiteX4" fmla="*/ 563176 w 1126352"/>
                <a:gd name="connsiteY4" fmla="*/ 4133955 h 4921389"/>
                <a:gd name="connsiteX5" fmla="*/ 563176 w 1126352"/>
                <a:gd name="connsiteY5" fmla="*/ 180786 h 4921389"/>
                <a:gd name="connsiteX6" fmla="*/ 180784 w 1126352"/>
                <a:gd name="connsiteY6" fmla="*/ 484110 h 4921389"/>
                <a:gd name="connsiteX7" fmla="*/ 563176 w 1126352"/>
                <a:gd name="connsiteY7" fmla="*/ 787434 h 4921389"/>
                <a:gd name="connsiteX8" fmla="*/ 945564 w 1126352"/>
                <a:gd name="connsiteY8" fmla="*/ 484110 h 4921389"/>
                <a:gd name="connsiteX9" fmla="*/ 563176 w 1126352"/>
                <a:gd name="connsiteY9" fmla="*/ 180786 h 4921389"/>
                <a:gd name="connsiteX10" fmla="*/ 563176 w 1126352"/>
                <a:gd name="connsiteY10" fmla="*/ 0 h 4921389"/>
                <a:gd name="connsiteX11" fmla="*/ 1126352 w 1126352"/>
                <a:gd name="connsiteY11" fmla="*/ 484110 h 4921389"/>
                <a:gd name="connsiteX12" fmla="*/ 676676 w 1126352"/>
                <a:gd name="connsiteY12" fmla="*/ 958385 h 4921389"/>
                <a:gd name="connsiteX13" fmla="*/ 669206 w 1126352"/>
                <a:gd name="connsiteY13" fmla="*/ 959032 h 4921389"/>
                <a:gd name="connsiteX14" fmla="*/ 669206 w 1126352"/>
                <a:gd name="connsiteY14" fmla="*/ 3962357 h 4921389"/>
                <a:gd name="connsiteX15" fmla="*/ 676676 w 1126352"/>
                <a:gd name="connsiteY15" fmla="*/ 3963005 h 4921389"/>
                <a:gd name="connsiteX16" fmla="*/ 1126352 w 1126352"/>
                <a:gd name="connsiteY16" fmla="*/ 4437279 h 4921389"/>
                <a:gd name="connsiteX17" fmla="*/ 563176 w 1126352"/>
                <a:gd name="connsiteY17" fmla="*/ 4921389 h 4921389"/>
                <a:gd name="connsiteX18" fmla="*/ 0 w 1126352"/>
                <a:gd name="connsiteY18" fmla="*/ 4437279 h 4921389"/>
                <a:gd name="connsiteX19" fmla="*/ 343962 w 1126352"/>
                <a:gd name="connsiteY19" fmla="*/ 3991213 h 4921389"/>
                <a:gd name="connsiteX20" fmla="*/ 433136 w 1126352"/>
                <a:gd name="connsiteY20" fmla="*/ 3967417 h 4921389"/>
                <a:gd name="connsiteX21" fmla="*/ 433136 w 1126352"/>
                <a:gd name="connsiteY21" fmla="*/ 953971 h 4921389"/>
                <a:gd name="connsiteX22" fmla="*/ 343962 w 1126352"/>
                <a:gd name="connsiteY22" fmla="*/ 930176 h 4921389"/>
                <a:gd name="connsiteX23" fmla="*/ 0 w 1126352"/>
                <a:gd name="connsiteY23" fmla="*/ 484110 h 4921389"/>
                <a:gd name="connsiteX24" fmla="*/ 563176 w 1126352"/>
                <a:gd name="connsiteY24" fmla="*/ 0 h 49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6352" h="4921389">
                  <a:moveTo>
                    <a:pt x="563176" y="4133955"/>
                  </a:moveTo>
                  <a:cubicBezTo>
                    <a:pt x="351988" y="4133955"/>
                    <a:pt x="180784" y="4269759"/>
                    <a:pt x="180784" y="4437279"/>
                  </a:cubicBezTo>
                  <a:cubicBezTo>
                    <a:pt x="180784" y="4604799"/>
                    <a:pt x="351988" y="4740603"/>
                    <a:pt x="563176" y="4740603"/>
                  </a:cubicBezTo>
                  <a:cubicBezTo>
                    <a:pt x="774364" y="4740603"/>
                    <a:pt x="945564" y="4604799"/>
                    <a:pt x="945564" y="4437279"/>
                  </a:cubicBezTo>
                  <a:cubicBezTo>
                    <a:pt x="945564" y="4269759"/>
                    <a:pt x="774364" y="4133955"/>
                    <a:pt x="563176" y="4133955"/>
                  </a:cubicBezTo>
                  <a:close/>
                  <a:moveTo>
                    <a:pt x="563176" y="180786"/>
                  </a:moveTo>
                  <a:cubicBezTo>
                    <a:pt x="351988" y="180786"/>
                    <a:pt x="180784" y="316589"/>
                    <a:pt x="180784" y="484110"/>
                  </a:cubicBezTo>
                  <a:cubicBezTo>
                    <a:pt x="180784" y="651631"/>
                    <a:pt x="351988" y="787434"/>
                    <a:pt x="563176" y="787434"/>
                  </a:cubicBezTo>
                  <a:cubicBezTo>
                    <a:pt x="774364" y="787434"/>
                    <a:pt x="945564" y="651631"/>
                    <a:pt x="945564" y="484110"/>
                  </a:cubicBezTo>
                  <a:cubicBezTo>
                    <a:pt x="945564" y="316589"/>
                    <a:pt x="774364" y="180786"/>
                    <a:pt x="563176" y="180786"/>
                  </a:cubicBezTo>
                  <a:close/>
                  <a:moveTo>
                    <a:pt x="563176" y="0"/>
                  </a:moveTo>
                  <a:cubicBezTo>
                    <a:pt x="874208" y="0"/>
                    <a:pt x="1126352" y="216743"/>
                    <a:pt x="1126352" y="484110"/>
                  </a:cubicBezTo>
                  <a:cubicBezTo>
                    <a:pt x="1126352" y="718056"/>
                    <a:pt x="933304" y="913243"/>
                    <a:pt x="676676" y="958385"/>
                  </a:cubicBezTo>
                  <a:lnTo>
                    <a:pt x="669206" y="959032"/>
                  </a:lnTo>
                  <a:lnTo>
                    <a:pt x="669206" y="3962357"/>
                  </a:lnTo>
                  <a:lnTo>
                    <a:pt x="676676" y="3963005"/>
                  </a:lnTo>
                  <a:cubicBezTo>
                    <a:pt x="933304" y="4008145"/>
                    <a:pt x="1126352" y="4203333"/>
                    <a:pt x="1126352" y="4437279"/>
                  </a:cubicBezTo>
                  <a:cubicBezTo>
                    <a:pt x="1126352" y="4704647"/>
                    <a:pt x="874208" y="4921389"/>
                    <a:pt x="563176" y="4921389"/>
                  </a:cubicBezTo>
                  <a:cubicBezTo>
                    <a:pt x="252140" y="4921389"/>
                    <a:pt x="0" y="4704647"/>
                    <a:pt x="0" y="4437279"/>
                  </a:cubicBezTo>
                  <a:cubicBezTo>
                    <a:pt x="0" y="4236753"/>
                    <a:pt x="141828" y="4064705"/>
                    <a:pt x="343962" y="3991213"/>
                  </a:cubicBezTo>
                  <a:lnTo>
                    <a:pt x="433136" y="3967417"/>
                  </a:lnTo>
                  <a:lnTo>
                    <a:pt x="433136" y="953971"/>
                  </a:lnTo>
                  <a:lnTo>
                    <a:pt x="343962" y="930176"/>
                  </a:lnTo>
                  <a:cubicBezTo>
                    <a:pt x="141828" y="856685"/>
                    <a:pt x="0" y="684635"/>
                    <a:pt x="0" y="484110"/>
                  </a:cubicBezTo>
                  <a:cubicBezTo>
                    <a:pt x="0" y="216743"/>
                    <a:pt x="252140" y="0"/>
                    <a:pt x="563176" y="0"/>
                  </a:cubicBezTo>
                  <a:close/>
                </a:path>
              </a:pathLst>
            </a:cu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56" name="Flowchart: Terminator 55">
              <a:extLst>
                <a:ext uri="{FF2B5EF4-FFF2-40B4-BE49-F238E27FC236}">
                  <a16:creationId xmlns:a16="http://schemas.microsoft.com/office/drawing/2014/main" id="{C5A8A686-AB80-7D14-415B-5E4955F726C9}"/>
                </a:ext>
              </a:extLst>
            </p:cNvPr>
            <p:cNvSpPr/>
            <p:nvPr/>
          </p:nvSpPr>
          <p:spPr>
            <a:xfrm rot="412549" flipH="1">
              <a:off x="36332963"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58" name="Flowchart: Terminator 57">
              <a:extLst>
                <a:ext uri="{FF2B5EF4-FFF2-40B4-BE49-F238E27FC236}">
                  <a16:creationId xmlns:a16="http://schemas.microsoft.com/office/drawing/2014/main" id="{6D6BA963-F27E-C35D-0F8E-5BFA995A4226}"/>
                </a:ext>
              </a:extLst>
            </p:cNvPr>
            <p:cNvSpPr/>
            <p:nvPr/>
          </p:nvSpPr>
          <p:spPr>
            <a:xfrm rot="412549" flipH="1">
              <a:off x="37301324"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60" name="Flowchart: Terminator 59">
              <a:extLst>
                <a:ext uri="{FF2B5EF4-FFF2-40B4-BE49-F238E27FC236}">
                  <a16:creationId xmlns:a16="http://schemas.microsoft.com/office/drawing/2014/main" id="{AC6F2075-78AD-A81E-F53C-F23DB92DCF18}"/>
                </a:ext>
              </a:extLst>
            </p:cNvPr>
            <p:cNvSpPr/>
            <p:nvPr/>
          </p:nvSpPr>
          <p:spPr>
            <a:xfrm rot="412549" flipH="1">
              <a:off x="36817143"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62" name="Flowchart: Terminator 61">
              <a:extLst>
                <a:ext uri="{FF2B5EF4-FFF2-40B4-BE49-F238E27FC236}">
                  <a16:creationId xmlns:a16="http://schemas.microsoft.com/office/drawing/2014/main" id="{E26DB363-0DFE-1FCF-0D14-5BEBA8292837}"/>
                </a:ext>
              </a:extLst>
            </p:cNvPr>
            <p:cNvSpPr/>
            <p:nvPr/>
          </p:nvSpPr>
          <p:spPr>
            <a:xfrm rot="412549" flipH="1">
              <a:off x="37785505" y="17105560"/>
              <a:ext cx="309796" cy="1444903"/>
            </a:xfrm>
            <a:prstGeom prst="flowChartTerminator">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65" name="Frame 64">
              <a:extLst>
                <a:ext uri="{FF2B5EF4-FFF2-40B4-BE49-F238E27FC236}">
                  <a16:creationId xmlns:a16="http://schemas.microsoft.com/office/drawing/2014/main" id="{69934749-6CE1-365F-6B7D-6B0E86D239DC}"/>
                </a:ext>
              </a:extLst>
            </p:cNvPr>
            <p:cNvSpPr/>
            <p:nvPr/>
          </p:nvSpPr>
          <p:spPr>
            <a:xfrm>
              <a:off x="23196083" y="14379035"/>
              <a:ext cx="1394145" cy="7074569"/>
            </a:xfrm>
            <a:prstGeom prst="frame">
              <a:avLst>
                <a:gd name="adj1" fmla="val 21526"/>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67" name="Frame 66">
              <a:extLst>
                <a:ext uri="{FF2B5EF4-FFF2-40B4-BE49-F238E27FC236}">
                  <a16:creationId xmlns:a16="http://schemas.microsoft.com/office/drawing/2014/main" id="{4716ADF8-7864-37A5-899D-44B7B59B67D8}"/>
                </a:ext>
              </a:extLst>
            </p:cNvPr>
            <p:cNvSpPr/>
            <p:nvPr/>
          </p:nvSpPr>
          <p:spPr>
            <a:xfrm>
              <a:off x="34849810" y="14290726"/>
              <a:ext cx="1394145" cy="7074569"/>
            </a:xfrm>
            <a:prstGeom prst="frame">
              <a:avLst>
                <a:gd name="adj1" fmla="val 21526"/>
              </a:avLst>
            </a:prstGeom>
            <a:solidFill>
              <a:srgbClr val="19B8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68" name="Frame 67">
              <a:extLst>
                <a:ext uri="{FF2B5EF4-FFF2-40B4-BE49-F238E27FC236}">
                  <a16:creationId xmlns:a16="http://schemas.microsoft.com/office/drawing/2014/main" id="{E0BD5B76-0A11-124C-AEF3-F85412987AE0}"/>
                </a:ext>
              </a:extLst>
            </p:cNvPr>
            <p:cNvSpPr/>
            <p:nvPr/>
          </p:nvSpPr>
          <p:spPr>
            <a:xfrm>
              <a:off x="25170359" y="14700404"/>
              <a:ext cx="1390566" cy="1381930"/>
            </a:xfrm>
            <a:prstGeom prst="frame">
              <a:avLst>
                <a:gd name="adj1" fmla="val 13448"/>
              </a:avLst>
            </a:prstGeom>
            <a:solidFill>
              <a:schemeClr val="accent6">
                <a:lumMod val="40000"/>
                <a:lumOff val="60000"/>
              </a:schemeClr>
            </a:solidFill>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0" name="Frame 69">
              <a:extLst>
                <a:ext uri="{FF2B5EF4-FFF2-40B4-BE49-F238E27FC236}">
                  <a16:creationId xmlns:a16="http://schemas.microsoft.com/office/drawing/2014/main" id="{313A11BE-A6C0-17C1-599A-17DA5B200F5F}"/>
                </a:ext>
              </a:extLst>
            </p:cNvPr>
            <p:cNvSpPr/>
            <p:nvPr/>
          </p:nvSpPr>
          <p:spPr>
            <a:xfrm>
              <a:off x="27052358" y="14700404"/>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2" name="Frame 71">
              <a:extLst>
                <a:ext uri="{FF2B5EF4-FFF2-40B4-BE49-F238E27FC236}">
                  <a16:creationId xmlns:a16="http://schemas.microsoft.com/office/drawing/2014/main" id="{9C22DDFF-28C9-F207-F443-B0417DB8A25D}"/>
                </a:ext>
              </a:extLst>
            </p:cNvPr>
            <p:cNvSpPr/>
            <p:nvPr/>
          </p:nvSpPr>
          <p:spPr>
            <a:xfrm>
              <a:off x="32698354" y="14700404"/>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4" name="Frame 73">
              <a:extLst>
                <a:ext uri="{FF2B5EF4-FFF2-40B4-BE49-F238E27FC236}">
                  <a16:creationId xmlns:a16="http://schemas.microsoft.com/office/drawing/2014/main" id="{89FB2133-6F41-270D-8339-05C4393624AB}"/>
                </a:ext>
              </a:extLst>
            </p:cNvPr>
            <p:cNvSpPr/>
            <p:nvPr/>
          </p:nvSpPr>
          <p:spPr>
            <a:xfrm>
              <a:off x="28934357" y="14700404"/>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6" name="Frame 75">
              <a:extLst>
                <a:ext uri="{FF2B5EF4-FFF2-40B4-BE49-F238E27FC236}">
                  <a16:creationId xmlns:a16="http://schemas.microsoft.com/office/drawing/2014/main" id="{1E5CB837-FC04-B68A-EDD8-99223B268770}"/>
                </a:ext>
              </a:extLst>
            </p:cNvPr>
            <p:cNvSpPr/>
            <p:nvPr/>
          </p:nvSpPr>
          <p:spPr>
            <a:xfrm>
              <a:off x="30816356" y="14700404"/>
              <a:ext cx="1390566" cy="1381930"/>
            </a:xfrm>
            <a:prstGeom prst="frame">
              <a:avLst>
                <a:gd name="adj1" fmla="val 13448"/>
              </a:avLst>
            </a:prstGeom>
            <a:solidFill>
              <a:schemeClr val="accent6">
                <a:lumMod val="40000"/>
                <a:lumOff val="60000"/>
              </a:schemeClr>
            </a:solidFill>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8" name="Frame 77">
              <a:extLst>
                <a:ext uri="{FF2B5EF4-FFF2-40B4-BE49-F238E27FC236}">
                  <a16:creationId xmlns:a16="http://schemas.microsoft.com/office/drawing/2014/main" id="{1F0F2DB1-D658-A48E-46D7-291792A906AE}"/>
                </a:ext>
              </a:extLst>
            </p:cNvPr>
            <p:cNvSpPr/>
            <p:nvPr/>
          </p:nvSpPr>
          <p:spPr>
            <a:xfrm>
              <a:off x="25178910" y="17025362"/>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0" name="Frame 79">
              <a:extLst>
                <a:ext uri="{FF2B5EF4-FFF2-40B4-BE49-F238E27FC236}">
                  <a16:creationId xmlns:a16="http://schemas.microsoft.com/office/drawing/2014/main" id="{6DFCBC70-E586-C8E8-32D5-1E5770D60BC3}"/>
                </a:ext>
              </a:extLst>
            </p:cNvPr>
            <p:cNvSpPr/>
            <p:nvPr/>
          </p:nvSpPr>
          <p:spPr>
            <a:xfrm>
              <a:off x="27060909" y="17025362"/>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2" name="Frame 81">
              <a:extLst>
                <a:ext uri="{FF2B5EF4-FFF2-40B4-BE49-F238E27FC236}">
                  <a16:creationId xmlns:a16="http://schemas.microsoft.com/office/drawing/2014/main" id="{584DD25C-F8DC-1C5C-C90E-919F669F6A8A}"/>
                </a:ext>
              </a:extLst>
            </p:cNvPr>
            <p:cNvSpPr/>
            <p:nvPr/>
          </p:nvSpPr>
          <p:spPr>
            <a:xfrm>
              <a:off x="32706905" y="17025362"/>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4" name="Frame 83">
              <a:extLst>
                <a:ext uri="{FF2B5EF4-FFF2-40B4-BE49-F238E27FC236}">
                  <a16:creationId xmlns:a16="http://schemas.microsoft.com/office/drawing/2014/main" id="{52E1E790-CC67-6CC9-B058-6EE6D23FFEE5}"/>
                </a:ext>
              </a:extLst>
            </p:cNvPr>
            <p:cNvSpPr/>
            <p:nvPr/>
          </p:nvSpPr>
          <p:spPr>
            <a:xfrm>
              <a:off x="28942908" y="17025362"/>
              <a:ext cx="1390566" cy="1381930"/>
            </a:xfrm>
            <a:prstGeom prst="frame">
              <a:avLst>
                <a:gd name="adj1" fmla="val 13448"/>
              </a:avLst>
            </a:prstGeom>
            <a:solidFill>
              <a:schemeClr val="accent6">
                <a:lumMod val="40000"/>
                <a:lumOff val="60000"/>
              </a:schemeClr>
            </a:solidFill>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6" name="Frame 85">
              <a:extLst>
                <a:ext uri="{FF2B5EF4-FFF2-40B4-BE49-F238E27FC236}">
                  <a16:creationId xmlns:a16="http://schemas.microsoft.com/office/drawing/2014/main" id="{CD750524-FC88-528A-E8DA-844FE4032E74}"/>
                </a:ext>
              </a:extLst>
            </p:cNvPr>
            <p:cNvSpPr/>
            <p:nvPr/>
          </p:nvSpPr>
          <p:spPr>
            <a:xfrm>
              <a:off x="30824907" y="17025362"/>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8" name="Frame 87">
              <a:extLst>
                <a:ext uri="{FF2B5EF4-FFF2-40B4-BE49-F238E27FC236}">
                  <a16:creationId xmlns:a16="http://schemas.microsoft.com/office/drawing/2014/main" id="{2382F0A7-27C2-4816-7192-0E1D1306D76B}"/>
                </a:ext>
              </a:extLst>
            </p:cNvPr>
            <p:cNvSpPr/>
            <p:nvPr/>
          </p:nvSpPr>
          <p:spPr>
            <a:xfrm>
              <a:off x="25234108" y="19155197"/>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0" name="Frame 89">
              <a:extLst>
                <a:ext uri="{FF2B5EF4-FFF2-40B4-BE49-F238E27FC236}">
                  <a16:creationId xmlns:a16="http://schemas.microsoft.com/office/drawing/2014/main" id="{F1C1156F-2C09-F8AA-635B-690A685F29B4}"/>
                </a:ext>
              </a:extLst>
            </p:cNvPr>
            <p:cNvSpPr/>
            <p:nvPr/>
          </p:nvSpPr>
          <p:spPr>
            <a:xfrm>
              <a:off x="27116107" y="19155197"/>
              <a:ext cx="1390566" cy="1381930"/>
            </a:xfrm>
            <a:prstGeom prst="frame">
              <a:avLst>
                <a:gd name="adj1" fmla="val 13448"/>
              </a:avLst>
            </a:prstGeom>
            <a:solidFill>
              <a:schemeClr val="accent6">
                <a:lumMod val="40000"/>
                <a:lumOff val="60000"/>
              </a:schemeClr>
            </a:solidFill>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2" name="Frame 91">
              <a:extLst>
                <a:ext uri="{FF2B5EF4-FFF2-40B4-BE49-F238E27FC236}">
                  <a16:creationId xmlns:a16="http://schemas.microsoft.com/office/drawing/2014/main" id="{AA51506F-FC56-DA82-C84B-558D36FED195}"/>
                </a:ext>
              </a:extLst>
            </p:cNvPr>
            <p:cNvSpPr/>
            <p:nvPr/>
          </p:nvSpPr>
          <p:spPr>
            <a:xfrm>
              <a:off x="32762103" y="19155197"/>
              <a:ext cx="1390566" cy="1381930"/>
            </a:xfrm>
            <a:prstGeom prst="frame">
              <a:avLst>
                <a:gd name="adj1" fmla="val 13448"/>
              </a:avLst>
            </a:prstGeom>
            <a:solidFill>
              <a:schemeClr val="accent6">
                <a:lumMod val="40000"/>
                <a:lumOff val="60000"/>
              </a:schemeClr>
            </a:solidFill>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4" name="Frame 93">
              <a:extLst>
                <a:ext uri="{FF2B5EF4-FFF2-40B4-BE49-F238E27FC236}">
                  <a16:creationId xmlns:a16="http://schemas.microsoft.com/office/drawing/2014/main" id="{AF8CE0A8-40DE-7434-20E6-F07AE530DFB4}"/>
                </a:ext>
              </a:extLst>
            </p:cNvPr>
            <p:cNvSpPr/>
            <p:nvPr/>
          </p:nvSpPr>
          <p:spPr>
            <a:xfrm>
              <a:off x="28998106" y="19155197"/>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6" name="Frame 95">
              <a:extLst>
                <a:ext uri="{FF2B5EF4-FFF2-40B4-BE49-F238E27FC236}">
                  <a16:creationId xmlns:a16="http://schemas.microsoft.com/office/drawing/2014/main" id="{C9352EF3-C285-B4C8-12F0-BF42A6DA19A2}"/>
                </a:ext>
              </a:extLst>
            </p:cNvPr>
            <p:cNvSpPr/>
            <p:nvPr/>
          </p:nvSpPr>
          <p:spPr>
            <a:xfrm>
              <a:off x="30880105" y="19155197"/>
              <a:ext cx="1390566" cy="1381930"/>
            </a:xfrm>
            <a:prstGeom prst="frame">
              <a:avLst>
                <a:gd name="adj1" fmla="val 13448"/>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101" name="4_Point 1 right">
            <a:extLst>
              <a:ext uri="{FF2B5EF4-FFF2-40B4-BE49-F238E27FC236}">
                <a16:creationId xmlns:a16="http://schemas.microsoft.com/office/drawing/2014/main" id="{9E4AA70E-3380-B40F-DC4A-92F15F250DCF}"/>
              </a:ext>
            </a:extLst>
          </p:cNvPr>
          <p:cNvSpPr txBox="1"/>
          <p:nvPr/>
        </p:nvSpPr>
        <p:spPr>
          <a:xfrm>
            <a:off x="31452071" y="16848058"/>
            <a:ext cx="5754055"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Real-time</a:t>
            </a:r>
          </a:p>
          <a:p>
            <a:pPr algn="ctr"/>
            <a:r>
              <a:rPr lang="en-US" sz="10000" dirty="0">
                <a:latin typeface="Arial" panose="020B0604020202020204" pitchFamily="34" charset="0"/>
                <a:cs typeface="Arial" panose="020B0604020202020204" pitchFamily="34" charset="0"/>
              </a:rPr>
              <a:t>Encoding</a:t>
            </a:r>
          </a:p>
        </p:txBody>
      </p:sp>
      <p:sp>
        <p:nvSpPr>
          <p:cNvPr id="24" name="4_A_3_Capture Card_F 10">
            <a:extLst>
              <a:ext uri="{FF2B5EF4-FFF2-40B4-BE49-F238E27FC236}">
                <a16:creationId xmlns:a16="http://schemas.microsoft.com/office/drawing/2014/main" id="{1FC53FAF-E969-DD1C-0265-E8B642FD9564}"/>
              </a:ext>
            </a:extLst>
          </p:cNvPr>
          <p:cNvSpPr/>
          <p:nvPr/>
        </p:nvSpPr>
        <p:spPr>
          <a:xfrm>
            <a:off x="16152101" y="20224262"/>
            <a:ext cx="7329692" cy="412295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103" name="4_Point 2">
            <a:extLst>
              <a:ext uri="{FF2B5EF4-FFF2-40B4-BE49-F238E27FC236}">
                <a16:creationId xmlns:a16="http://schemas.microsoft.com/office/drawing/2014/main" id="{9A8928AF-DC86-F810-5166-F5B296DFD34C}"/>
              </a:ext>
            </a:extLst>
          </p:cNvPr>
          <p:cNvSpPr txBox="1"/>
          <p:nvPr/>
        </p:nvSpPr>
        <p:spPr>
          <a:xfrm>
            <a:off x="1004846" y="17775043"/>
            <a:ext cx="25664021"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Hardware real-time encoding (Compression)</a:t>
            </a:r>
          </a:p>
        </p:txBody>
      </p:sp>
      <p:grpSp>
        <p:nvGrpSpPr>
          <p:cNvPr id="23" name="5_File right">
            <a:extLst>
              <a:ext uri="{FF2B5EF4-FFF2-40B4-BE49-F238E27FC236}">
                <a16:creationId xmlns:a16="http://schemas.microsoft.com/office/drawing/2014/main" id="{95B915F8-2FF3-71DB-FBCE-C5E91BFD0099}"/>
              </a:ext>
            </a:extLst>
          </p:cNvPr>
          <p:cNvGrpSpPr/>
          <p:nvPr/>
        </p:nvGrpSpPr>
        <p:grpSpPr>
          <a:xfrm>
            <a:off x="38985116" y="20577647"/>
            <a:ext cx="4615284" cy="4822275"/>
            <a:chOff x="39460604" y="19992431"/>
            <a:chExt cx="4615284" cy="4822275"/>
          </a:xfrm>
        </p:grpSpPr>
        <p:sp>
          <p:nvSpPr>
            <p:cNvPr id="17" name="Rectangle 16">
              <a:extLst>
                <a:ext uri="{FF2B5EF4-FFF2-40B4-BE49-F238E27FC236}">
                  <a16:creationId xmlns:a16="http://schemas.microsoft.com/office/drawing/2014/main" id="{FC2A81D3-D3A6-C085-1D62-0F2F0CE287FB}"/>
                </a:ext>
              </a:extLst>
            </p:cNvPr>
            <p:cNvSpPr/>
            <p:nvPr/>
          </p:nvSpPr>
          <p:spPr>
            <a:xfrm>
              <a:off x="39460604" y="19992431"/>
              <a:ext cx="4615284" cy="48222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pic>
          <p:nvPicPr>
            <p:cNvPr id="16" name="Picture 15" descr="Qr code&#10;&#10;Description automatically generated">
              <a:extLst>
                <a:ext uri="{FF2B5EF4-FFF2-40B4-BE49-F238E27FC236}">
                  <a16:creationId xmlns:a16="http://schemas.microsoft.com/office/drawing/2014/main" id="{BA6514CC-E1B2-6EA5-EC11-58A7FDE7AA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900623" y="20271598"/>
              <a:ext cx="3735247" cy="4211999"/>
            </a:xfrm>
            <a:prstGeom prst="rect">
              <a:avLst/>
            </a:prstGeom>
          </p:spPr>
        </p:pic>
      </p:grpSp>
      <p:sp>
        <p:nvSpPr>
          <p:cNvPr id="99" name="5_Point right 2">
            <a:extLst>
              <a:ext uri="{FF2B5EF4-FFF2-40B4-BE49-F238E27FC236}">
                <a16:creationId xmlns:a16="http://schemas.microsoft.com/office/drawing/2014/main" id="{B2677C81-BB02-C4D4-5C0B-85B919644E5B}"/>
              </a:ext>
            </a:extLst>
          </p:cNvPr>
          <p:cNvSpPr txBox="1"/>
          <p:nvPr/>
        </p:nvSpPr>
        <p:spPr>
          <a:xfrm>
            <a:off x="30562848" y="21329564"/>
            <a:ext cx="7532499"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Creates</a:t>
            </a:r>
          </a:p>
          <a:p>
            <a:pPr algn="ctr"/>
            <a:r>
              <a:rPr lang="en-US" sz="10000" dirty="0">
                <a:latin typeface="Arial" panose="020B0604020202020204" pitchFamily="34" charset="0"/>
                <a:cs typeface="Arial" panose="020B0604020202020204" pitchFamily="34" charset="0"/>
              </a:rPr>
              <a:t>file/stream</a:t>
            </a:r>
          </a:p>
        </p:txBody>
      </p:sp>
      <p:sp>
        <p:nvSpPr>
          <p:cNvPr id="105" name="5_Point 3">
            <a:extLst>
              <a:ext uri="{FF2B5EF4-FFF2-40B4-BE49-F238E27FC236}">
                <a16:creationId xmlns:a16="http://schemas.microsoft.com/office/drawing/2014/main" id="{3BC5B8A0-B7A3-DE98-860C-896BD83E1C7B}"/>
              </a:ext>
            </a:extLst>
          </p:cNvPr>
          <p:cNvSpPr txBox="1"/>
          <p:nvPr/>
        </p:nvSpPr>
        <p:spPr>
          <a:xfrm>
            <a:off x="1004846" y="19876230"/>
            <a:ext cx="2680199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Output to file or stream</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Capture Cards</a:t>
            </a:r>
          </a:p>
        </p:txBody>
      </p:sp>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8000" cy="4277030"/>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a:solidFill>
                  <a:srgbClr val="A7A7A7"/>
                </a:solidFill>
                <a:latin typeface="Serpentine" pitchFamily="50" charset="0"/>
              </a:rPr>
              <a:t>0_Picture Left</a:t>
            </a:r>
            <a:endParaRPr lang="en-US" sz="6750" dirty="0">
              <a:solidFill>
                <a:srgbClr val="A7A7A7"/>
              </a:solidFill>
              <a:latin typeface="Serpentine" pitchFamily="50" charset="0"/>
            </a:endParaRPr>
          </a:p>
        </p:txBody>
      </p:sp>
      <p:sp>
        <p:nvSpPr>
          <p:cNvPr id="19" name="0_Point left">
            <a:extLst>
              <a:ext uri="{FF2B5EF4-FFF2-40B4-BE49-F238E27FC236}">
                <a16:creationId xmlns:a16="http://schemas.microsoft.com/office/drawing/2014/main" id="{50CF98DE-AC07-47F4-AA18-A7DB790D9E0E}"/>
              </a:ext>
            </a:extLst>
          </p:cNvPr>
          <p:cNvSpPr txBox="1"/>
          <p:nvPr/>
        </p:nvSpPr>
        <p:spPr>
          <a:xfrm>
            <a:off x="1011935" y="23177619"/>
            <a:ext cx="2437790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Has input and output ports for passthrough</a:t>
            </a:r>
          </a:p>
        </p:txBody>
      </p:sp>
      <p:pic>
        <p:nvPicPr>
          <p:cNvPr id="16" name="0_Picture Left Close up">
            <a:extLst>
              <a:ext uri="{FF2B5EF4-FFF2-40B4-BE49-F238E27FC236}">
                <a16:creationId xmlns:a16="http://schemas.microsoft.com/office/drawing/2014/main" id="{878FC262-EDF9-18AB-EEA3-FAFB143D76B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636172" y="19792842"/>
            <a:ext cx="17661056" cy="3554014"/>
          </a:xfrm>
          <a:prstGeom prst="rect">
            <a:avLst/>
          </a:prstGeom>
        </p:spPr>
      </p:pic>
      <p:pic>
        <p:nvPicPr>
          <p:cNvPr id="6" name="0_Picture Left" descr="A picture containing text, electronics&#10;&#10;Description automatically generated">
            <a:extLst>
              <a:ext uri="{FF2B5EF4-FFF2-40B4-BE49-F238E27FC236}">
                <a16:creationId xmlns:a16="http://schemas.microsoft.com/office/drawing/2014/main" id="{F719C73B-CF2D-28A8-4263-316DB8CD7F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2739" y="9144298"/>
            <a:ext cx="20189101" cy="1061377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44061888" cy="2246769"/>
          </a:xfrm>
          <a:prstGeom prst="rect">
            <a:avLst/>
          </a:prstGeom>
          <a:noFill/>
        </p:spPr>
        <p:txBody>
          <a:bodyPr wrap="square">
            <a:spAutoFit/>
          </a:bodyPr>
          <a:lstStyle/>
          <a:p>
            <a:r>
              <a:rPr lang="en-US" sz="14000" b="1" dirty="0">
                <a:solidFill>
                  <a:srgbClr val="FF0000"/>
                </a:solidFill>
                <a:latin typeface="Arial" panose="020B0604020202020204" pitchFamily="34" charset="0"/>
                <a:cs typeface="Arial" panose="020B0604020202020204" pitchFamily="34" charset="0"/>
              </a:rPr>
              <a:t>Has input and output ports</a:t>
            </a:r>
          </a:p>
        </p:txBody>
      </p:sp>
      <p:sp>
        <p:nvSpPr>
          <p:cNvPr id="14" name="1_Point 2">
            <a:extLst>
              <a:ext uri="{FF2B5EF4-FFF2-40B4-BE49-F238E27FC236}">
                <a16:creationId xmlns:a16="http://schemas.microsoft.com/office/drawing/2014/main" id="{F7302874-6FF6-4F12-9408-F903772FAD68}"/>
              </a:ext>
            </a:extLst>
          </p:cNvPr>
          <p:cNvSpPr txBox="1"/>
          <p:nvPr/>
        </p:nvSpPr>
        <p:spPr>
          <a:xfrm>
            <a:off x="1139952" y="7287979"/>
            <a:ext cx="3763060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Referred to as passthrough as signal passes through unaltered</a:t>
            </a:r>
          </a:p>
        </p:txBody>
      </p:sp>
      <p:sp>
        <p:nvSpPr>
          <p:cNvPr id="20" name="2_Point right">
            <a:extLst>
              <a:ext uri="{FF2B5EF4-FFF2-40B4-BE49-F238E27FC236}">
                <a16:creationId xmlns:a16="http://schemas.microsoft.com/office/drawing/2014/main" id="{42E6DBAE-25E9-4610-9149-430A69C02AA8}"/>
              </a:ext>
            </a:extLst>
          </p:cNvPr>
          <p:cNvSpPr txBox="1"/>
          <p:nvPr/>
        </p:nvSpPr>
        <p:spPr>
          <a:xfrm>
            <a:off x="32817816" y="23177619"/>
            <a:ext cx="1114348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 passthrough</a:t>
            </a:r>
          </a:p>
        </p:txBody>
      </p:sp>
      <p:pic>
        <p:nvPicPr>
          <p:cNvPr id="3" name="2_Picture Right" descr="A close-up of a watch&#10;&#10;Description automatically generated with medium confidence">
            <a:extLst>
              <a:ext uri="{FF2B5EF4-FFF2-40B4-BE49-F238E27FC236}">
                <a16:creationId xmlns:a16="http://schemas.microsoft.com/office/drawing/2014/main" id="{04BB3695-B12D-CD22-05EE-B72DA5E673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920915" y="9535474"/>
            <a:ext cx="21992665" cy="1266010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3990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Passthrough Capture Cards</a:t>
            </a:r>
          </a:p>
        </p:txBody>
      </p:sp>
    </p:spTree>
    <p:extLst>
      <p:ext uri="{BB962C8B-B14F-4D97-AF65-F5344CB8AC3E}">
        <p14:creationId xmlns:p14="http://schemas.microsoft.com/office/powerpoint/2010/main" val="409651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8000" cy="4277030"/>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293595"/>
            <a:ext cx="24377904" cy="2246769"/>
          </a:xfrm>
          <a:prstGeom prst="rect">
            <a:avLst/>
          </a:prstGeom>
          <a:noFill/>
        </p:spPr>
        <p:txBody>
          <a:bodyPr wrap="square">
            <a:spAutoFit/>
          </a:bodyPr>
          <a:lstStyle/>
          <a:p>
            <a:r>
              <a:rPr lang="en-US" sz="14000" b="1" dirty="0">
                <a:solidFill>
                  <a:srgbClr val="FF0000"/>
                </a:solidFill>
                <a:latin typeface="Arial" panose="020B0604020202020204" pitchFamily="34" charset="0"/>
                <a:cs typeface="Arial" panose="020B0604020202020204" pitchFamily="34" charset="0"/>
              </a:rPr>
              <a:t>Divides the signal into two</a:t>
            </a:r>
          </a:p>
        </p:txBody>
      </p:sp>
      <p:pic>
        <p:nvPicPr>
          <p:cNvPr id="6" name="0_Picture 3" descr="A picture containing text, electronics, cellphone&#10;&#10;Description automatically generated">
            <a:extLst>
              <a:ext uri="{FF2B5EF4-FFF2-40B4-BE49-F238E27FC236}">
                <a16:creationId xmlns:a16="http://schemas.microsoft.com/office/drawing/2014/main" id="{94FEAB8B-23B4-9CEC-B128-8F0C29B6EF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46754" y="10977680"/>
            <a:ext cx="12876144" cy="10046418"/>
          </a:xfrm>
          <a:prstGeom prst="rect">
            <a:avLst/>
          </a:prstGeom>
        </p:spPr>
      </p:pic>
      <p:pic>
        <p:nvPicPr>
          <p:cNvPr id="8" name="0_Picture 2">
            <a:extLst>
              <a:ext uri="{FF2B5EF4-FFF2-40B4-BE49-F238E27FC236}">
                <a16:creationId xmlns:a16="http://schemas.microsoft.com/office/drawing/2014/main" id="{C46CF825-1305-D3A5-EA85-3687A321B3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987439" y="13419463"/>
            <a:ext cx="12594909" cy="7617147"/>
          </a:xfrm>
          <a:prstGeom prst="rect">
            <a:avLst/>
          </a:prstGeom>
        </p:spPr>
      </p:pic>
      <p:pic>
        <p:nvPicPr>
          <p:cNvPr id="3" name="0_Picture 1" descr="A close-up of a light bulb&#10;&#10;Description automatically generated with low confidence">
            <a:extLst>
              <a:ext uri="{FF2B5EF4-FFF2-40B4-BE49-F238E27FC236}">
                <a16:creationId xmlns:a16="http://schemas.microsoft.com/office/drawing/2014/main" id="{F5701BF9-46F3-F910-692B-DCD11FA84EA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5102" y="13009296"/>
            <a:ext cx="13058401" cy="7583242"/>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1139952" y="6795127"/>
            <a:ext cx="3897118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One connection goes to capture card and other to display device</a:t>
            </a:r>
          </a:p>
        </p:txBody>
      </p:sp>
      <p:sp>
        <p:nvSpPr>
          <p:cNvPr id="26" name="2_Point Left 1">
            <a:extLst>
              <a:ext uri="{FF2B5EF4-FFF2-40B4-BE49-F238E27FC236}">
                <a16:creationId xmlns:a16="http://schemas.microsoft.com/office/drawing/2014/main" id="{B032C661-C8C8-439E-DE74-FECDCF82966A}"/>
              </a:ext>
            </a:extLst>
          </p:cNvPr>
          <p:cNvSpPr txBox="1"/>
          <p:nvPr/>
        </p:nvSpPr>
        <p:spPr>
          <a:xfrm>
            <a:off x="115879" y="21125417"/>
            <a:ext cx="16949058"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Splitter no power (Passive)</a:t>
            </a:r>
          </a:p>
        </p:txBody>
      </p:sp>
      <p:sp>
        <p:nvSpPr>
          <p:cNvPr id="27" name="3_Point Left 2">
            <a:extLst>
              <a:ext uri="{FF2B5EF4-FFF2-40B4-BE49-F238E27FC236}">
                <a16:creationId xmlns:a16="http://schemas.microsoft.com/office/drawing/2014/main" id="{91987B7A-752D-4F4A-FF40-AA75DAA6CAB1}"/>
              </a:ext>
            </a:extLst>
          </p:cNvPr>
          <p:cNvSpPr txBox="1"/>
          <p:nvPr/>
        </p:nvSpPr>
        <p:spPr>
          <a:xfrm>
            <a:off x="115879" y="22841861"/>
            <a:ext cx="17279462"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Less reliable/lower resolutions</a:t>
            </a:r>
          </a:p>
        </p:txBody>
      </p:sp>
      <p:sp>
        <p:nvSpPr>
          <p:cNvPr id="10" name="4_Arrorw text">
            <a:extLst>
              <a:ext uri="{FF2B5EF4-FFF2-40B4-BE49-F238E27FC236}">
                <a16:creationId xmlns:a16="http://schemas.microsoft.com/office/drawing/2014/main" id="{84E5A515-005C-67E8-0DE8-BB23E79B05F2}"/>
              </a:ext>
            </a:extLst>
          </p:cNvPr>
          <p:cNvSpPr txBox="1"/>
          <p:nvPr/>
        </p:nvSpPr>
        <p:spPr>
          <a:xfrm>
            <a:off x="23214161" y="10368551"/>
            <a:ext cx="1004620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Additional power</a:t>
            </a:r>
          </a:p>
        </p:txBody>
      </p:sp>
      <p:sp>
        <p:nvSpPr>
          <p:cNvPr id="24" name="4_Arrorw mid">
            <a:extLst>
              <a:ext uri="{FF2B5EF4-FFF2-40B4-BE49-F238E27FC236}">
                <a16:creationId xmlns:a16="http://schemas.microsoft.com/office/drawing/2014/main" id="{5B72405B-C353-2243-0F67-DD6F000D8FEF}"/>
              </a:ext>
            </a:extLst>
          </p:cNvPr>
          <p:cNvSpPr/>
          <p:nvPr/>
        </p:nvSpPr>
        <p:spPr>
          <a:xfrm rot="2700000">
            <a:off x="22905607" y="7954719"/>
            <a:ext cx="7396160" cy="10415728"/>
          </a:xfrm>
          <a:custGeom>
            <a:avLst/>
            <a:gdLst>
              <a:gd name="connsiteX0" fmla="*/ 444976 w 7396160"/>
              <a:gd name="connsiteY0" fmla="*/ 6754805 h 10415728"/>
              <a:gd name="connsiteX1" fmla="*/ 451043 w 7396160"/>
              <a:gd name="connsiteY1" fmla="*/ 6754805 h 10415728"/>
              <a:gd name="connsiteX2" fmla="*/ 7205847 w 7396160"/>
              <a:gd name="connsiteY2" fmla="*/ 0 h 10415728"/>
              <a:gd name="connsiteX3" fmla="*/ 7396160 w 7396160"/>
              <a:gd name="connsiteY3" fmla="*/ 190314 h 10415728"/>
              <a:gd name="connsiteX4" fmla="*/ 684779 w 7396160"/>
              <a:gd name="connsiteY4" fmla="*/ 6901695 h 10415728"/>
              <a:gd name="connsiteX5" fmla="*/ 684779 w 7396160"/>
              <a:gd name="connsiteY5" fmla="*/ 9899915 h 10415728"/>
              <a:gd name="connsiteX6" fmla="*/ 1129756 w 7396160"/>
              <a:gd name="connsiteY6" fmla="*/ 9899915 h 10415728"/>
              <a:gd name="connsiteX7" fmla="*/ 564878 w 7396160"/>
              <a:gd name="connsiteY7" fmla="*/ 10415728 h 10415728"/>
              <a:gd name="connsiteX8" fmla="*/ 0 w 7396160"/>
              <a:gd name="connsiteY8" fmla="*/ 9899914 h 10415728"/>
              <a:gd name="connsiteX9" fmla="*/ 444976 w 7396160"/>
              <a:gd name="connsiteY9" fmla="*/ 9899914 h 104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6160" h="10415728">
                <a:moveTo>
                  <a:pt x="444976" y="6754805"/>
                </a:moveTo>
                <a:lnTo>
                  <a:pt x="451043" y="6754805"/>
                </a:lnTo>
                <a:lnTo>
                  <a:pt x="7205847" y="0"/>
                </a:lnTo>
                <a:lnTo>
                  <a:pt x="7396160" y="190314"/>
                </a:lnTo>
                <a:lnTo>
                  <a:pt x="684779" y="6901695"/>
                </a:lnTo>
                <a:lnTo>
                  <a:pt x="684779" y="9899915"/>
                </a:lnTo>
                <a:lnTo>
                  <a:pt x="1129756" y="9899915"/>
                </a:lnTo>
                <a:lnTo>
                  <a:pt x="564878" y="10415728"/>
                </a:lnTo>
                <a:lnTo>
                  <a:pt x="0" y="9899914"/>
                </a:lnTo>
                <a:lnTo>
                  <a:pt x="444976" y="9899914"/>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dirty="0"/>
          </a:p>
        </p:txBody>
      </p:sp>
      <p:sp>
        <p:nvSpPr>
          <p:cNvPr id="29" name="5_Mid Point 1">
            <a:extLst>
              <a:ext uri="{FF2B5EF4-FFF2-40B4-BE49-F238E27FC236}">
                <a16:creationId xmlns:a16="http://schemas.microsoft.com/office/drawing/2014/main" id="{FACA64F9-482D-3C62-F823-9F65AABFAB1A}"/>
              </a:ext>
            </a:extLst>
          </p:cNvPr>
          <p:cNvSpPr txBox="1"/>
          <p:nvPr/>
        </p:nvSpPr>
        <p:spPr>
          <a:xfrm>
            <a:off x="18280248" y="21125417"/>
            <a:ext cx="16949058"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Splitter powered (Active)</a:t>
            </a:r>
          </a:p>
        </p:txBody>
      </p:sp>
      <p:sp>
        <p:nvSpPr>
          <p:cNvPr id="30" name="6_Mid Point 2">
            <a:extLst>
              <a:ext uri="{FF2B5EF4-FFF2-40B4-BE49-F238E27FC236}">
                <a16:creationId xmlns:a16="http://schemas.microsoft.com/office/drawing/2014/main" id="{EAC32AEF-8382-560A-4B5E-763607ACAD11}"/>
              </a:ext>
            </a:extLst>
          </p:cNvPr>
          <p:cNvSpPr txBox="1"/>
          <p:nvPr/>
        </p:nvSpPr>
        <p:spPr>
          <a:xfrm>
            <a:off x="18280248" y="22841861"/>
            <a:ext cx="19652603"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More reliable/higher Resolutions</a:t>
            </a:r>
          </a:p>
        </p:txBody>
      </p:sp>
      <p:sp>
        <p:nvSpPr>
          <p:cNvPr id="31" name="7_Right Point 1">
            <a:extLst>
              <a:ext uri="{FF2B5EF4-FFF2-40B4-BE49-F238E27FC236}">
                <a16:creationId xmlns:a16="http://schemas.microsoft.com/office/drawing/2014/main" id="{789FC634-822F-1C5B-9E15-57DD25CD4264}"/>
              </a:ext>
            </a:extLst>
          </p:cNvPr>
          <p:cNvSpPr txBox="1"/>
          <p:nvPr/>
        </p:nvSpPr>
        <p:spPr>
          <a:xfrm>
            <a:off x="35976245" y="21125417"/>
            <a:ext cx="11224211"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Remove HDCP</a:t>
            </a:r>
          </a:p>
        </p:txBody>
      </p:sp>
      <p:sp>
        <p:nvSpPr>
          <p:cNvPr id="32" name="8_Right Point 2">
            <a:extLst>
              <a:ext uri="{FF2B5EF4-FFF2-40B4-BE49-F238E27FC236}">
                <a16:creationId xmlns:a16="http://schemas.microsoft.com/office/drawing/2014/main" id="{9CFBC612-86AD-DCC8-55BB-D241AEE932C4}"/>
              </a:ext>
            </a:extLst>
          </p:cNvPr>
          <p:cNvSpPr txBox="1"/>
          <p:nvPr/>
        </p:nvSpPr>
        <p:spPr>
          <a:xfrm>
            <a:off x="35976245" y="22841861"/>
            <a:ext cx="10040065"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Copy protection</a:t>
            </a:r>
          </a:p>
        </p:txBody>
      </p:sp>
      <p:sp>
        <p:nvSpPr>
          <p:cNvPr id="28" name="9_Point 3">
            <a:extLst>
              <a:ext uri="{FF2B5EF4-FFF2-40B4-BE49-F238E27FC236}">
                <a16:creationId xmlns:a16="http://schemas.microsoft.com/office/drawing/2014/main" id="{748B8761-0F33-960C-6EB3-C50910847A2E}"/>
              </a:ext>
            </a:extLst>
          </p:cNvPr>
          <p:cNvSpPr txBox="1"/>
          <p:nvPr/>
        </p:nvSpPr>
        <p:spPr>
          <a:xfrm>
            <a:off x="1139952" y="8681105"/>
            <a:ext cx="3305207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Ensure splitter supports the resolution you want to use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3990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Splitters</a:t>
            </a:r>
          </a:p>
        </p:txBody>
      </p:sp>
    </p:spTree>
    <p:extLst>
      <p:ext uri="{BB962C8B-B14F-4D97-AF65-F5344CB8AC3E}">
        <p14:creationId xmlns:p14="http://schemas.microsoft.com/office/powerpoint/2010/main" val="416441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8000" cy="4277030"/>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6" name="1_Point Right bottom 1">
            <a:extLst>
              <a:ext uri="{FF2B5EF4-FFF2-40B4-BE49-F238E27FC236}">
                <a16:creationId xmlns:a16="http://schemas.microsoft.com/office/drawing/2014/main" id="{FFE07411-ED0B-53E3-7102-F01B0981F88A}"/>
              </a:ext>
            </a:extLst>
          </p:cNvPr>
          <p:cNvSpPr txBox="1"/>
          <p:nvPr/>
        </p:nvSpPr>
        <p:spPr>
          <a:xfrm>
            <a:off x="24922567" y="21348370"/>
            <a:ext cx="24377904" cy="2246769"/>
          </a:xfrm>
          <a:prstGeom prst="rect">
            <a:avLst/>
          </a:prstGeom>
          <a:noFill/>
        </p:spPr>
        <p:txBody>
          <a:bodyPr wrap="square">
            <a:spAutoFit/>
          </a:bodyPr>
          <a:lstStyle/>
          <a:p>
            <a:r>
              <a:rPr lang="en-US" sz="14000" b="1">
                <a:solidFill>
                  <a:srgbClr val="FF0000"/>
                </a:solidFill>
                <a:latin typeface="Arial" panose="020B0604020202020204" pitchFamily="34" charset="0"/>
                <a:cs typeface="Arial" panose="020B0604020202020204" pitchFamily="34" charset="0"/>
              </a:rPr>
              <a:t>Low-Quality </a:t>
            </a:r>
            <a:r>
              <a:rPr lang="en-US" sz="14000" b="1" dirty="0">
                <a:solidFill>
                  <a:srgbClr val="FF0000"/>
                </a:solidFill>
                <a:latin typeface="Arial" panose="020B0604020202020204" pitchFamily="34" charset="0"/>
                <a:cs typeface="Arial" panose="020B0604020202020204" pitchFamily="34" charset="0"/>
              </a:rPr>
              <a:t>Capture Card</a:t>
            </a:r>
          </a:p>
        </p:txBody>
      </p:sp>
      <p:pic>
        <p:nvPicPr>
          <p:cNvPr id="6" name="1_Stray2_V Stray2_F 100">
            <a:extLst>
              <a:ext uri="{FF2B5EF4-FFF2-40B4-BE49-F238E27FC236}">
                <a16:creationId xmlns:a16="http://schemas.microsoft.com/office/drawing/2014/main" id="{3D4C26D5-F123-4DAA-F1A8-A95382366B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922567" y="8997368"/>
            <a:ext cx="21690060" cy="12200658"/>
          </a:xfrm>
          <a:prstGeom prst="rect">
            <a:avLst/>
          </a:prstGeom>
        </p:spPr>
      </p:pic>
      <p:sp>
        <p:nvSpPr>
          <p:cNvPr id="18" name="1_Point Left bottom 1">
            <a:extLst>
              <a:ext uri="{FF2B5EF4-FFF2-40B4-BE49-F238E27FC236}">
                <a16:creationId xmlns:a16="http://schemas.microsoft.com/office/drawing/2014/main" id="{885F3228-611E-4537-915F-A671698DC49F}"/>
              </a:ext>
            </a:extLst>
          </p:cNvPr>
          <p:cNvSpPr txBox="1"/>
          <p:nvPr/>
        </p:nvSpPr>
        <p:spPr>
          <a:xfrm>
            <a:off x="1146048" y="21348370"/>
            <a:ext cx="24377904" cy="2246769"/>
          </a:xfrm>
          <a:prstGeom prst="rect">
            <a:avLst/>
          </a:prstGeom>
          <a:noFill/>
        </p:spPr>
        <p:txBody>
          <a:bodyPr wrap="square">
            <a:spAutoFit/>
          </a:bodyPr>
          <a:lstStyle/>
          <a:p>
            <a:r>
              <a:rPr lang="en-US" sz="14000" b="1" dirty="0">
                <a:solidFill>
                  <a:srgbClr val="FF0000"/>
                </a:solidFill>
                <a:latin typeface="Arial" panose="020B0604020202020204" pitchFamily="34" charset="0"/>
                <a:cs typeface="Arial" panose="020B0604020202020204" pitchFamily="34" charset="0"/>
              </a:rPr>
              <a:t>High-Quality Capture Card</a:t>
            </a:r>
          </a:p>
        </p:txBody>
      </p:sp>
      <p:pic>
        <p:nvPicPr>
          <p:cNvPr id="3" name="1_Stray1_V Stray1_F 100">
            <a:extLst>
              <a:ext uri="{FF2B5EF4-FFF2-40B4-BE49-F238E27FC236}">
                <a16:creationId xmlns:a16="http://schemas.microsoft.com/office/drawing/2014/main" id="{764DCBEC-E9ED-DC3B-31C6-73878B656F0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39952" y="8997368"/>
            <a:ext cx="21515182" cy="12102289"/>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41608248" cy="2246769"/>
          </a:xfrm>
          <a:prstGeom prst="rect">
            <a:avLst/>
          </a:prstGeom>
          <a:noFill/>
        </p:spPr>
        <p:txBody>
          <a:bodyPr wrap="square">
            <a:spAutoFit/>
          </a:bodyPr>
          <a:lstStyle/>
          <a:p>
            <a:r>
              <a:rPr lang="en-US" sz="14000" b="1" dirty="0">
                <a:solidFill>
                  <a:srgbClr val="FF0000"/>
                </a:solidFill>
                <a:latin typeface="Arial" panose="020B0604020202020204" pitchFamily="34" charset="0"/>
                <a:cs typeface="Arial" panose="020B0604020202020204" pitchFamily="34" charset="0"/>
              </a:rPr>
              <a:t>Not all video capture cards are equal</a:t>
            </a:r>
          </a:p>
        </p:txBody>
      </p:sp>
      <p:sp>
        <p:nvSpPr>
          <p:cNvPr id="14" name="3_Point 2">
            <a:extLst>
              <a:ext uri="{FF2B5EF4-FFF2-40B4-BE49-F238E27FC236}">
                <a16:creationId xmlns:a16="http://schemas.microsoft.com/office/drawing/2014/main" id="{F7302874-6FF6-4F12-9408-F903772FAD68}"/>
              </a:ext>
            </a:extLst>
          </p:cNvPr>
          <p:cNvSpPr txBox="1"/>
          <p:nvPr/>
        </p:nvSpPr>
        <p:spPr>
          <a:xfrm>
            <a:off x="1139952" y="7214514"/>
            <a:ext cx="3961616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File size much larger for low-quality capture card</a:t>
            </a:r>
          </a:p>
        </p:txBody>
      </p:sp>
      <p:sp>
        <p:nvSpPr>
          <p:cNvPr id="8" name="4_Point Right bottom 2">
            <a:extLst>
              <a:ext uri="{FF2B5EF4-FFF2-40B4-BE49-F238E27FC236}">
                <a16:creationId xmlns:a16="http://schemas.microsoft.com/office/drawing/2014/main" id="{3CB7CBE1-C481-7C43-9A2D-AB15095984ED}"/>
              </a:ext>
            </a:extLst>
          </p:cNvPr>
          <p:cNvSpPr txBox="1"/>
          <p:nvPr/>
        </p:nvSpPr>
        <p:spPr>
          <a:xfrm>
            <a:off x="24922567" y="23633232"/>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Occasional frame drops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3990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Video Capture Quality (Video)</a:t>
            </a:r>
          </a:p>
        </p:txBody>
      </p:sp>
    </p:spTree>
    <p:extLst>
      <p:ext uri="{BB962C8B-B14F-4D97-AF65-F5344CB8AC3E}">
        <p14:creationId xmlns:p14="http://schemas.microsoft.com/office/powerpoint/2010/main" val="374859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https://ITFreeTraining.com/ap11/1b35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2078</Words>
  <Application>Microsoft Office PowerPoint</Application>
  <PresentationFormat>Custom</PresentationFormat>
  <Paragraphs>96</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2024-04-21T01:36:21Z</dcterms:modified>
</cp:coreProperties>
</file>