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8" r:id="rId1"/>
  </p:sldMasterIdLst>
  <p:notesMasterIdLst>
    <p:notesMasterId r:id="rId7"/>
  </p:notesMasterIdLst>
  <p:sldIdLst>
    <p:sldId id="274" r:id="rId2"/>
    <p:sldId id="281" r:id="rId3"/>
    <p:sldId id="283" r:id="rId4"/>
    <p:sldId id="282"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3" d="100"/>
          <a:sy n="33" d="100"/>
        </p:scale>
        <p:origin x="49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I will look at Molex connectors.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When it comes to computers, the Molex connector refers to a 4-pin power connector. This connector nowadays is mostly obsolete. I say mostly obsolete, because it does not tend to get used on new devices, but occasionally is still used on storage devices, card readers and case fans.</a:t>
            </a:r>
          </a:p>
          <a:p>
            <a:endParaRPr lang="en-GB"/>
          </a:p>
          <a:p>
            <a:r>
              <a:rPr lang="en-GB"/>
              <a:t>The term Molex was first pioneered by the Molex company back in the 1950s. The connector itself uses cylindrical sprung-metal sockets that fit into cylindrical sprung-metal pins. Thus, by definition, it includes any type of connector with this design. However, in the case of computing, we only call this 4-pin power connector a Molex connector. Even if you find another connector that fits the definition, in computing it won’t be called a Molex connector, it will be called something else.</a:t>
            </a:r>
          </a:p>
          <a:p>
            <a:endParaRPr lang="en-GB"/>
          </a:p>
          <a:p>
            <a:r>
              <a:rPr lang="en-GB"/>
              <a:t>Nowadays, the Molex connector is not used very much. Most of the time you will find it used for devices like case fans. However, even in this instance, you may find the case fan supports other connectors or you can purchase an adapter if you need to.</a:t>
            </a:r>
          </a:p>
          <a:p>
            <a:endParaRPr lang="en-GB"/>
          </a:p>
          <a:p>
            <a:r>
              <a:rPr lang="en-GB"/>
              <a:t>In this example I have a case fan and I will use the Molex connector to power it. You can see the Molex connector has a chamfered end, meaning part of the connector at the top is cut off at an angle. This means that, if you attempt to put the connector in the wrong way the connector won’t go in. Around the right way, the connector will go in with a small amount of force. It is difficult, but not impossible, to insert a Molex connector in the wrong way. If you do this the power will be reversed and the device connected to it may be damaged. Although you should always have the computer power off when plugging in connectors, if you do decide to connect a Molex connector while the power is on and the connector is upside down, the connector most likely won’t go in; however, if the pins in the connector touch forming a connection, it can cause a short in the computer potentially damaging components or having it switch off.</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7222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02:10 In many cases, the cable with the Molex connector may also have a Berg connector. This will often be referred to as a floppy disk connector. As with the Molex connector, the Berg connector is named after the company that designed it. And, like the Molex connector, there are other Berg connectors that were manufactured, but in modern-day computing this is the only one we use.</a:t>
            </a:r>
          </a:p>
          <a:p>
            <a:endParaRPr lang="en-GB"/>
          </a:p>
          <a:p>
            <a:r>
              <a:rPr lang="en-GB"/>
              <a:t>The connection is called the floppy disk connector, because traditionally it was used for floppy disk drives. Floppy disk drives are obsolete, but sometimes this connector is still used for other devices. Given that it is now a legacy connector, you won’t find it used on new storage devices; occasionally you may find a device that uses it although nowadays this is very rare. You may also find that newer power supplies may not even have this connector.</a:t>
            </a:r>
          </a:p>
          <a:p>
            <a:endParaRPr lang="en-GB"/>
          </a:p>
          <a:p>
            <a:r>
              <a:rPr lang="en-GB"/>
              <a:t>It has the same number of wires and the same voltage as the Molex connector. For these reasons, you may see it referred to as a Mini-Molex connector, however, in computing this is technically not correct.</a:t>
            </a:r>
          </a:p>
          <a:p>
            <a:endParaRPr lang="en-GB"/>
          </a:p>
          <a:p>
            <a:r>
              <a:rPr lang="en-GB"/>
              <a:t>The floppy connector is only designed to be put in one way, but it is still possible to insert it in the wrong way if you use enough force. It is much easier than the Molex connector to insert upside down. It is difficult to find a device that uses a floppy disk connector nowadays, and if you do find you have a need for it, it probably won’t be for a floppy disk drive. If you do get your hands on a floppy disk drive and you put the plug in upside down, if you switch the computer on, you will most likely destroy the floppy drive and cause it to release a smell, letting you know it will never work again.</a:t>
            </a:r>
          </a:p>
          <a:p>
            <a:endParaRPr lang="en-GB"/>
          </a:p>
          <a:p>
            <a:r>
              <a:rPr lang="en-GB"/>
              <a:t>In this example, I have a USB front case panel designed to provide an additional four USB ports to the front of the computer. The device uses the floppy disk connector to provide additional power, but it comes with a floppy disk connector to SATA connector, so if your power supply does not have a floppy disk connector power cable, you can always connect it to a SATA power connector.</a:t>
            </a:r>
          </a:p>
          <a:p>
            <a:endParaRPr lang="en-GB"/>
          </a:p>
          <a:p>
            <a:r>
              <a:rPr lang="en-GB"/>
              <a:t>On this device, you will notice the 4-pin connector on the board. This is the connector the floppy disk connector power plug goes into. You will notice the plug has a locking protrusion on the top, essentially a square piece of plastic that is offset from the center. This is designed to prevent the connector being put in upside down.</a:t>
            </a:r>
          </a:p>
          <a:p>
            <a:endParaRPr lang="en-GB"/>
          </a:p>
          <a:p>
            <a:r>
              <a:rPr lang="en-GB"/>
              <a:t>When I attempt to put the connector in upside down, notice that it will not go in. This is because the locking protrusion is preventing the connector going in. To plug in the connector, make sure the locking protrusion is facing upwards and the plug should go in.</a:t>
            </a:r>
          </a:p>
          <a:p>
            <a:endParaRPr lang="en-GB"/>
          </a:p>
          <a:p>
            <a:r>
              <a:rPr lang="en-GB"/>
              <a:t>Now that we understand what the Molex and Floppy Disk drive connectors look like, I will next have a look at the power they use.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0158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05:00 Both the Molex and the Floppy Disk power connectors deliver the same voltage and use the same wires. You will often find that the power supply for the floppy disk connector and the Molex connector are on the same cable.</a:t>
            </a:r>
          </a:p>
          <a:p>
            <a:endParaRPr lang="en-GB"/>
          </a:p>
          <a:p>
            <a:r>
              <a:rPr lang="en-GB"/>
              <a:t>The cable provides both 12 volts and 5 volts of power, but notice that it does not provide 3.3 volts. This was added when SATA connectors came along. This becomes a concern if you are using adapters to convert from SATA to Molex or to a Floppy Disk connector. If you use one of these adapters, you won’t have 3.3 volts of power in the connector.</a:t>
            </a:r>
          </a:p>
          <a:p>
            <a:endParaRPr lang="en-GB"/>
          </a:p>
          <a:p>
            <a:r>
              <a:rPr lang="en-GB"/>
              <a:t>This is not much of a concern as not many devices use 3.3 volts. If you are not sure if your device needs 3.3 volts, you can always try it. It won’t damage the device, it simply won’t work. Devices such as fans are very unlikely to need 3.3 volts and most modern storage devices also won’t require 3.3 volts. You will probably only come across it on enterprise storage or low-powered storage devices.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74476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06:05 That concludes this video on the Molex connector. I hope you have found it informative. Until the next video from us, I would like to thank you for watching.</a:t>
            </a:r>
          </a:p>
          <a:p>
            <a:endParaRPr lang="en-GB"/>
          </a:p>
          <a:p>
            <a:r>
              <a:rPr lang="en-GB"/>
              <a:t>References</a:t>
            </a:r>
          </a:p>
          <a:p>
            <a:r>
              <a:rPr lang="en-GB"/>
              <a:t>“The Official CompTIA A+ Core Study Guide (Exam 220-1101)” page 26</a:t>
            </a:r>
          </a:p>
          <a:p>
            <a:r>
              <a:rPr lang="en-GB"/>
              <a:t>“Molex connector” https://en.wikipedia.org/wiki/Molex_connector</a:t>
            </a:r>
          </a:p>
          <a:p>
            <a:r>
              <a:rPr lang="en-GB"/>
              <a:t>“Picture: Floppy disk drive” https://commons.wikimedia.org/wiki/File:FDD_with_Cables.JPG</a:t>
            </a:r>
          </a:p>
          <a:p>
            <a:endParaRPr lang="en-GB"/>
          </a:p>
          <a:p>
            <a:r>
              <a:rPr lang="en-GB"/>
              <a:t>Credits</a:t>
            </a:r>
          </a:p>
          <a:p>
            <a:r>
              <a:rPr lang="en-GB"/>
              <a:t>Trainer: Austin Mason http://ITFreeTraining.com</a:t>
            </a:r>
          </a:p>
          <a:p>
            <a:r>
              <a:rPr lang="en-GB"/>
              <a:t>Voice Talent: A Hellenberg www.frelancer.com/u/adriaansound</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6306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21282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32032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6209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8346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9790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76063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9348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0759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8990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7345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6174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79345344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7"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757716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Two-piece pin and socket connector</a:t>
            </a:r>
          </a:p>
        </p:txBody>
      </p:sp>
      <p:pic>
        <p:nvPicPr>
          <p:cNvPr id="4" name="0_Molex Picture">
            <a:extLst>
              <a:ext uri="{FF2B5EF4-FFF2-40B4-BE49-F238E27FC236}">
                <a16:creationId xmlns:a16="http://schemas.microsoft.com/office/drawing/2014/main" id="{10A3C6FB-5673-9E1A-C62A-87CB134D02F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529475" y="7581526"/>
            <a:ext cx="4815240" cy="8049419"/>
          </a:xfrm>
          <a:prstGeom prst="rect">
            <a:avLst/>
          </a:prstGeom>
        </p:spPr>
      </p:pic>
      <p:sp>
        <p:nvSpPr>
          <p:cNvPr id="20" name="0_Molex Text">
            <a:extLst>
              <a:ext uri="{FF2B5EF4-FFF2-40B4-BE49-F238E27FC236}">
                <a16:creationId xmlns:a16="http://schemas.microsoft.com/office/drawing/2014/main" id="{42E6DBAE-25E9-4610-9149-430A69C02AA8}"/>
              </a:ext>
            </a:extLst>
          </p:cNvPr>
          <p:cNvSpPr txBox="1"/>
          <p:nvPr/>
        </p:nvSpPr>
        <p:spPr>
          <a:xfrm>
            <a:off x="2089405" y="15630946"/>
            <a:ext cx="7993352"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Molex connector</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358938"/>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Mostly obsolete, but occasionally still used</a:t>
            </a:r>
          </a:p>
        </p:txBody>
      </p:sp>
      <p:pic>
        <p:nvPicPr>
          <p:cNvPr id="8" name="2_Socket" descr="A close-up of a circuit board&#10;&#10;Description automatically generated with low confidence">
            <a:extLst>
              <a:ext uri="{FF2B5EF4-FFF2-40B4-BE49-F238E27FC236}">
                <a16:creationId xmlns:a16="http://schemas.microsoft.com/office/drawing/2014/main" id="{C6DDB147-5890-A8DA-8B19-4269FDED6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39499">
            <a:off x="12877155" y="7922509"/>
            <a:ext cx="9622659" cy="8047624"/>
          </a:xfrm>
          <a:prstGeom prst="rect">
            <a:avLst/>
          </a:prstGeom>
        </p:spPr>
      </p:pic>
      <p:sp>
        <p:nvSpPr>
          <p:cNvPr id="23" name="2_Socket Text">
            <a:extLst>
              <a:ext uri="{FF2B5EF4-FFF2-40B4-BE49-F238E27FC236}">
                <a16:creationId xmlns:a16="http://schemas.microsoft.com/office/drawing/2014/main" id="{D05CF30D-B035-E353-B1AC-0BB5B16C657B}"/>
              </a:ext>
            </a:extLst>
          </p:cNvPr>
          <p:cNvSpPr txBox="1"/>
          <p:nvPr/>
        </p:nvSpPr>
        <p:spPr>
          <a:xfrm>
            <a:off x="13487400" y="15630945"/>
            <a:ext cx="9441180"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Chamfered socket</a:t>
            </a:r>
          </a:p>
          <a:p>
            <a:pPr algn="ctr"/>
            <a:r>
              <a:rPr lang="en-US" sz="7500" dirty="0">
                <a:latin typeface="Arial" panose="020B0604020202020204" pitchFamily="34" charset="0"/>
                <a:cs typeface="Arial" panose="020B0604020202020204" pitchFamily="34" charset="0"/>
              </a:rPr>
              <a:t>connector</a:t>
            </a:r>
          </a:p>
        </p:txBody>
      </p:sp>
      <p:pic>
        <p:nvPicPr>
          <p:cNvPr id="11" name="3_Pin" descr="A picture containing indoor&#10;&#10;Description automatically generated">
            <a:extLst>
              <a:ext uri="{FF2B5EF4-FFF2-40B4-BE49-F238E27FC236}">
                <a16:creationId xmlns:a16="http://schemas.microsoft.com/office/drawing/2014/main" id="{2EDB7F1D-FE07-CFFF-0655-DBA9DFC48A2B}"/>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t="19544"/>
          <a:stretch/>
        </p:blipFill>
        <p:spPr>
          <a:xfrm>
            <a:off x="26610658" y="7349444"/>
            <a:ext cx="7124171" cy="8260568"/>
          </a:xfrm>
          <a:prstGeom prst="rect">
            <a:avLst/>
          </a:prstGeom>
        </p:spPr>
      </p:pic>
      <p:sp>
        <p:nvSpPr>
          <p:cNvPr id="24" name="3_Pin Text">
            <a:extLst>
              <a:ext uri="{FF2B5EF4-FFF2-40B4-BE49-F238E27FC236}">
                <a16:creationId xmlns:a16="http://schemas.microsoft.com/office/drawing/2014/main" id="{AB12081F-8469-3AAC-3DDE-FA977AB7864C}"/>
              </a:ext>
            </a:extLst>
          </p:cNvPr>
          <p:cNvSpPr txBox="1"/>
          <p:nvPr/>
        </p:nvSpPr>
        <p:spPr>
          <a:xfrm>
            <a:off x="26421852" y="15630945"/>
            <a:ext cx="8156393"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Chamfered pin</a:t>
            </a:r>
          </a:p>
          <a:p>
            <a:pPr algn="ctr"/>
            <a:r>
              <a:rPr lang="en-US" sz="7500" dirty="0">
                <a:latin typeface="Arial" panose="020B0604020202020204" pitchFamily="34" charset="0"/>
                <a:cs typeface="Arial" panose="020B0604020202020204" pitchFamily="34" charset="0"/>
              </a:rPr>
              <a:t>connector</a:t>
            </a:r>
          </a:p>
        </p:txBody>
      </p:sp>
      <p:pic>
        <p:nvPicPr>
          <p:cNvPr id="12" name="4_Demo 0_V Molex 00_F 100">
            <a:extLst>
              <a:ext uri="{FF2B5EF4-FFF2-40B4-BE49-F238E27FC236}">
                <a16:creationId xmlns:a16="http://schemas.microsoft.com/office/drawing/2014/main" id="{73930356-A177-2800-7CEA-811AF34F6127}"/>
              </a:ext>
            </a:extLst>
          </p:cNvPr>
          <p:cNvPicPr>
            <a:picLocks noChangeAspect="1"/>
          </p:cNvPicPr>
          <p:nvPr/>
        </p:nvPicPr>
        <p:blipFill>
          <a:blip r:embed="rId9">
            <a:alphaModFix amt="0"/>
            <a:extLst>
              <a:ext uri="{28A0092B-C50C-407E-A947-70E740481C1C}">
                <a14:useLocalDpi xmlns:a14="http://schemas.microsoft.com/office/drawing/2010/main" val="0"/>
              </a:ext>
            </a:extLst>
          </a:blip>
          <a:stretch>
            <a:fillRect/>
          </a:stretch>
        </p:blipFill>
        <p:spPr>
          <a:xfrm>
            <a:off x="8546290" y="6642543"/>
            <a:ext cx="18854849" cy="10605852"/>
          </a:xfrm>
          <a:prstGeom prst="rect">
            <a:avLst/>
          </a:prstGeom>
        </p:spPr>
      </p:pic>
      <p:pic>
        <p:nvPicPr>
          <p:cNvPr id="19" name="5_Demo 1_V Molex 01">
            <a:extLst>
              <a:ext uri="{FF2B5EF4-FFF2-40B4-BE49-F238E27FC236}">
                <a16:creationId xmlns:a16="http://schemas.microsoft.com/office/drawing/2014/main" id="{3890C3C2-8365-A312-9774-B49F8B2FB5DB}"/>
              </a:ext>
            </a:extLst>
          </p:cNvPr>
          <p:cNvPicPr>
            <a:picLocks noChangeAspect="1"/>
          </p:cNvPicPr>
          <p:nvPr/>
        </p:nvPicPr>
        <p:blipFill>
          <a:blip r:embed="rId9">
            <a:alphaModFix amt="0"/>
            <a:extLst>
              <a:ext uri="{28A0092B-C50C-407E-A947-70E740481C1C}">
                <a14:useLocalDpi xmlns:a14="http://schemas.microsoft.com/office/drawing/2010/main" val="0"/>
              </a:ext>
            </a:extLst>
          </a:blip>
          <a:stretch>
            <a:fillRect/>
          </a:stretch>
        </p:blipFill>
        <p:spPr>
          <a:xfrm>
            <a:off x="8546290" y="6642543"/>
            <a:ext cx="18854849" cy="10605852"/>
          </a:xfrm>
          <a:prstGeom prst="rect">
            <a:avLst/>
          </a:prstGeom>
        </p:spPr>
      </p:pic>
      <p:pic>
        <p:nvPicPr>
          <p:cNvPr id="27" name="6_Demo 2_V Molex 02">
            <a:extLst>
              <a:ext uri="{FF2B5EF4-FFF2-40B4-BE49-F238E27FC236}">
                <a16:creationId xmlns:a16="http://schemas.microsoft.com/office/drawing/2014/main" id="{C0F794CC-A0D4-D1E4-A466-99EA81F8B943}"/>
              </a:ext>
            </a:extLst>
          </p:cNvPr>
          <p:cNvPicPr>
            <a:picLocks noChangeAspect="1"/>
          </p:cNvPicPr>
          <p:nvPr/>
        </p:nvPicPr>
        <p:blipFill>
          <a:blip r:embed="rId9">
            <a:alphaModFix amt="0"/>
            <a:extLst>
              <a:ext uri="{28A0092B-C50C-407E-A947-70E740481C1C}">
                <a14:useLocalDpi xmlns:a14="http://schemas.microsoft.com/office/drawing/2010/main" val="0"/>
              </a:ext>
            </a:extLst>
          </a:blip>
          <a:stretch>
            <a:fillRect/>
          </a:stretch>
        </p:blipFill>
        <p:spPr>
          <a:xfrm>
            <a:off x="8546290" y="6642543"/>
            <a:ext cx="18854849" cy="10605852"/>
          </a:xfrm>
          <a:prstGeom prst="rect">
            <a:avLst/>
          </a:prstGeom>
        </p:spPr>
      </p:pic>
      <p:pic>
        <p:nvPicPr>
          <p:cNvPr id="28" name="7_Demo 3_V Molex 03">
            <a:extLst>
              <a:ext uri="{FF2B5EF4-FFF2-40B4-BE49-F238E27FC236}">
                <a16:creationId xmlns:a16="http://schemas.microsoft.com/office/drawing/2014/main" id="{511F8791-6736-A845-5068-78C359D1BB3B}"/>
              </a:ext>
            </a:extLst>
          </p:cNvPr>
          <p:cNvPicPr>
            <a:picLocks noChangeAspect="1"/>
          </p:cNvPicPr>
          <p:nvPr/>
        </p:nvPicPr>
        <p:blipFill>
          <a:blip r:embed="rId9">
            <a:alphaModFix amt="0"/>
            <a:extLst>
              <a:ext uri="{28A0092B-C50C-407E-A947-70E740481C1C}">
                <a14:useLocalDpi xmlns:a14="http://schemas.microsoft.com/office/drawing/2010/main" val="0"/>
              </a:ext>
            </a:extLst>
          </a:blip>
          <a:stretch>
            <a:fillRect/>
          </a:stretch>
        </p:blipFill>
        <p:spPr>
          <a:xfrm>
            <a:off x="8546290" y="6642543"/>
            <a:ext cx="18854849" cy="1060585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Molex Connector</a:t>
            </a:r>
          </a:p>
        </p:txBody>
      </p:sp>
    </p:spTree>
    <p:extLst>
      <p:ext uri="{BB962C8B-B14F-4D97-AF65-F5344CB8AC3E}">
        <p14:creationId xmlns:p14="http://schemas.microsoft.com/office/powerpoint/2010/main" val="4112999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6950" cy="3208337"/>
          </a:xfrm>
        </p:spPr>
      </p:pic>
      <p:pic>
        <p:nvPicPr>
          <p:cNvPr id="11" name="0_Molex Right" descr="A close up of a device&#10;&#10;Description automatically generated">
            <a:extLst>
              <a:ext uri="{FF2B5EF4-FFF2-40B4-BE49-F238E27FC236}">
                <a16:creationId xmlns:a16="http://schemas.microsoft.com/office/drawing/2014/main" id="{A3D82E4E-2506-D447-372A-2335C800E27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9985715" y="6828143"/>
            <a:ext cx="16590286" cy="8915400"/>
          </a:xfrm>
          <a:prstGeom prst="rect">
            <a:avLst/>
          </a:prstGeom>
        </p:spPr>
      </p:pic>
      <p:pic>
        <p:nvPicPr>
          <p:cNvPr id="8" name="0_Molex Left 2" descr="A close-up of a black and red cable&#10;&#10;Description automatically generated">
            <a:extLst>
              <a:ext uri="{FF2B5EF4-FFF2-40B4-BE49-F238E27FC236}">
                <a16:creationId xmlns:a16="http://schemas.microsoft.com/office/drawing/2014/main" id="{A7AEBDE4-D615-FEE6-7259-BD7518206B3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0396306">
            <a:off x="2926741" y="8752803"/>
            <a:ext cx="16900071" cy="11664763"/>
          </a:xfrm>
          <a:prstGeom prst="rect">
            <a:avLst/>
          </a:prstGeom>
        </p:spPr>
      </p:pic>
      <p:pic>
        <p:nvPicPr>
          <p:cNvPr id="4" name="0_Molex Left" descr="A close-up of a cable&#10;&#10;Description automatically generated">
            <a:extLst>
              <a:ext uri="{FF2B5EF4-FFF2-40B4-BE49-F238E27FC236}">
                <a16:creationId xmlns:a16="http://schemas.microsoft.com/office/drawing/2014/main" id="{6E0361D4-5F75-C063-4003-4B2018BAC8C3}"/>
              </a:ext>
            </a:extLst>
          </p:cNvPr>
          <p:cNvPicPr>
            <a:picLocks noChangeAspect="1"/>
          </p:cNvPicPr>
          <p:nvPr/>
        </p:nvPicPr>
        <p:blipFill rotWithShape="1">
          <a:blip r:embed="rId6">
            <a:extLst>
              <a:ext uri="{28A0092B-C50C-407E-A947-70E740481C1C}">
                <a14:useLocalDpi xmlns:a14="http://schemas.microsoft.com/office/drawing/2010/main" val="0"/>
              </a:ext>
            </a:extLst>
          </a:blip>
          <a:srcRect l="21650" r="54030" b="35490"/>
          <a:stretch/>
        </p:blipFill>
        <p:spPr>
          <a:xfrm rot="10800000">
            <a:off x="1037062" y="7303188"/>
            <a:ext cx="7505265" cy="13272399"/>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25240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May be called Mini-Molex but technically not correct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60473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Easier than Molex to insert upside down</a:t>
            </a:r>
          </a:p>
        </p:txBody>
      </p:sp>
      <p:pic>
        <p:nvPicPr>
          <p:cNvPr id="3" name="3_Berg 0_Berg Demo 0_F 100" descr="Shape, rectangle&#10;&#10;Description automatically generated">
            <a:extLst>
              <a:ext uri="{FF2B5EF4-FFF2-40B4-BE49-F238E27FC236}">
                <a16:creationId xmlns:a16="http://schemas.microsoft.com/office/drawing/2014/main" id="{4E6D6196-F6EE-5275-31C2-7CAF638CF1CA}"/>
              </a:ext>
            </a:extLst>
          </p:cNvPr>
          <p:cNvPicPr>
            <a:picLocks noChangeAspect="1"/>
          </p:cNvPicPr>
          <p:nvPr/>
        </p:nvPicPr>
        <p:blipFill>
          <a:blip r:embed="rId7">
            <a:alphaModFix amt="0"/>
            <a:extLst>
              <a:ext uri="{28A0092B-C50C-407E-A947-70E740481C1C}">
                <a14:useLocalDpi xmlns:a14="http://schemas.microsoft.com/office/drawing/2010/main" val="0"/>
              </a:ext>
            </a:extLst>
          </a:blip>
          <a:stretch>
            <a:fillRect/>
          </a:stretch>
        </p:blipFill>
        <p:spPr>
          <a:xfrm>
            <a:off x="8424370" y="7134131"/>
            <a:ext cx="19727259" cy="11096583"/>
          </a:xfrm>
          <a:prstGeom prst="rect">
            <a:avLst/>
          </a:prstGeom>
        </p:spPr>
      </p:pic>
      <p:pic>
        <p:nvPicPr>
          <p:cNvPr id="12" name="4_Berg 1_Berg Demo 1" descr="Shape, rectangle&#10;&#10;Description automatically generated">
            <a:extLst>
              <a:ext uri="{FF2B5EF4-FFF2-40B4-BE49-F238E27FC236}">
                <a16:creationId xmlns:a16="http://schemas.microsoft.com/office/drawing/2014/main" id="{E093C727-8C1F-5F3B-F8A3-C4C2B0600AD2}"/>
              </a:ext>
            </a:extLst>
          </p:cNvPr>
          <p:cNvPicPr>
            <a:picLocks noChangeAspect="1"/>
          </p:cNvPicPr>
          <p:nvPr/>
        </p:nvPicPr>
        <p:blipFill>
          <a:blip r:embed="rId7">
            <a:alphaModFix amt="0"/>
            <a:extLst>
              <a:ext uri="{28A0092B-C50C-407E-A947-70E740481C1C}">
                <a14:useLocalDpi xmlns:a14="http://schemas.microsoft.com/office/drawing/2010/main" val="0"/>
              </a:ext>
            </a:extLst>
          </a:blip>
          <a:stretch>
            <a:fillRect/>
          </a:stretch>
        </p:blipFill>
        <p:spPr>
          <a:xfrm>
            <a:off x="8424370" y="7134131"/>
            <a:ext cx="19727259" cy="11096583"/>
          </a:xfrm>
          <a:prstGeom prst="rect">
            <a:avLst/>
          </a:prstGeom>
        </p:spPr>
      </p:pic>
      <p:pic>
        <p:nvPicPr>
          <p:cNvPr id="13" name="5_Berg 2_Berg Demo 2" descr="Shape, rectangle&#10;&#10;Description automatically generated">
            <a:extLst>
              <a:ext uri="{FF2B5EF4-FFF2-40B4-BE49-F238E27FC236}">
                <a16:creationId xmlns:a16="http://schemas.microsoft.com/office/drawing/2014/main" id="{85177AC3-A520-164C-04BB-4B890E624708}"/>
              </a:ext>
            </a:extLst>
          </p:cNvPr>
          <p:cNvPicPr>
            <a:picLocks noChangeAspect="1"/>
          </p:cNvPicPr>
          <p:nvPr/>
        </p:nvPicPr>
        <p:blipFill>
          <a:blip r:embed="rId7">
            <a:alphaModFix amt="0"/>
            <a:extLst>
              <a:ext uri="{28A0092B-C50C-407E-A947-70E740481C1C}">
                <a14:useLocalDpi xmlns:a14="http://schemas.microsoft.com/office/drawing/2010/main" val="0"/>
              </a:ext>
            </a:extLst>
          </a:blip>
          <a:stretch>
            <a:fillRect/>
          </a:stretch>
        </p:blipFill>
        <p:spPr>
          <a:xfrm>
            <a:off x="8424370" y="7134131"/>
            <a:ext cx="19727259" cy="11096583"/>
          </a:xfrm>
          <a:prstGeom prst="rect">
            <a:avLst/>
          </a:prstGeom>
        </p:spPr>
      </p:pic>
      <p:pic>
        <p:nvPicPr>
          <p:cNvPr id="15" name="6_Berg 3_Berg Demo 3" descr="Shape, rectangle&#10;&#10;Description automatically generated">
            <a:extLst>
              <a:ext uri="{FF2B5EF4-FFF2-40B4-BE49-F238E27FC236}">
                <a16:creationId xmlns:a16="http://schemas.microsoft.com/office/drawing/2014/main" id="{E194FAFA-81EE-4C28-BA83-37059C07F91F}"/>
              </a:ext>
            </a:extLst>
          </p:cNvPr>
          <p:cNvPicPr>
            <a:picLocks noChangeAspect="1"/>
          </p:cNvPicPr>
          <p:nvPr/>
        </p:nvPicPr>
        <p:blipFill>
          <a:blip r:embed="rId7">
            <a:alphaModFix amt="0"/>
            <a:extLst>
              <a:ext uri="{28A0092B-C50C-407E-A947-70E740481C1C}">
                <a14:useLocalDpi xmlns:a14="http://schemas.microsoft.com/office/drawing/2010/main" val="0"/>
              </a:ext>
            </a:extLst>
          </a:blip>
          <a:stretch>
            <a:fillRect/>
          </a:stretch>
        </p:blipFill>
        <p:spPr>
          <a:xfrm>
            <a:off x="8424370" y="7134131"/>
            <a:ext cx="19727259" cy="11096583"/>
          </a:xfrm>
          <a:prstGeom prst="rect">
            <a:avLst/>
          </a:prstGeom>
        </p:spPr>
      </p:pic>
      <p:pic>
        <p:nvPicPr>
          <p:cNvPr id="18" name="7_Berg 4_Berg Demo 4" descr="Shape, rectangle&#10;&#10;Description automatically generated">
            <a:extLst>
              <a:ext uri="{FF2B5EF4-FFF2-40B4-BE49-F238E27FC236}">
                <a16:creationId xmlns:a16="http://schemas.microsoft.com/office/drawing/2014/main" id="{E657EBD5-B66F-969D-3FD3-BD3C856DA5DB}"/>
              </a:ext>
            </a:extLst>
          </p:cNvPr>
          <p:cNvPicPr>
            <a:picLocks noChangeAspect="1"/>
          </p:cNvPicPr>
          <p:nvPr/>
        </p:nvPicPr>
        <p:blipFill>
          <a:blip r:embed="rId7">
            <a:alphaModFix amt="0"/>
            <a:extLst>
              <a:ext uri="{28A0092B-C50C-407E-A947-70E740481C1C}">
                <a14:useLocalDpi xmlns:a14="http://schemas.microsoft.com/office/drawing/2010/main" val="0"/>
              </a:ext>
            </a:extLst>
          </a:blip>
          <a:stretch>
            <a:fillRect/>
          </a:stretch>
        </p:blipFill>
        <p:spPr>
          <a:xfrm>
            <a:off x="8424370" y="7134131"/>
            <a:ext cx="19727259" cy="1109658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370010" cy="2285241"/>
          </a:xfrm>
          <a:prstGeom prst="rect">
            <a:avLst/>
          </a:prstGeom>
          <a:noFill/>
        </p:spPr>
        <p:txBody>
          <a:bodyPr wrap="square">
            <a:spAutoFit/>
          </a:bodyPr>
          <a:lstStyle/>
          <a:p>
            <a:r>
              <a:rPr lang="en-US" sz="14250" b="1" dirty="0">
                <a:solidFill>
                  <a:schemeClr val="bg1"/>
                </a:solidFill>
                <a:latin typeface="Arial" panose="020B0604020202020204" pitchFamily="34" charset="0"/>
                <a:cs typeface="Arial" panose="020B0604020202020204" pitchFamily="34" charset="0"/>
              </a:rPr>
              <a:t>Berg Connector/Floppy Disk Connector</a:t>
            </a:r>
          </a:p>
        </p:txBody>
      </p:sp>
    </p:spTree>
    <p:extLst>
      <p:ext uri="{BB962C8B-B14F-4D97-AF65-F5344CB8AC3E}">
        <p14:creationId xmlns:p14="http://schemas.microsoft.com/office/powerpoint/2010/main" val="80812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pic>
        <p:nvPicPr>
          <p:cNvPr id="10" name="0_Right FDD" descr="A close-up of a cable&#10;&#10;Description automatically generated">
            <a:extLst>
              <a:ext uri="{FF2B5EF4-FFF2-40B4-BE49-F238E27FC236}">
                <a16:creationId xmlns:a16="http://schemas.microsoft.com/office/drawing/2014/main" id="{7677316B-4DA4-F034-BEA2-FABD8E97E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5592" y="6495956"/>
            <a:ext cx="13300117" cy="5839757"/>
          </a:xfrm>
          <a:prstGeom prst="rect">
            <a:avLst/>
          </a:prstGeom>
        </p:spPr>
      </p:pic>
      <p:pic>
        <p:nvPicPr>
          <p:cNvPr id="3" name="0_Left Molex">
            <a:extLst>
              <a:ext uri="{FF2B5EF4-FFF2-40B4-BE49-F238E27FC236}">
                <a16:creationId xmlns:a16="http://schemas.microsoft.com/office/drawing/2014/main" id="{6EB9B8C2-0D3C-1D3D-C82E-45BB4CA80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0" y="7447767"/>
            <a:ext cx="11892790" cy="5254955"/>
          </a:xfrm>
          <a:prstGeom prst="rect">
            <a:avLst/>
          </a:prstGeom>
        </p:spPr>
      </p:pic>
      <p:pic>
        <p:nvPicPr>
          <p:cNvPr id="21" name="0_Power pinout">
            <a:extLst>
              <a:ext uri="{FF2B5EF4-FFF2-40B4-BE49-F238E27FC236}">
                <a16:creationId xmlns:a16="http://schemas.microsoft.com/office/drawing/2014/main" id="{0AF864BF-7ADA-7E64-49E4-17596B9A76A5}"/>
              </a:ext>
            </a:extLst>
          </p:cNvPr>
          <p:cNvPicPr>
            <a:picLocks noChangeAspect="1"/>
          </p:cNvPicPr>
          <p:nvPr/>
        </p:nvPicPr>
        <p:blipFill>
          <a:blip r:embed="rId6"/>
          <a:stretch>
            <a:fillRect/>
          </a:stretch>
        </p:blipFill>
        <p:spPr>
          <a:xfrm>
            <a:off x="12475844" y="5188130"/>
            <a:ext cx="10555606" cy="8394894"/>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3" y="3503054"/>
            <a:ext cx="3006318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Compatible with SATA connectors (Mostly)</a:t>
            </a:r>
          </a:p>
        </p:txBody>
      </p:sp>
      <p:sp>
        <p:nvSpPr>
          <p:cNvPr id="22" name="1_Point 2">
            <a:extLst>
              <a:ext uri="{FF2B5EF4-FFF2-40B4-BE49-F238E27FC236}">
                <a16:creationId xmlns:a16="http://schemas.microsoft.com/office/drawing/2014/main" id="{AEA9EB11-2FC1-4B36-2D5D-5B7232C48FC2}"/>
              </a:ext>
            </a:extLst>
          </p:cNvPr>
          <p:cNvSpPr txBox="1"/>
          <p:nvPr/>
        </p:nvSpPr>
        <p:spPr>
          <a:xfrm>
            <a:off x="854963" y="5410422"/>
            <a:ext cx="267484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Missing 3.3 Volts</a:t>
            </a:r>
          </a:p>
        </p:txBody>
      </p:sp>
      <p:pic>
        <p:nvPicPr>
          <p:cNvPr id="18" name="2_Right Adapater" descr="A close-up of a cable&#10;&#10;Description automatically generated">
            <a:extLst>
              <a:ext uri="{FF2B5EF4-FFF2-40B4-BE49-F238E27FC236}">
                <a16:creationId xmlns:a16="http://schemas.microsoft.com/office/drawing/2014/main" id="{F9D47AA9-656C-7F7F-0513-6699E1B41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5301" y="11919950"/>
            <a:ext cx="16342848" cy="10895232"/>
          </a:xfrm>
          <a:prstGeom prst="rect">
            <a:avLst/>
          </a:prstGeom>
        </p:spPr>
      </p:pic>
      <p:pic>
        <p:nvPicPr>
          <p:cNvPr id="12" name="2_Left Adapater" descr="A close up of a cable&#10;&#10;Description automatically generated">
            <a:extLst>
              <a:ext uri="{FF2B5EF4-FFF2-40B4-BE49-F238E27FC236}">
                <a16:creationId xmlns:a16="http://schemas.microsoft.com/office/drawing/2014/main" id="{EF498B29-5520-1B7A-BCFE-6AF569CB7F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6636" y="14572452"/>
            <a:ext cx="12961071" cy="6003135"/>
          </a:xfrm>
          <a:prstGeom prst="rect">
            <a:avLst/>
          </a:prstGeom>
        </p:spPr>
      </p:pic>
      <p:sp>
        <p:nvSpPr>
          <p:cNvPr id="13" name="2_Point 7">
            <a:extLst>
              <a:ext uri="{FF2B5EF4-FFF2-40B4-BE49-F238E27FC236}">
                <a16:creationId xmlns:a16="http://schemas.microsoft.com/office/drawing/2014/main" id="{C2E870B5-549C-9C42-2064-C814E28A1845}"/>
              </a:ext>
            </a:extLst>
          </p:cNvPr>
          <p:cNvSpPr txBox="1"/>
          <p:nvPr/>
        </p:nvSpPr>
        <p:spPr>
          <a:xfrm>
            <a:off x="854964" y="13138588"/>
            <a:ext cx="3162098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Adapters won’t include 3.3 volts</a:t>
            </a:r>
          </a:p>
        </p:txBody>
      </p:sp>
      <p:sp>
        <p:nvSpPr>
          <p:cNvPr id="14" name="3_Point 8">
            <a:extLst>
              <a:ext uri="{FF2B5EF4-FFF2-40B4-BE49-F238E27FC236}">
                <a16:creationId xmlns:a16="http://schemas.microsoft.com/office/drawing/2014/main" id="{B4E5477C-57E3-60E8-D7C5-C2F788684D6C}"/>
              </a:ext>
            </a:extLst>
          </p:cNvPr>
          <p:cNvSpPr txBox="1"/>
          <p:nvPr/>
        </p:nvSpPr>
        <p:spPr>
          <a:xfrm>
            <a:off x="854964" y="14744338"/>
            <a:ext cx="3392173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many devices use 3.3 volts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39099"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Molex/Floppy Disk Connector Power</a:t>
            </a:r>
          </a:p>
        </p:txBody>
      </p:sp>
    </p:spTree>
    <p:extLst>
      <p:ext uri="{BB962C8B-B14F-4D97-AF65-F5344CB8AC3E}">
        <p14:creationId xmlns:p14="http://schemas.microsoft.com/office/powerpoint/2010/main" val="1914188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3"/>
            <a:ext cx="36571427" cy="20571428"/>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https://ITFreeTraining.com/ap11/1a45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7"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6"/>
            <a:ext cx="7856084" cy="1823576"/>
          </a:xfrm>
          <a:prstGeom prst="rect">
            <a:avLst/>
          </a:prstGeom>
          <a:noFill/>
        </p:spPr>
        <p:txBody>
          <a:bodyPr wrap="square">
            <a:spAutoFit/>
          </a:bodyPr>
          <a:lstStyle/>
          <a:p>
            <a:r>
              <a:rPr lang="en-US" sz="1125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1414</Words>
  <Application>Microsoft Office PowerPoint</Application>
  <PresentationFormat>Custom</PresentationFormat>
  <Paragraphs>70</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2013 - 2022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2022-06-25T00:07:40Z</dcterms:created>
  <dcterms:modified xsi:type="dcterms:W3CDTF">2024-04-20T10:34:27Z</dcterms:modified>
</cp:coreProperties>
</file>