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8" r:id="rId1"/>
  </p:sldMasterIdLst>
  <p:notesMasterIdLst>
    <p:notesMasterId r:id="rId8"/>
  </p:notesMasterIdLst>
  <p:sldIdLst>
    <p:sldId id="274" r:id="rId2"/>
    <p:sldId id="285" r:id="rId3"/>
    <p:sldId id="290" r:id="rId4"/>
    <p:sldId id="289" r:id="rId5"/>
    <p:sldId id="291"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B00303"/>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2317" autoAdjust="0"/>
  </p:normalViewPr>
  <p:slideViewPr>
    <p:cSldViewPr snapToGrid="0">
      <p:cViewPr varScale="1">
        <p:scale>
          <a:sx n="22" d="100"/>
          <a:sy n="22" d="100"/>
        </p:scale>
        <p:origin x="1797" y="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Lightning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The Lightning cable was released in 2012 and is used to connect to Apple devices. It is a proprietary connector and thus only works with Apple devices. It is used to connect to devices like iPhones and iPads. The cable is generally used to either connect to a device like a computer or for charging. Therefore, the other end is often a USB connector, either the older USB-A connector or the newer USB-C connector. You will find that in newer Apple devices, Apple uses a USB-C connector rather than a Lightning one. Although a big reason for this is compatibility, there are some other reasons that I will look at later in the video which may help explain the reason for the change.</a:t>
            </a:r>
          </a:p>
          <a:p>
            <a:endParaRPr lang="en-GB"/>
          </a:p>
          <a:p>
            <a:r>
              <a:rPr lang="en-GB"/>
              <a:t>The Lightning cable is a reversible cable. This simply means that you can plug in the cable either way. This was one of the first cables that used a design that allowed the user to plug in the cable without having to worry about the orientation of the cable. Although Apple received some criticism for using the Lightning cable rather than USB-C, the USB-C cable would not be released until 2014. Thus, the USB-C cable was not an option at that stage.</a:t>
            </a:r>
          </a:p>
          <a:p>
            <a:endParaRPr lang="en-GB"/>
          </a:p>
          <a:p>
            <a:r>
              <a:rPr lang="en-GB"/>
              <a:t>For the CompTIA exam, that is most likely all you need to know about the Lightning cable. I will now do a deep dive into the Lightning cable to help you support it in your organization. If you are only studying for the exam, you can end the video here if you wish.</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2625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01:35 There are a large number of accessories on the market that support the Lightning connector. These include devices such as mice, keyboards, remote controls and AirPods. In some cases, the connection’s primary purpose is to charge the device. Regardless of whether the connector is being used for charging or data, only approved devices can be used with the Lightning connector.</a:t>
            </a:r>
          </a:p>
          <a:p>
            <a:endParaRPr lang="en-GB"/>
          </a:p>
          <a:p>
            <a:r>
              <a:rPr lang="en-GB"/>
              <a:t>Let’s have a look at how this is achieved.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5174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02:02 You can see here the inside of a genuine Apple Lightning cable. Inside the cable there are a number of chips which authenticate a device when it is plugged in. If the connected device does not authenticate, that is, it is not an approved device, the cable will not work.</a:t>
            </a:r>
          </a:p>
          <a:p>
            <a:endParaRPr lang="en-GB"/>
          </a:p>
          <a:p>
            <a:r>
              <a:rPr lang="en-GB"/>
              <a:t>The technology used in the cable has been reverse engineered, thus you may find non-Apple Lightning cables on the market. These cables attempt to replicate the functionality of the Apple chips. However, they may be manufactured to a lesser quality than a genuine Apple cable. For this reason, they may work intermittently or not work at all. My personal experience with these cables is, if they work, they do so for a little while and then tend to become unreliable. With cables, you often get what you pay for.</a:t>
            </a:r>
          </a:p>
          <a:p>
            <a:endParaRPr lang="en-GB"/>
          </a:p>
          <a:p>
            <a:r>
              <a:rPr lang="en-GB"/>
              <a:t>On the market there are some three-in-one cables. These cables are not manufactured by Apple and thus may not be reliable. I would use these cables for charging devices and I would generally use the genuine cables for data connections; however, the choice is up to you. These cables are often very cheap and you can get a number of them for the price of a genuine cable. Therefore, some people will buy a few cheap cables and try their luck, hoping they will be okay, while others may just want to pay a bit more and get a cable that is more likely to be reliable.</a:t>
            </a:r>
          </a:p>
          <a:p>
            <a:endParaRPr lang="en-GB"/>
          </a:p>
          <a:p>
            <a:r>
              <a:rPr lang="en-GB"/>
              <a:t>There was not really any other standard like Lightning when it first came out, that is, another standard offering a reversible connector. Let’s compare it with the USB-C connector.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6116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03:33 As Apple has not released an official specification for the Lightning cable, we can only approximate certain details based on reverse engineering techniques. The Lightning cable can deliver approximately 12 Watts of power at a maximum of 2.5 Amps. In contrast, USB-C can deliver up to 100 Watts of power at a maximum of 5 Amps. In order to get higher amps you need to increase the voltage, but you get the idea that the Lightning cable cannot provide as much charging power as USB-C is potentially able to offer.</a:t>
            </a:r>
          </a:p>
          <a:p>
            <a:endParaRPr lang="en-GB" dirty="0"/>
          </a:p>
          <a:p>
            <a:r>
              <a:rPr lang="en-GB" dirty="0"/>
              <a:t>If your device is able to draw a lot of power, you will be able to charge the device faster using USB-C. Assuming that is, you are using a faster charger that supports that kind of power drain.</a:t>
            </a:r>
          </a:p>
          <a:p>
            <a:endParaRPr lang="en-GB" dirty="0"/>
          </a:p>
          <a:p>
            <a:r>
              <a:rPr lang="en-GB" dirty="0"/>
              <a:t>The reason that the Lightning cable is not able to deliver the same power as USB-C comes down to it not having the same number of usable pins as the USB-C connector does. With the Lightning connector, only one row of pins is used. In order to allow the cable to be put in upside down, the top row is connected to the bottom row. The connector then simply detects which way the cable was plugged in.</a:t>
            </a:r>
          </a:p>
          <a:p>
            <a:endParaRPr lang="en-GB" dirty="0"/>
          </a:p>
          <a:p>
            <a:r>
              <a:rPr lang="en-GB" dirty="0"/>
              <a:t>In contrast, USB-C uses all the wires. Therefore, since it uses more wires, it can transmit more power. As with the Lightning cable, USB-C detects which way the cable was plugged in and changes the wires accordingly. Essentially, both connectors detect the orientation the cable was plugged in and make changes to what is sent on particular wires.</a:t>
            </a:r>
          </a:p>
          <a:p>
            <a:endParaRPr lang="en-GB" dirty="0"/>
          </a:p>
          <a:p>
            <a:r>
              <a:rPr lang="en-GB" dirty="0"/>
              <a:t>A Lightning cable uses an older </a:t>
            </a:r>
            <a:r>
              <a:rPr lang="en-GB" dirty="0" err="1"/>
              <a:t>signaling</a:t>
            </a:r>
            <a:r>
              <a:rPr lang="en-GB" dirty="0"/>
              <a:t> technique and thus is limited to the speed it can send the data at. In contrast USB-C uses a more modern </a:t>
            </a:r>
            <a:r>
              <a:rPr lang="en-GB" dirty="0" err="1"/>
              <a:t>signaling</a:t>
            </a:r>
            <a:r>
              <a:rPr lang="en-GB" dirty="0"/>
              <a:t> technique called “Differential </a:t>
            </a:r>
            <a:r>
              <a:rPr lang="en-GB" dirty="0" err="1"/>
              <a:t>Signaling</a:t>
            </a:r>
            <a:r>
              <a:rPr lang="en-GB" dirty="0"/>
              <a:t>” which allows higher bandwidth. Thus, the Lightning cable, less pins, older </a:t>
            </a:r>
            <a:r>
              <a:rPr lang="en-GB" dirty="0" err="1"/>
              <a:t>signaling</a:t>
            </a:r>
            <a:r>
              <a:rPr lang="en-GB" dirty="0"/>
              <a:t> technique means lower data transfer speeds and less power. USB-C with more pins and faster </a:t>
            </a:r>
            <a:r>
              <a:rPr lang="en-GB" dirty="0" err="1"/>
              <a:t>signaling</a:t>
            </a:r>
            <a:r>
              <a:rPr lang="en-GB" dirty="0"/>
              <a:t> translates to high data transfer and more power. You can see why Apple is making the change to USB-C as there are a lot of advantages to using it. There has also been a big push in the European Union to standardize the connector used in mobile devices. This is another reason why it appears that Apple is starting to move over to the USB-C connection rather than using the Lightning connector.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1409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05:59 That concludes this video from ITFreeTraining on the Lightning cable. Although the Lightning cable is slowly disappearing, there are many devices on the market that still use it. I hope this video has helped you understand how to better support those devices. Until the next video, I would like to thank you for watching.</a:t>
            </a:r>
          </a:p>
          <a:p>
            <a:endParaRPr lang="en-GB"/>
          </a:p>
          <a:p>
            <a:r>
              <a:rPr lang="en-GB"/>
              <a:t>References</a:t>
            </a:r>
          </a:p>
          <a:p>
            <a:r>
              <a:rPr lang="en-GB"/>
              <a:t>“The Official CompTIA A+ Core Study Guide (Exam 220-1101)” page 12</a:t>
            </a:r>
          </a:p>
          <a:p>
            <a:r>
              <a:rPr lang="en-GB"/>
              <a:t>“AI Picture of iPad” https://www.craiyon.com/</a:t>
            </a:r>
          </a:p>
          <a:p>
            <a:endParaRPr lang="en-GB"/>
          </a:p>
          <a:p>
            <a:r>
              <a:rPr lang="en-GB"/>
              <a:t>Credits</a:t>
            </a:r>
          </a:p>
          <a:p>
            <a:r>
              <a:rPr lang="en-GB"/>
              <a:t>Trainer: Austin Mason http://ITFreeTraining.com</a:t>
            </a:r>
          </a:p>
          <a:p>
            <a:r>
              <a:rPr lang="en-GB"/>
              <a:t>Voice Talent: A Hellenbergs www.freelancer.com/u/adriaansound</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3104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66984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5250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84269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24457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51454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6500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926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8111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50979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7564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49163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5812551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7"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0_Background">
            <a:extLst>
              <a:ext uri="{FF2B5EF4-FFF2-40B4-BE49-F238E27FC236}">
                <a16:creationId xmlns:a16="http://schemas.microsoft.com/office/drawing/2014/main" id="{B3270C6F-DAB8-A6AA-26A5-40DEEC9FFACD}"/>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a:stretch/>
        </p:blipFill>
        <p:spPr>
          <a:xfrm>
            <a:off x="16300341" y="-23091"/>
            <a:ext cx="20582165" cy="2058216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30" name="0_USBC to lighting Text">
            <a:extLst>
              <a:ext uri="{FF2B5EF4-FFF2-40B4-BE49-F238E27FC236}">
                <a16:creationId xmlns:a16="http://schemas.microsoft.com/office/drawing/2014/main" id="{DFDF372F-7F7E-3CD2-EB15-62A7E53BDE5F}"/>
              </a:ext>
            </a:extLst>
          </p:cNvPr>
          <p:cNvSpPr txBox="1"/>
          <p:nvPr/>
        </p:nvSpPr>
        <p:spPr>
          <a:xfrm>
            <a:off x="3256407" y="17093318"/>
            <a:ext cx="93266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USB-C to Lightning</a:t>
            </a:r>
          </a:p>
        </p:txBody>
      </p:sp>
      <p:pic>
        <p:nvPicPr>
          <p:cNvPr id="26" name="0_USBC to lighting" descr="A picture containing cable, connector&#10;&#10;Description automatically generated">
            <a:extLst>
              <a:ext uri="{FF2B5EF4-FFF2-40B4-BE49-F238E27FC236}">
                <a16:creationId xmlns:a16="http://schemas.microsoft.com/office/drawing/2014/main" id="{8B8FAB67-428B-9599-A303-13B9C417B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408" y="11374178"/>
            <a:ext cx="6589721" cy="6589721"/>
          </a:xfrm>
          <a:prstGeom prst="rect">
            <a:avLst/>
          </a:prstGeom>
        </p:spPr>
      </p:pic>
      <p:sp>
        <p:nvSpPr>
          <p:cNvPr id="28" name="0_USB to lighting Text">
            <a:extLst>
              <a:ext uri="{FF2B5EF4-FFF2-40B4-BE49-F238E27FC236}">
                <a16:creationId xmlns:a16="http://schemas.microsoft.com/office/drawing/2014/main" id="{6AA720BD-EB1D-8018-0B94-8CE3C103CD94}"/>
              </a:ext>
            </a:extLst>
          </p:cNvPr>
          <p:cNvSpPr txBox="1"/>
          <p:nvPr/>
        </p:nvSpPr>
        <p:spPr>
          <a:xfrm>
            <a:off x="3256407" y="11147439"/>
            <a:ext cx="7349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 to Lightning</a:t>
            </a:r>
          </a:p>
        </p:txBody>
      </p:sp>
      <p:pic>
        <p:nvPicPr>
          <p:cNvPr id="3" name="0_USB to lighting" descr="A picture containing indoor, toilet, white&#10;&#10;Description automatically generated">
            <a:extLst>
              <a:ext uri="{FF2B5EF4-FFF2-40B4-BE49-F238E27FC236}">
                <a16:creationId xmlns:a16="http://schemas.microsoft.com/office/drawing/2014/main" id="{C750167A-1E6E-5C57-B7B9-310A1CEDF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6407" y="7017295"/>
            <a:ext cx="5658993" cy="433200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221783"/>
            <a:ext cx="1828342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Introduced in 2012</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4821574"/>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to connect to Apple devices</a:t>
            </a:r>
          </a:p>
        </p:txBody>
      </p:sp>
      <p:pic>
        <p:nvPicPr>
          <p:cNvPr id="40" name="2_iPad_D 0.5" descr="A picture containing text, monitor, electronics, display&#10;&#10;Description automatically generated">
            <a:extLst>
              <a:ext uri="{FF2B5EF4-FFF2-40B4-BE49-F238E27FC236}">
                <a16:creationId xmlns:a16="http://schemas.microsoft.com/office/drawing/2014/main" id="{4B52804E-090E-FA22-C526-DCFDCAF4B2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4731294" y="10206033"/>
            <a:ext cx="5743263" cy="8521162"/>
          </a:xfrm>
          <a:prstGeom prst="rect">
            <a:avLst/>
          </a:prstGeom>
        </p:spPr>
      </p:pic>
      <p:pic>
        <p:nvPicPr>
          <p:cNvPr id="38" name="2_iPhone" descr="A picture containing text, monitor, electronics, screen&#10;&#10;Description automatically generated">
            <a:extLst>
              <a:ext uri="{FF2B5EF4-FFF2-40B4-BE49-F238E27FC236}">
                <a16:creationId xmlns:a16="http://schemas.microsoft.com/office/drawing/2014/main" id="{94C89EFF-EB0A-86FB-FF59-C933AB04C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5342411" y="5343349"/>
            <a:ext cx="3746147" cy="7494299"/>
          </a:xfrm>
          <a:prstGeom prst="rect">
            <a:avLst/>
          </a:prstGeom>
        </p:spPr>
      </p:pic>
      <p:sp>
        <p:nvSpPr>
          <p:cNvPr id="44" name="3_Point 3">
            <a:extLst>
              <a:ext uri="{FF2B5EF4-FFF2-40B4-BE49-F238E27FC236}">
                <a16:creationId xmlns:a16="http://schemas.microsoft.com/office/drawing/2014/main" id="{75B72F4E-8D2C-408E-6C78-C17F2A713991}"/>
              </a:ext>
            </a:extLst>
          </p:cNvPr>
          <p:cNvSpPr txBox="1"/>
          <p:nvPr/>
        </p:nvSpPr>
        <p:spPr>
          <a:xfrm>
            <a:off x="854964" y="5959699"/>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USB-C used in newer devices</a:t>
            </a:r>
          </a:p>
        </p:txBody>
      </p:sp>
      <p:pic>
        <p:nvPicPr>
          <p:cNvPr id="50" name="4_ReversePlug 0_V ReversePlug 0_D 2.0" descr="A picture containing indoor, black, light, electronic&#10;&#10;Description automatically generated">
            <a:extLst>
              <a:ext uri="{FF2B5EF4-FFF2-40B4-BE49-F238E27FC236}">
                <a16:creationId xmlns:a16="http://schemas.microsoft.com/office/drawing/2014/main" id="{8A007592-1A27-EC4C-8BCF-2B525FC33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96629" y="5924151"/>
            <a:ext cx="9049215" cy="9049215"/>
          </a:xfrm>
          <a:prstGeom prst="rect">
            <a:avLst/>
          </a:prstGeom>
        </p:spPr>
      </p:pic>
      <p:pic>
        <p:nvPicPr>
          <p:cNvPr id="52" name="5_ReversePlug 1_V ReversePlug 1" descr="A picture containing indoor, black, electronics, camera&#10;&#10;Description automatically generated">
            <a:extLst>
              <a:ext uri="{FF2B5EF4-FFF2-40B4-BE49-F238E27FC236}">
                <a16:creationId xmlns:a16="http://schemas.microsoft.com/office/drawing/2014/main" id="{38DA30E9-73C0-5409-DBD9-C6B119C57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96629" y="5924151"/>
            <a:ext cx="9049215" cy="9049215"/>
          </a:xfrm>
          <a:prstGeom prst="rect">
            <a:avLst/>
          </a:prstGeom>
        </p:spPr>
      </p:pic>
      <p:pic>
        <p:nvPicPr>
          <p:cNvPr id="36" name="4_Videoplayer_V VideoPlayer2" descr="A black computer screen&#10;&#10;Description automatically generated with low confidence">
            <a:extLst>
              <a:ext uri="{FF2B5EF4-FFF2-40B4-BE49-F238E27FC236}">
                <a16:creationId xmlns:a16="http://schemas.microsoft.com/office/drawing/2014/main" id="{1A4C0601-4A1A-DB81-74D6-EA078D319D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58071" y="5063533"/>
            <a:ext cx="10775551" cy="10775551"/>
          </a:xfrm>
          <a:prstGeom prst="rect">
            <a:avLst/>
          </a:prstGeom>
        </p:spPr>
      </p:pic>
      <p:sp>
        <p:nvSpPr>
          <p:cNvPr id="54" name="5_Point right">
            <a:extLst>
              <a:ext uri="{FF2B5EF4-FFF2-40B4-BE49-F238E27FC236}">
                <a16:creationId xmlns:a16="http://schemas.microsoft.com/office/drawing/2014/main" id="{6BAA0E99-FFB6-9117-343D-51D98DB01E78}"/>
              </a:ext>
            </a:extLst>
          </p:cNvPr>
          <p:cNvSpPr txBox="1"/>
          <p:nvPr/>
        </p:nvSpPr>
        <p:spPr>
          <a:xfrm>
            <a:off x="23318244" y="15748826"/>
            <a:ext cx="128382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plugged in either way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6936975"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Lightning  Cable</a:t>
            </a:r>
          </a:p>
        </p:txBody>
      </p:sp>
      <p:sp>
        <p:nvSpPr>
          <p:cNvPr id="34" name="_Point 4">
            <a:extLst>
              <a:ext uri="{FF2B5EF4-FFF2-40B4-BE49-F238E27FC236}">
                <a16:creationId xmlns:a16="http://schemas.microsoft.com/office/drawing/2014/main" id="{948FE532-58BB-727E-53CF-A0E01307C27A}"/>
              </a:ext>
            </a:extLst>
          </p:cNvPr>
          <p:cNvSpPr txBox="1"/>
          <p:nvPr/>
        </p:nvSpPr>
        <p:spPr>
          <a:xfrm>
            <a:off x="24386270" y="3221783"/>
            <a:ext cx="1062218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Reversible plug</a:t>
            </a:r>
          </a:p>
        </p:txBody>
      </p:sp>
    </p:spTree>
    <p:extLst>
      <p:ext uri="{BB962C8B-B14F-4D97-AF65-F5344CB8AC3E}">
        <p14:creationId xmlns:p14="http://schemas.microsoft.com/office/powerpoint/2010/main" val="144017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10" name="1_Point 2">
            <a:extLst>
              <a:ext uri="{FF2B5EF4-FFF2-40B4-BE49-F238E27FC236}">
                <a16:creationId xmlns:a16="http://schemas.microsoft.com/office/drawing/2014/main" id="{959945B8-8FA4-A4C3-4116-9FEA6D83C772}"/>
              </a:ext>
            </a:extLst>
          </p:cNvPr>
          <p:cNvSpPr txBox="1"/>
          <p:nvPr/>
        </p:nvSpPr>
        <p:spPr>
          <a:xfrm>
            <a:off x="854964" y="546757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Only approved devices can be used</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120837"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Large number of devices support Lightning cable</a:t>
            </a:r>
          </a:p>
        </p:txBody>
      </p:sp>
      <p:pic>
        <p:nvPicPr>
          <p:cNvPr id="25" name="0_headphone" descr="A close up of a headphones&#10;&#10;Description automatically generated">
            <a:extLst>
              <a:ext uri="{FF2B5EF4-FFF2-40B4-BE49-F238E27FC236}">
                <a16:creationId xmlns:a16="http://schemas.microsoft.com/office/drawing/2014/main" id="{F6BC4D0A-0450-15F0-EFD7-8CCFDC02B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3657" y="8289790"/>
            <a:ext cx="13175650" cy="10844371"/>
          </a:xfrm>
          <a:prstGeom prst="rect">
            <a:avLst/>
          </a:prstGeom>
        </p:spPr>
      </p:pic>
      <p:pic>
        <p:nvPicPr>
          <p:cNvPr id="6" name="0_Remote" descr="A remote control with buttons&#10;&#10;Description automatically generated">
            <a:extLst>
              <a:ext uri="{FF2B5EF4-FFF2-40B4-BE49-F238E27FC236}">
                <a16:creationId xmlns:a16="http://schemas.microsoft.com/office/drawing/2014/main" id="{44CDABA2-88EA-7A64-6FB0-BFF1E6A94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3980" y="9060165"/>
            <a:ext cx="9248172" cy="9248172"/>
          </a:xfrm>
          <a:prstGeom prst="rect">
            <a:avLst/>
          </a:prstGeom>
        </p:spPr>
      </p:pic>
      <p:pic>
        <p:nvPicPr>
          <p:cNvPr id="17" name="0_box" descr="A white wireless earbuds in a charging case&#10;&#10;Description automatically generated">
            <a:extLst>
              <a:ext uri="{FF2B5EF4-FFF2-40B4-BE49-F238E27FC236}">
                <a16:creationId xmlns:a16="http://schemas.microsoft.com/office/drawing/2014/main" id="{D68D4FFD-BA88-B998-6CC3-61EDBF93B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6974" y="14142172"/>
            <a:ext cx="2650357" cy="3502674"/>
          </a:xfrm>
          <a:prstGeom prst="rect">
            <a:avLst/>
          </a:prstGeom>
        </p:spPr>
      </p:pic>
      <p:pic>
        <p:nvPicPr>
          <p:cNvPr id="11" name="0_Mouse" descr="A white computer mouse on a white background&#10;&#10;Description automatically generated">
            <a:extLst>
              <a:ext uri="{FF2B5EF4-FFF2-40B4-BE49-F238E27FC236}">
                <a16:creationId xmlns:a16="http://schemas.microsoft.com/office/drawing/2014/main" id="{BDA568C7-3226-D01A-3FDE-91881D49C7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88" y="9643846"/>
            <a:ext cx="7143750" cy="7143750"/>
          </a:xfrm>
          <a:prstGeom prst="rect">
            <a:avLst/>
          </a:prstGeom>
        </p:spPr>
      </p:pic>
      <p:pic>
        <p:nvPicPr>
          <p:cNvPr id="19" name="0_Keyboard2" descr="A keyboard with a keypad&#10;&#10;Description automatically generated">
            <a:extLst>
              <a:ext uri="{FF2B5EF4-FFF2-40B4-BE49-F238E27FC236}">
                <a16:creationId xmlns:a16="http://schemas.microsoft.com/office/drawing/2014/main" id="{A58ABE51-0CE0-2206-8267-132A6F8BC8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549" y="13215721"/>
            <a:ext cx="10715625" cy="4429125"/>
          </a:xfrm>
          <a:prstGeom prst="rect">
            <a:avLst/>
          </a:prstGeom>
        </p:spPr>
      </p:pic>
      <p:pic>
        <p:nvPicPr>
          <p:cNvPr id="15" name="0_Keyboard" descr="A white keyboard with black letters&#10;&#10;Description automatically generated">
            <a:extLst>
              <a:ext uri="{FF2B5EF4-FFF2-40B4-BE49-F238E27FC236}">
                <a16:creationId xmlns:a16="http://schemas.microsoft.com/office/drawing/2014/main" id="{2D3BD32B-588C-DABF-AFE0-9CA6A71892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7107" y="9374927"/>
            <a:ext cx="10715625" cy="294322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Lightning Accessories</a:t>
            </a:r>
          </a:p>
        </p:txBody>
      </p:sp>
    </p:spTree>
    <p:extLst>
      <p:ext uri="{BB962C8B-B14F-4D97-AF65-F5344CB8AC3E}">
        <p14:creationId xmlns:p14="http://schemas.microsoft.com/office/powerpoint/2010/main" val="394544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26" name="0_Point left">
            <a:extLst>
              <a:ext uri="{FF2B5EF4-FFF2-40B4-BE49-F238E27FC236}">
                <a16:creationId xmlns:a16="http://schemas.microsoft.com/office/drawing/2014/main" id="{0C898A12-CEBB-B2D5-DEFA-BFDAD426ABB0}"/>
              </a:ext>
            </a:extLst>
          </p:cNvPr>
          <p:cNvSpPr txBox="1"/>
          <p:nvPr/>
        </p:nvSpPr>
        <p:spPr>
          <a:xfrm>
            <a:off x="8807104" y="8822883"/>
            <a:ext cx="7970630"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Apple cable</a:t>
            </a:r>
          </a:p>
        </p:txBody>
      </p:sp>
      <p:pic>
        <p:nvPicPr>
          <p:cNvPr id="3" name="0_Lighthing cable">
            <a:extLst>
              <a:ext uri="{FF2B5EF4-FFF2-40B4-BE49-F238E27FC236}">
                <a16:creationId xmlns:a16="http://schemas.microsoft.com/office/drawing/2014/main" id="{3636AED8-D1B8-174B-92E2-214DC53C308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9572"/>
          <a:stretch/>
        </p:blipFill>
        <p:spPr>
          <a:xfrm>
            <a:off x="0" y="3552210"/>
            <a:ext cx="17055510" cy="5297142"/>
          </a:xfrm>
          <a:prstGeom prst="rect">
            <a:avLst/>
          </a:prstGeom>
        </p:spPr>
      </p:pic>
      <p:sp>
        <p:nvSpPr>
          <p:cNvPr id="24" name="1_Point left 2">
            <a:extLst>
              <a:ext uri="{FF2B5EF4-FFF2-40B4-BE49-F238E27FC236}">
                <a16:creationId xmlns:a16="http://schemas.microsoft.com/office/drawing/2014/main" id="{59F57D27-3C8F-E5B8-F35D-D3030463F5DA}"/>
              </a:ext>
            </a:extLst>
          </p:cNvPr>
          <p:cNvSpPr txBox="1"/>
          <p:nvPr/>
        </p:nvSpPr>
        <p:spPr>
          <a:xfrm>
            <a:off x="8807104" y="10723795"/>
            <a:ext cx="116525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Chips authenticate device</a:t>
            </a:r>
          </a:p>
        </p:txBody>
      </p:sp>
      <p:pic>
        <p:nvPicPr>
          <p:cNvPr id="10" name="1_Chip close up">
            <a:extLst>
              <a:ext uri="{FF2B5EF4-FFF2-40B4-BE49-F238E27FC236}">
                <a16:creationId xmlns:a16="http://schemas.microsoft.com/office/drawing/2014/main" id="{A6694369-566F-3411-BADB-480AC00065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4964" y="9891927"/>
            <a:ext cx="7285342" cy="8312039"/>
          </a:xfrm>
          <a:prstGeom prst="rect">
            <a:avLst/>
          </a:prstGeom>
        </p:spPr>
      </p:pic>
      <p:sp>
        <p:nvSpPr>
          <p:cNvPr id="50" name="1_Highlight">
            <a:extLst>
              <a:ext uri="{FF2B5EF4-FFF2-40B4-BE49-F238E27FC236}">
                <a16:creationId xmlns:a16="http://schemas.microsoft.com/office/drawing/2014/main" id="{BCAAFFBC-1912-AE2A-BE7E-93CAE1EAEFA4}"/>
              </a:ext>
            </a:extLst>
          </p:cNvPr>
          <p:cNvSpPr/>
          <p:nvPr/>
        </p:nvSpPr>
        <p:spPr>
          <a:xfrm>
            <a:off x="512320" y="3485131"/>
            <a:ext cx="9780559" cy="14935085"/>
          </a:xfrm>
          <a:custGeom>
            <a:avLst/>
            <a:gdLst>
              <a:gd name="connsiteX0" fmla="*/ 552844 w 13040745"/>
              <a:gd name="connsiteY0" fmla="*/ 8793230 h 19913447"/>
              <a:gd name="connsiteX1" fmla="*/ 552844 w 13040745"/>
              <a:gd name="connsiteY1" fmla="*/ 19360603 h 19913447"/>
              <a:gd name="connsiteX2" fmla="*/ 10074663 w 13040745"/>
              <a:gd name="connsiteY2" fmla="*/ 19360603 h 19913447"/>
              <a:gd name="connsiteX3" fmla="*/ 10074663 w 13040745"/>
              <a:gd name="connsiteY3" fmla="*/ 8793230 h 19913447"/>
              <a:gd name="connsiteX4" fmla="*/ 0 w 13040745"/>
              <a:gd name="connsiteY4" fmla="*/ 8240387 h 19913447"/>
              <a:gd name="connsiteX5" fmla="*/ 10627506 w 13040745"/>
              <a:gd name="connsiteY5" fmla="*/ 8240387 h 19913447"/>
              <a:gd name="connsiteX6" fmla="*/ 10627506 w 13040745"/>
              <a:gd name="connsiteY6" fmla="*/ 19913447 h 19913447"/>
              <a:gd name="connsiteX7" fmla="*/ 0 w 13040745"/>
              <a:gd name="connsiteY7" fmla="*/ 19913447 h 19913447"/>
              <a:gd name="connsiteX8" fmla="*/ 7898604 w 13040745"/>
              <a:gd name="connsiteY8" fmla="*/ 482726 h 19913447"/>
              <a:gd name="connsiteX9" fmla="*/ 7898604 w 13040745"/>
              <a:gd name="connsiteY9" fmla="*/ 6484079 h 19913447"/>
              <a:gd name="connsiteX10" fmla="*/ 12558019 w 13040745"/>
              <a:gd name="connsiteY10" fmla="*/ 6484079 h 19913447"/>
              <a:gd name="connsiteX11" fmla="*/ 12558019 w 13040745"/>
              <a:gd name="connsiteY11" fmla="*/ 482726 h 19913447"/>
              <a:gd name="connsiteX12" fmla="*/ 7415878 w 13040745"/>
              <a:gd name="connsiteY12" fmla="*/ 0 h 19913447"/>
              <a:gd name="connsiteX13" fmla="*/ 13040745 w 13040745"/>
              <a:gd name="connsiteY13" fmla="*/ 0 h 19913447"/>
              <a:gd name="connsiteX14" fmla="*/ 13040745 w 13040745"/>
              <a:gd name="connsiteY14" fmla="*/ 6966805 h 19913447"/>
              <a:gd name="connsiteX15" fmla="*/ 9579086 w 13040745"/>
              <a:gd name="connsiteY15" fmla="*/ 6966805 h 19913447"/>
              <a:gd name="connsiteX16" fmla="*/ 9579086 w 13040745"/>
              <a:gd name="connsiteY16" fmla="*/ 8213765 h 19913447"/>
              <a:gd name="connsiteX17" fmla="*/ 9065431 w 13040745"/>
              <a:gd name="connsiteY17" fmla="*/ 8213765 h 19913447"/>
              <a:gd name="connsiteX18" fmla="*/ 9065431 w 13040745"/>
              <a:gd name="connsiteY18" fmla="*/ 6966805 h 19913447"/>
              <a:gd name="connsiteX19" fmla="*/ 7415878 w 13040745"/>
              <a:gd name="connsiteY19" fmla="*/ 6966805 h 1991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40745" h="19913447">
                <a:moveTo>
                  <a:pt x="552844" y="8793230"/>
                </a:moveTo>
                <a:lnTo>
                  <a:pt x="552844" y="19360603"/>
                </a:lnTo>
                <a:lnTo>
                  <a:pt x="10074663" y="19360603"/>
                </a:lnTo>
                <a:lnTo>
                  <a:pt x="10074663" y="8793230"/>
                </a:lnTo>
                <a:close/>
                <a:moveTo>
                  <a:pt x="0" y="8240387"/>
                </a:moveTo>
                <a:lnTo>
                  <a:pt x="10627506" y="8240387"/>
                </a:lnTo>
                <a:lnTo>
                  <a:pt x="10627506" y="19913447"/>
                </a:lnTo>
                <a:lnTo>
                  <a:pt x="0" y="19913447"/>
                </a:lnTo>
                <a:close/>
                <a:moveTo>
                  <a:pt x="7898604" y="482726"/>
                </a:moveTo>
                <a:lnTo>
                  <a:pt x="7898604" y="6484079"/>
                </a:lnTo>
                <a:lnTo>
                  <a:pt x="12558019" y="6484079"/>
                </a:lnTo>
                <a:lnTo>
                  <a:pt x="12558019" y="482726"/>
                </a:lnTo>
                <a:close/>
                <a:moveTo>
                  <a:pt x="7415878" y="0"/>
                </a:moveTo>
                <a:lnTo>
                  <a:pt x="13040745" y="0"/>
                </a:lnTo>
                <a:lnTo>
                  <a:pt x="13040745" y="6966805"/>
                </a:lnTo>
                <a:lnTo>
                  <a:pt x="9579086" y="6966805"/>
                </a:lnTo>
                <a:lnTo>
                  <a:pt x="9579086" y="8213765"/>
                </a:lnTo>
                <a:lnTo>
                  <a:pt x="9065431" y="8213765"/>
                </a:lnTo>
                <a:lnTo>
                  <a:pt x="9065431" y="6966805"/>
                </a:lnTo>
                <a:lnTo>
                  <a:pt x="7415878" y="6966805"/>
                </a:lnTo>
                <a:close/>
              </a:path>
            </a:pathLst>
          </a:custGeom>
          <a:gradFill flip="none" rotWithShape="1">
            <a:gsLst>
              <a:gs pos="0">
                <a:schemeClr val="accent4">
                  <a:lumMod val="67000"/>
                  <a:alpha val="30000"/>
                </a:schemeClr>
              </a:gs>
              <a:gs pos="48000">
                <a:schemeClr val="accent4">
                  <a:lumMod val="97000"/>
                  <a:lumOff val="3000"/>
                  <a:alpha val="30000"/>
                </a:schemeClr>
              </a:gs>
              <a:gs pos="100000">
                <a:schemeClr val="accent4">
                  <a:lumMod val="60000"/>
                  <a:lumOff val="40000"/>
                  <a:alpha val="3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AU" sz="1013">
              <a:solidFill>
                <a:schemeClr val="tx1"/>
              </a:solidFill>
            </a:endParaRPr>
          </a:p>
        </p:txBody>
      </p:sp>
      <p:sp>
        <p:nvSpPr>
          <p:cNvPr id="36" name="2_Point left 3">
            <a:extLst>
              <a:ext uri="{FF2B5EF4-FFF2-40B4-BE49-F238E27FC236}">
                <a16:creationId xmlns:a16="http://schemas.microsoft.com/office/drawing/2014/main" id="{D9CEB379-6516-2850-0333-F0D54C1C42F2}"/>
              </a:ext>
            </a:extLst>
          </p:cNvPr>
          <p:cNvSpPr txBox="1"/>
          <p:nvPr/>
        </p:nvSpPr>
        <p:spPr>
          <a:xfrm>
            <a:off x="8807105" y="12163040"/>
            <a:ext cx="10003408"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Works with approved devices only</a:t>
            </a:r>
          </a:p>
        </p:txBody>
      </p:sp>
      <p:sp>
        <p:nvSpPr>
          <p:cNvPr id="28" name="3_Point Right">
            <a:extLst>
              <a:ext uri="{FF2B5EF4-FFF2-40B4-BE49-F238E27FC236}">
                <a16:creationId xmlns:a16="http://schemas.microsoft.com/office/drawing/2014/main" id="{7D8BB792-E1B3-DE5A-6E67-3419EAAC0A78}"/>
              </a:ext>
            </a:extLst>
          </p:cNvPr>
          <p:cNvSpPr txBox="1"/>
          <p:nvPr/>
        </p:nvSpPr>
        <p:spPr>
          <a:xfrm>
            <a:off x="20685577" y="8822883"/>
            <a:ext cx="11258549"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Non-Apple cable</a:t>
            </a:r>
          </a:p>
        </p:txBody>
      </p:sp>
      <p:pic>
        <p:nvPicPr>
          <p:cNvPr id="6" name="3_Non Apple picture">
            <a:extLst>
              <a:ext uri="{FF2B5EF4-FFF2-40B4-BE49-F238E27FC236}">
                <a16:creationId xmlns:a16="http://schemas.microsoft.com/office/drawing/2014/main" id="{4A14DB0B-476E-E0E1-8B63-8DB01B15005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54261"/>
          <a:stretch/>
        </p:blipFill>
        <p:spPr>
          <a:xfrm rot="10800000">
            <a:off x="20696464" y="3651076"/>
            <a:ext cx="15879536" cy="5198381"/>
          </a:xfrm>
          <a:prstGeom prst="rect">
            <a:avLst/>
          </a:prstGeom>
        </p:spPr>
      </p:pic>
      <p:sp>
        <p:nvSpPr>
          <p:cNvPr id="17" name="4_Point Right 2">
            <a:extLst>
              <a:ext uri="{FF2B5EF4-FFF2-40B4-BE49-F238E27FC236}">
                <a16:creationId xmlns:a16="http://schemas.microsoft.com/office/drawing/2014/main" id="{FAC5B353-9310-C34D-8FB5-C6FF8F956F70}"/>
              </a:ext>
            </a:extLst>
          </p:cNvPr>
          <p:cNvSpPr txBox="1"/>
          <p:nvPr/>
        </p:nvSpPr>
        <p:spPr>
          <a:xfrm>
            <a:off x="20685577" y="10723794"/>
            <a:ext cx="97805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be of less quality</a:t>
            </a:r>
          </a:p>
        </p:txBody>
      </p:sp>
      <p:sp>
        <p:nvSpPr>
          <p:cNvPr id="38" name="5_Point Right 3">
            <a:extLst>
              <a:ext uri="{FF2B5EF4-FFF2-40B4-BE49-F238E27FC236}">
                <a16:creationId xmlns:a16="http://schemas.microsoft.com/office/drawing/2014/main" id="{A6A70570-86B7-174A-5386-547CFCA38933}"/>
              </a:ext>
            </a:extLst>
          </p:cNvPr>
          <p:cNvSpPr txBox="1"/>
          <p:nvPr/>
        </p:nvSpPr>
        <p:spPr>
          <a:xfrm>
            <a:off x="20685578" y="12163039"/>
            <a:ext cx="83194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be intermittent</a:t>
            </a:r>
          </a:p>
        </p:txBody>
      </p:sp>
      <p:sp>
        <p:nvSpPr>
          <p:cNvPr id="52" name="6_Point Right 4">
            <a:extLst>
              <a:ext uri="{FF2B5EF4-FFF2-40B4-BE49-F238E27FC236}">
                <a16:creationId xmlns:a16="http://schemas.microsoft.com/office/drawing/2014/main" id="{1DD2BD26-C462-555E-C8DB-E5623D7E693E}"/>
              </a:ext>
            </a:extLst>
          </p:cNvPr>
          <p:cNvSpPr txBox="1"/>
          <p:nvPr/>
        </p:nvSpPr>
        <p:spPr>
          <a:xfrm>
            <a:off x="20685578" y="13602286"/>
            <a:ext cx="72667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not work</a:t>
            </a:r>
          </a:p>
        </p:txBody>
      </p:sp>
      <p:sp>
        <p:nvSpPr>
          <p:cNvPr id="18" name="7_3 in one text">
            <a:extLst>
              <a:ext uri="{FF2B5EF4-FFF2-40B4-BE49-F238E27FC236}">
                <a16:creationId xmlns:a16="http://schemas.microsoft.com/office/drawing/2014/main" id="{885F3228-611E-4537-915F-A671698DC49F}"/>
              </a:ext>
            </a:extLst>
          </p:cNvPr>
          <p:cNvSpPr txBox="1"/>
          <p:nvPr/>
        </p:nvSpPr>
        <p:spPr>
          <a:xfrm>
            <a:off x="27007457" y="14803857"/>
            <a:ext cx="762798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3-in-1 cable</a:t>
            </a:r>
          </a:p>
        </p:txBody>
      </p:sp>
      <p:pic>
        <p:nvPicPr>
          <p:cNvPr id="42" name="7_3 in one">
            <a:extLst>
              <a:ext uri="{FF2B5EF4-FFF2-40B4-BE49-F238E27FC236}">
                <a16:creationId xmlns:a16="http://schemas.microsoft.com/office/drawing/2014/main" id="{A3E5A8F5-73A5-C65D-51D8-9FDCD7B0E15E}"/>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16200000">
            <a:off x="29615389" y="9297491"/>
            <a:ext cx="7428572" cy="6492650"/>
          </a:xfrm>
          <a:prstGeom prst="rect">
            <a:avLst/>
          </a:prstGeom>
        </p:spPr>
      </p:pic>
      <p:sp>
        <p:nvSpPr>
          <p:cNvPr id="46" name="8_3 in one Point 1">
            <a:extLst>
              <a:ext uri="{FF2B5EF4-FFF2-40B4-BE49-F238E27FC236}">
                <a16:creationId xmlns:a16="http://schemas.microsoft.com/office/drawing/2014/main" id="{74903011-CF17-5567-974B-B57C2E45D143}"/>
              </a:ext>
            </a:extLst>
          </p:cNvPr>
          <p:cNvSpPr txBox="1"/>
          <p:nvPr/>
        </p:nvSpPr>
        <p:spPr>
          <a:xfrm>
            <a:off x="27007457" y="16403251"/>
            <a:ext cx="90103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Non-Apple cable</a:t>
            </a:r>
          </a:p>
        </p:txBody>
      </p:sp>
      <p:sp>
        <p:nvSpPr>
          <p:cNvPr id="49" name="9_3 in one Point 2">
            <a:extLst>
              <a:ext uri="{FF2B5EF4-FFF2-40B4-BE49-F238E27FC236}">
                <a16:creationId xmlns:a16="http://schemas.microsoft.com/office/drawing/2014/main" id="{DF6BB2DC-7F11-2CFD-D083-8E02B2831BFE}"/>
              </a:ext>
            </a:extLst>
          </p:cNvPr>
          <p:cNvSpPr txBox="1"/>
          <p:nvPr/>
        </p:nvSpPr>
        <p:spPr>
          <a:xfrm>
            <a:off x="27007456" y="17540978"/>
            <a:ext cx="926374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not be reliable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Inside the Lightning Cable</a:t>
            </a:r>
          </a:p>
        </p:txBody>
      </p:sp>
    </p:spTree>
    <p:extLst>
      <p:ext uri="{BB962C8B-B14F-4D97-AF65-F5344CB8AC3E}">
        <p14:creationId xmlns:p14="http://schemas.microsoft.com/office/powerpoint/2010/main" val="368829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2" name="0_USB Cable">
            <a:extLst>
              <a:ext uri="{FF2B5EF4-FFF2-40B4-BE49-F238E27FC236}">
                <a16:creationId xmlns:a16="http://schemas.microsoft.com/office/drawing/2014/main" id="{91E2EE1B-E48C-E322-A012-70169947A88A}"/>
              </a:ext>
            </a:extLst>
          </p:cNvPr>
          <p:cNvPicPr>
            <a:picLocks noChangeAspect="1"/>
          </p:cNvPicPr>
          <p:nvPr/>
        </p:nvPicPr>
        <p:blipFill>
          <a:blip r:embed="rId4"/>
          <a:stretch>
            <a:fillRect/>
          </a:stretch>
        </p:blipFill>
        <p:spPr>
          <a:xfrm>
            <a:off x="18288000" y="8529709"/>
            <a:ext cx="17521428" cy="3209544"/>
          </a:xfrm>
          <a:prstGeom prst="rect">
            <a:avLst/>
          </a:prstGeom>
        </p:spPr>
      </p:pic>
      <p:sp>
        <p:nvSpPr>
          <p:cNvPr id="33" name="0_Point Right">
            <a:extLst>
              <a:ext uri="{FF2B5EF4-FFF2-40B4-BE49-F238E27FC236}">
                <a16:creationId xmlns:a16="http://schemas.microsoft.com/office/drawing/2014/main" id="{E21022E1-3770-923A-60CC-AB5613DA6F70}"/>
              </a:ext>
            </a:extLst>
          </p:cNvPr>
          <p:cNvSpPr txBox="1"/>
          <p:nvPr/>
        </p:nvSpPr>
        <p:spPr>
          <a:xfrm>
            <a:off x="19240936" y="3685559"/>
            <a:ext cx="7769288" cy="1708160"/>
          </a:xfrm>
          <a:prstGeom prst="rect">
            <a:avLst/>
          </a:prstGeom>
          <a:noFill/>
        </p:spPr>
        <p:txBody>
          <a:bodyPr wrap="square">
            <a:spAutoFit/>
          </a:bodyPr>
          <a:lstStyle/>
          <a:p>
            <a:r>
              <a:rPr lang="en-US" sz="10500" b="1" dirty="0">
                <a:solidFill>
                  <a:srgbClr val="00B050"/>
                </a:solidFill>
                <a:latin typeface="Arial" panose="020B0604020202020204" pitchFamily="34" charset="0"/>
                <a:cs typeface="Arial" panose="020B0604020202020204" pitchFamily="34" charset="0"/>
              </a:rPr>
              <a:t>USB-C</a:t>
            </a:r>
          </a:p>
        </p:txBody>
      </p:sp>
      <p:pic>
        <p:nvPicPr>
          <p:cNvPr id="3" name="0_Lightning cable">
            <a:extLst>
              <a:ext uri="{FF2B5EF4-FFF2-40B4-BE49-F238E27FC236}">
                <a16:creationId xmlns:a16="http://schemas.microsoft.com/office/drawing/2014/main" id="{7619C5C5-24A9-A8FB-9A5C-A8F45F5961E6}"/>
              </a:ext>
            </a:extLst>
          </p:cNvPr>
          <p:cNvPicPr>
            <a:picLocks noChangeAspect="1"/>
          </p:cNvPicPr>
          <p:nvPr/>
        </p:nvPicPr>
        <p:blipFill rotWithShape="1">
          <a:blip r:embed="rId5">
            <a:extLst>
              <a:ext uri="{28A0092B-C50C-407E-A947-70E740481C1C}">
                <a14:useLocalDpi xmlns:a14="http://schemas.microsoft.com/office/drawing/2010/main" val="0"/>
              </a:ext>
            </a:extLst>
          </a:blip>
          <a:srcRect t="19111"/>
          <a:stretch/>
        </p:blipFill>
        <p:spPr>
          <a:xfrm>
            <a:off x="60380" y="7246020"/>
            <a:ext cx="15981498" cy="5611643"/>
          </a:xfrm>
          <a:prstGeom prst="rect">
            <a:avLst/>
          </a:prstGeom>
        </p:spPr>
      </p:pic>
      <p:sp>
        <p:nvSpPr>
          <p:cNvPr id="9" name="0_Point Left">
            <a:extLst>
              <a:ext uri="{FF2B5EF4-FFF2-40B4-BE49-F238E27FC236}">
                <a16:creationId xmlns:a16="http://schemas.microsoft.com/office/drawing/2014/main" id="{9AB0CD40-3F8C-4AD7-ABD2-0365709E7B83}"/>
              </a:ext>
            </a:extLst>
          </p:cNvPr>
          <p:cNvSpPr txBox="1"/>
          <p:nvPr/>
        </p:nvSpPr>
        <p:spPr>
          <a:xfrm>
            <a:off x="854964" y="3686162"/>
            <a:ext cx="1224871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Lightning  Cable</a:t>
            </a:r>
          </a:p>
        </p:txBody>
      </p:sp>
      <p:sp>
        <p:nvSpPr>
          <p:cNvPr id="35" name="1_Point left 2">
            <a:extLst>
              <a:ext uri="{FF2B5EF4-FFF2-40B4-BE49-F238E27FC236}">
                <a16:creationId xmlns:a16="http://schemas.microsoft.com/office/drawing/2014/main" id="{06A07598-15F3-03FD-6A8B-0213EED72631}"/>
              </a:ext>
            </a:extLst>
          </p:cNvPr>
          <p:cNvSpPr txBox="1"/>
          <p:nvPr/>
        </p:nvSpPr>
        <p:spPr>
          <a:xfrm>
            <a:off x="854964" y="12582691"/>
            <a:ext cx="15220514" cy="1246495"/>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Approx 12W(2.5A) charging</a:t>
            </a:r>
          </a:p>
        </p:txBody>
      </p:sp>
      <p:sp>
        <p:nvSpPr>
          <p:cNvPr id="37" name="2_Point right 2">
            <a:extLst>
              <a:ext uri="{FF2B5EF4-FFF2-40B4-BE49-F238E27FC236}">
                <a16:creationId xmlns:a16="http://schemas.microsoft.com/office/drawing/2014/main" id="{7F224856-B123-8AA9-ABC5-359A4A76ECBA}"/>
              </a:ext>
            </a:extLst>
          </p:cNvPr>
          <p:cNvSpPr txBox="1"/>
          <p:nvPr/>
        </p:nvSpPr>
        <p:spPr>
          <a:xfrm>
            <a:off x="19240935" y="12582691"/>
            <a:ext cx="11603269" cy="1246495"/>
          </a:xfrm>
          <a:prstGeom prst="rect">
            <a:avLst/>
          </a:prstGeom>
          <a:noFill/>
        </p:spPr>
        <p:txBody>
          <a:bodyPr wrap="square">
            <a:spAutoFit/>
          </a:bodyPr>
          <a:lstStyle/>
          <a:p>
            <a:r>
              <a:rPr lang="en-US" sz="7500" dirty="0">
                <a:solidFill>
                  <a:srgbClr val="00B050"/>
                </a:solidFill>
                <a:latin typeface="Arial" panose="020B0604020202020204" pitchFamily="34" charset="0"/>
                <a:cs typeface="Arial" panose="020B0604020202020204" pitchFamily="34" charset="0"/>
              </a:rPr>
              <a:t>Up to 100W(5A) charging</a:t>
            </a:r>
          </a:p>
        </p:txBody>
      </p:sp>
      <p:sp>
        <p:nvSpPr>
          <p:cNvPr id="27" name="3_Point left 3">
            <a:extLst>
              <a:ext uri="{FF2B5EF4-FFF2-40B4-BE49-F238E27FC236}">
                <a16:creationId xmlns:a16="http://schemas.microsoft.com/office/drawing/2014/main" id="{0C83E859-792F-49E0-B759-8A7B90B4F48E}"/>
              </a:ext>
            </a:extLst>
          </p:cNvPr>
          <p:cNvSpPr txBox="1"/>
          <p:nvPr/>
        </p:nvSpPr>
        <p:spPr>
          <a:xfrm>
            <a:off x="854964" y="14073979"/>
            <a:ext cx="16706414" cy="1246495"/>
          </a:xfrm>
          <a:prstGeom prst="rect">
            <a:avLst/>
          </a:prstGeom>
          <a:noFill/>
        </p:spPr>
        <p:txBody>
          <a:bodyPr wrap="square">
            <a:spAutoFit/>
          </a:bodyPr>
          <a:lstStyle/>
          <a:p>
            <a:r>
              <a:rPr lang="en-US" sz="7500">
                <a:solidFill>
                  <a:srgbClr val="FF0000"/>
                </a:solidFill>
                <a:latin typeface="Arial" panose="020B0604020202020204" pitchFamily="34" charset="0"/>
                <a:cs typeface="Arial" panose="020B0604020202020204" pitchFamily="34" charset="0"/>
              </a:rPr>
              <a:t>Only </a:t>
            </a:r>
            <a:r>
              <a:rPr lang="en-US" sz="7500" dirty="0">
                <a:solidFill>
                  <a:srgbClr val="FF0000"/>
                </a:solidFill>
                <a:latin typeface="Arial" panose="020B0604020202020204" pitchFamily="34" charset="0"/>
                <a:cs typeface="Arial" panose="020B0604020202020204" pitchFamily="34" charset="0"/>
              </a:rPr>
              <a:t>one row of pins is used</a:t>
            </a:r>
          </a:p>
        </p:txBody>
      </p:sp>
      <p:sp>
        <p:nvSpPr>
          <p:cNvPr id="25" name="4_Point left 4">
            <a:extLst>
              <a:ext uri="{FF2B5EF4-FFF2-40B4-BE49-F238E27FC236}">
                <a16:creationId xmlns:a16="http://schemas.microsoft.com/office/drawing/2014/main" id="{D9B959BB-2DEE-4A2F-1982-E27E0AEB7C43}"/>
              </a:ext>
            </a:extLst>
          </p:cNvPr>
          <p:cNvSpPr txBox="1"/>
          <p:nvPr/>
        </p:nvSpPr>
        <p:spPr>
          <a:xfrm>
            <a:off x="854964" y="15565266"/>
            <a:ext cx="15220514" cy="1246495"/>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Top row connected to bottom row</a:t>
            </a:r>
          </a:p>
        </p:txBody>
      </p:sp>
      <p:sp>
        <p:nvSpPr>
          <p:cNvPr id="31" name="5_Point right 3">
            <a:extLst>
              <a:ext uri="{FF2B5EF4-FFF2-40B4-BE49-F238E27FC236}">
                <a16:creationId xmlns:a16="http://schemas.microsoft.com/office/drawing/2014/main" id="{FD59717C-962D-E5EE-B88B-9ED5F3435FCF}"/>
              </a:ext>
            </a:extLst>
          </p:cNvPr>
          <p:cNvSpPr txBox="1"/>
          <p:nvPr/>
        </p:nvSpPr>
        <p:spPr>
          <a:xfrm>
            <a:off x="19240935" y="14073979"/>
            <a:ext cx="12183401" cy="1246495"/>
          </a:xfrm>
          <a:prstGeom prst="rect">
            <a:avLst/>
          </a:prstGeom>
          <a:noFill/>
        </p:spPr>
        <p:txBody>
          <a:bodyPr wrap="square">
            <a:spAutoFit/>
          </a:bodyPr>
          <a:lstStyle/>
          <a:p>
            <a:r>
              <a:rPr lang="en-US" sz="7500" dirty="0">
                <a:solidFill>
                  <a:srgbClr val="00B050"/>
                </a:solidFill>
                <a:latin typeface="Arial" panose="020B0604020202020204" pitchFamily="34" charset="0"/>
                <a:cs typeface="Arial" panose="020B0604020202020204" pitchFamily="34" charset="0"/>
              </a:rPr>
              <a:t>All pins are used</a:t>
            </a:r>
          </a:p>
        </p:txBody>
      </p:sp>
      <p:sp>
        <p:nvSpPr>
          <p:cNvPr id="29" name="6_Bottom Point">
            <a:extLst>
              <a:ext uri="{FF2B5EF4-FFF2-40B4-BE49-F238E27FC236}">
                <a16:creationId xmlns:a16="http://schemas.microsoft.com/office/drawing/2014/main" id="{B93B30EB-E907-EC61-481C-5674E8CC441C}"/>
              </a:ext>
            </a:extLst>
          </p:cNvPr>
          <p:cNvSpPr txBox="1"/>
          <p:nvPr/>
        </p:nvSpPr>
        <p:spPr>
          <a:xfrm>
            <a:off x="854964" y="17019280"/>
            <a:ext cx="3345952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Both detect connector orientation and change wires accordingly</a:t>
            </a:r>
          </a:p>
        </p:txBody>
      </p:sp>
      <p:sp>
        <p:nvSpPr>
          <p:cNvPr id="39" name="7_Point left 2">
            <a:extLst>
              <a:ext uri="{FF2B5EF4-FFF2-40B4-BE49-F238E27FC236}">
                <a16:creationId xmlns:a16="http://schemas.microsoft.com/office/drawing/2014/main" id="{976DCE43-F5E5-BFB6-9DFD-7331B9A3E751}"/>
              </a:ext>
            </a:extLst>
          </p:cNvPr>
          <p:cNvSpPr txBox="1"/>
          <p:nvPr/>
        </p:nvSpPr>
        <p:spPr>
          <a:xfrm>
            <a:off x="854963" y="5797526"/>
            <a:ext cx="18200508" cy="1188787"/>
          </a:xfrm>
          <a:prstGeom prst="rect">
            <a:avLst/>
          </a:prstGeom>
          <a:noFill/>
        </p:spPr>
        <p:txBody>
          <a:bodyPr wrap="square">
            <a:spAutoFit/>
          </a:bodyPr>
          <a:lstStyle/>
          <a:p>
            <a:r>
              <a:rPr lang="en-US" sz="7125" dirty="0">
                <a:latin typeface="Arial" panose="020B0604020202020204" pitchFamily="34" charset="0"/>
                <a:cs typeface="Arial" panose="020B0604020202020204" pitchFamily="34" charset="0"/>
              </a:rPr>
              <a:t>Low data transfer speed and less power</a:t>
            </a:r>
          </a:p>
        </p:txBody>
      </p:sp>
      <p:sp>
        <p:nvSpPr>
          <p:cNvPr id="14" name="8_Point right 2">
            <a:extLst>
              <a:ext uri="{FF2B5EF4-FFF2-40B4-BE49-F238E27FC236}">
                <a16:creationId xmlns:a16="http://schemas.microsoft.com/office/drawing/2014/main" id="{F7302874-6FF6-4F12-9408-F903772FAD68}"/>
              </a:ext>
            </a:extLst>
          </p:cNvPr>
          <p:cNvSpPr txBox="1"/>
          <p:nvPr/>
        </p:nvSpPr>
        <p:spPr>
          <a:xfrm>
            <a:off x="19240935" y="5797526"/>
            <a:ext cx="18154215" cy="1188787"/>
          </a:xfrm>
          <a:prstGeom prst="rect">
            <a:avLst/>
          </a:prstGeom>
          <a:noFill/>
        </p:spPr>
        <p:txBody>
          <a:bodyPr wrap="square">
            <a:spAutoFit/>
          </a:bodyPr>
          <a:lstStyle/>
          <a:p>
            <a:r>
              <a:rPr lang="en-US" sz="7125" dirty="0">
                <a:latin typeface="Arial" panose="020B0604020202020204" pitchFamily="34" charset="0"/>
                <a:cs typeface="Arial" panose="020B0604020202020204" pitchFamily="34" charset="0"/>
              </a:rPr>
              <a:t>More data transfer speed and more power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Limitations Compared With USB-C</a:t>
            </a:r>
          </a:p>
        </p:txBody>
      </p:sp>
    </p:spTree>
    <p:extLst>
      <p:ext uri="{BB962C8B-B14F-4D97-AF65-F5344CB8AC3E}">
        <p14:creationId xmlns:p14="http://schemas.microsoft.com/office/powerpoint/2010/main" val="110056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3"/>
            <a:ext cx="36571427" cy="20571428"/>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7"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1449</Words>
  <Application>Microsoft Office PowerPoint</Application>
  <PresentationFormat>Custom</PresentationFormat>
  <Paragraphs>86</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2013 - 2022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2024-04-20T10:29:46Z</dcterms:modified>
</cp:coreProperties>
</file>