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6" r:id="rId4"/>
    <p:sldId id="287" r:id="rId5"/>
    <p:sldId id="288"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3" d="100"/>
          <a:sy n="33" d="100"/>
        </p:scale>
        <p:origin x="49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DisplayPort.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00:01 DisplayPort is a standard that supports the transfer of video and audio. It was released in 2007 by the Video Electronics Standards Association, otherwise known as VESA. VESA is a royalty-free standard. Essentially this means that, in order to put a DisplayPort into a device, you are not required to pay a fee. However, a yearly membership is required to get the specifications for the standard. You are allowed to manufacture as many devices as you want using that standard without paying any additional costs.</a:t>
            </a:r>
          </a:p>
          <a:p>
            <a:endParaRPr lang="en-GB"/>
          </a:p>
          <a:p>
            <a:r>
              <a:rPr lang="en-GB"/>
              <a:t>DisplayPort comes in two different connector types. The standard connector is the larger of the two, while the second is the mini-DisplayPort connector. This is often used in Apple computers. There is no difference to the connector’s features and abilities other than the size of the connector.</a:t>
            </a:r>
          </a:p>
          <a:p>
            <a:endParaRPr lang="en-GB"/>
          </a:p>
          <a:p>
            <a:r>
              <a:rPr lang="en-GB"/>
              <a:t>The DisplayPort protocol can also travel over a USB-C connection. Thus, you will see some monitors with a USB-C connector. Thunderbolt is also able to transfer video using DisplayPort. Thunderbolt uses a Type-C connector, thus if you have a Thunderbolt port you should be able to use it for video. On some computers, you may need to use a short video cable to connect the Thunderbolt card to the video card.</a:t>
            </a:r>
          </a:p>
          <a:p>
            <a:endParaRPr lang="en-GB"/>
          </a:p>
          <a:p>
            <a:r>
              <a:rPr lang="en-GB"/>
              <a:t>You will notice that when I look at a DisplayPort cable, it has a locking mechanism built into the cable. Essentially, there are two small pieces of protruding metal edge to hold the cable in place. When plugging in the cable, it will plug in quite easily; however, to unplug the cable you will need to push down on the unlocking mechanism at the top. If you attempt to remove the cable without pushing down, the cable won’t come out. The cable comes out easily if you push down on the top of the cable. Take care to do this before removing the cable, as you may damage the connector if you attempt to pull the cable out while the locking mechanism is still engaged.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2057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02:03 I will now have a look at the different versions of DisplayPort. There are a lot of improvements between versions. The most important feature for most people will be the resolution supported. You can see that when we get up to version 1.2, we have already reached 4k resolution at 60 Hertz. At present, this should be good enough for most users.</a:t>
            </a:r>
          </a:p>
          <a:p>
            <a:endParaRPr lang="en-GB"/>
          </a:p>
          <a:p>
            <a:r>
              <a:rPr lang="en-GB"/>
              <a:t>Version 1.2 also introduces a new feature called Multi-Stream Transport or MST. This essentially allows multiple monitors to be daisy-chained together and connected to the same video card. Although, for reasons I will go into later in the video, I don’t think you will come across this too often, but CompTIA talks about it, so let’s take a look.</a:t>
            </a:r>
          </a:p>
          <a:p>
            <a:endParaRPr lang="en-GB"/>
          </a:p>
          <a:p>
            <a:r>
              <a:rPr lang="en-GB"/>
              <a:t>Version 1.4 introduces data compression and thus you may be able to get a higher resolution than the cable supports by using this compression. Version 2.0 has not seen much market adoption – you will find some new video cards using 1.4, but not many using 2.0 as of now. Given that 2.0 can run 8k at 60 hertz, I don’t think we will see it that much for a few years, as there are not many monitors on the market that support 8K just yet.</a:t>
            </a:r>
          </a:p>
          <a:p>
            <a:endParaRPr lang="en-GB"/>
          </a:p>
          <a:p>
            <a:r>
              <a:rPr lang="en-GB"/>
              <a:t>Generally, when purchasing video cards or monitors you will look at the resolution it supports. DisplayPort is backward compatible, so having a higher version won’t be a problem. The important point is to ensure that you use the correct cables and settings. If your device is set to a lower version than required, you may not be able to use the resolution you want or the hertz rate will drop.</a:t>
            </a:r>
          </a:p>
          <a:p>
            <a:endParaRPr lang="en-GB"/>
          </a:p>
          <a:p>
            <a:r>
              <a:rPr lang="en-GB"/>
              <a:t>In most cases, make sure you have the right cables and simply plug them in. If you are still having problems, check your device settings are correct. In the case of this monitor, the DisplayPort version is set to 1.1. Thus, it will run 4k resolution, however, only at 30 Hertz. This may make the response on the monitor look sluggish. To correct this, I will simply set it to 1.2. Since DisplayPort is backward compatible, I would always set this setting to its highest value. You may find the manufacturer of the monitor may change the default to a lower setting for compatibility reasons. It would be pretty unusual that changing this to a higher setting will cause any problems. In some troubleshooting cases, you may need to change it to a lower setting, but that should be very rare.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029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04:23 Although I don’t think that you will come across MST very often, CompTIA does cover it, but it is not listed as an exam objective. So, you never know you may get a question about it, but I don’t think you will need to know a lot about it.</a:t>
            </a:r>
          </a:p>
          <a:p>
            <a:endParaRPr lang="en-GB"/>
          </a:p>
          <a:p>
            <a:r>
              <a:rPr lang="en-GB"/>
              <a:t>To understand how it works, consider that we have a computer plugged into a monitor. MST is effectively daisy-chaining, so the computer would be plugged into the input DisplayPort on the monitor as we would normally do.</a:t>
            </a:r>
          </a:p>
          <a:p>
            <a:endParaRPr lang="en-GB"/>
          </a:p>
          <a:p>
            <a:r>
              <a:rPr lang="en-GB"/>
              <a:t>A second monitor would then be connected to the first. In order to do this, the first monitor needs to have a DisplayPort Out connection. Not all monitors will have this, in fact most don’t. You can start to understand why you won’t see this too often. Given that a lot of video cards will have multiple video out connections, if you want to set up a second monitor, in most cases you would simply plug the second monitor directly into the video card.</a:t>
            </a:r>
          </a:p>
          <a:p>
            <a:endParaRPr lang="en-GB"/>
          </a:p>
          <a:p>
            <a:r>
              <a:rPr lang="en-GB"/>
              <a:t>When using MST, there is something you need to take into account. That is, the amount of video data that can travel through the cable. Different versions of DisplayPort will be able to support more or less data, so for our example, this may not match the results that you get. Your results may be different depending on the equipment and cables you are using.</a:t>
            </a:r>
          </a:p>
          <a:p>
            <a:endParaRPr lang="en-GB"/>
          </a:p>
          <a:p>
            <a:r>
              <a:rPr lang="en-GB"/>
              <a:t>In this example, our cable supports one 4k video resolution. This is the highest resolution supported. This resolution could be broken down into four smaller resolutions. You could also break it down to any combination you wanted, as long as you don’t exceed the maximum transfer speed of the cable. Also, different video cards will support a different number of monitors. For example, some video cards may only support two monitors using MST, while others may support more.</a:t>
            </a:r>
          </a:p>
          <a:p>
            <a:endParaRPr lang="en-GB"/>
          </a:p>
          <a:p>
            <a:r>
              <a:rPr lang="en-GB"/>
              <a:t>If you are using multiple monitors for electronic display walls, this may be a good use of MST, since the monitors are generally running at low resolution and occupy a large area. For these reasons, it may be easier chaining the monitors together rather than running long cables to each monitor. High quality cables will work over longer distances, but you may get to a stage where the furthest monitor is too far away. To increase the distance, you can use DisplayPort extenders, which can be expensive. It may be a cheaper option to use MST, since each monitor will re-create the signal as it passes through eliminating the need for extenders.</a:t>
            </a:r>
          </a:p>
          <a:p>
            <a:endParaRPr lang="en-GB"/>
          </a:p>
          <a:p>
            <a:r>
              <a:rPr lang="en-GB"/>
              <a:t>There is another place where MST may be used. This is with MST splitters. These devices take one video signal containing within it multiple video signals and divide it into the separate video signals. In this example, three video signals are traveling over the same cable using MST. The signals are then divided up into three signals and transmitted to three monitors. Because the monitors are connected by separate cables, the monitors don’t require a DisplayPort Out connector on the monitor. If you are going to use this, it would most likely be for a laptop that has a limited number of video output ports. Make sure that before you purchase one, you check that your laptop can support it.</a:t>
            </a:r>
          </a:p>
          <a:p>
            <a:endParaRPr lang="en-GB"/>
          </a:p>
          <a:p>
            <a:r>
              <a:rPr lang="en-GB"/>
              <a:t>The other place that you may find this is in docking stations. If the docking station has multiple DisplayPort outputs, it may be using MST to transfer multiple video signals to the docking station. When doing this, keep in mind that the maximum combined resolution of the DisplayPorts on the docking station will be based on the amount of data that can be transferred to the docking station.</a:t>
            </a:r>
          </a:p>
          <a:p>
            <a:endParaRPr lang="en-GB"/>
          </a:p>
          <a:p>
            <a:r>
              <a:rPr lang="en-GB"/>
              <a:t>If I were to take a guess at what sort of question CompTIA would ask about MST, if they did ask a question, I would say it would be in relation to knowing that output resolutions are limited by what the output cable in the computer supports. So, your answer may involve reducing the resolution of one of the output screens or plugging one of the monitors directly into the computer to reduce the amount of data traveling through the cable. But, that is me taking a guess.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271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08:23 DisplayPort and HDMI are the two most common video connectors you will come across. If these are not being used, it is probably a Type-C connector which is transmitting the DisplayPort or HDMI signal using the Type-C connection.</a:t>
            </a:r>
          </a:p>
          <a:p>
            <a:endParaRPr lang="en-GB"/>
          </a:p>
          <a:p>
            <a:r>
              <a:rPr lang="en-GB"/>
              <a:t>DisplayPort was originally designed with computers in mind. HDMI was designed with home entertainment systems in mind. As time went on, more features were added to both. Nowadays, feature wise, both are pretty similar to each other. There are two features that stand out that one has over the other.</a:t>
            </a:r>
          </a:p>
          <a:p>
            <a:endParaRPr lang="en-GB"/>
          </a:p>
          <a:p>
            <a:r>
              <a:rPr lang="en-GB"/>
              <a:t>In the case of DisplayPort, DisplayPort supports MST whereas HDMI does not. HDMI supports ARC whereas DisplayPort does not. ARC allows audio traffic to travel in the opposite direction to the video. This is useful in some situations, for example, when you have a sound system connected to your entertainment system; however, in some cases the video will travel through the sound system to get to the TV, and in other cases the sound will need to travel in the opposite direction to get to the sound system. HDMI supports both cases. DisplayPort does not have this feature. However, DisplayPort is generally used with computers, where you plug the sound system directly into the computer, so this is not normally a concern.</a:t>
            </a:r>
          </a:p>
          <a:p>
            <a:endParaRPr lang="en-GB"/>
          </a:p>
          <a:p>
            <a:r>
              <a:rPr lang="en-GB"/>
              <a:t>For computers, it does not really matter if you use DisplayPort or HDMI. Since HDMI has been around a lot longer, you generally find that accessories are cheaper and there is more selection. This may change in the future if DisplayPort gains more market share.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025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09:54 That concludes this video from ITFreeTraining on DisplayPort. I hope you have found this video informative. Until the next video from us, I would like to thank you for watching.</a:t>
            </a:r>
          </a:p>
          <a:p>
            <a:endParaRPr lang="en-GB"/>
          </a:p>
          <a:p>
            <a:r>
              <a:rPr lang="en-GB"/>
              <a:t>References</a:t>
            </a:r>
          </a:p>
          <a:p>
            <a:r>
              <a:rPr lang="en-GB"/>
              <a:t>“The Official CompTIA A+ Core Study Guide (Exam 220-1101)” pages X to X</a:t>
            </a:r>
          </a:p>
          <a:p>
            <a:r>
              <a:rPr lang="en-GB"/>
              <a:t>“Dell UltraSharp U2417H</a:t>
            </a:r>
          </a:p>
          <a:p>
            <a:r>
              <a:rPr lang="en-GB"/>
              <a:t>User’s Guide” https://dl.dell.com/manuals/all-products/esuprt_electronics_accessories/esuprt_electronics_accessories_monitors/dell-u2417h-monitor_user's-guide_en-us.pdf</a:t>
            </a:r>
          </a:p>
          <a:p>
            <a:r>
              <a:rPr lang="en-GB"/>
              <a:t>“Picture: Full HD 1080” https://commons.wikimedia.org/wiki/File:Full_hd_logo.svg</a:t>
            </a:r>
          </a:p>
          <a:p>
            <a:endParaRPr lang="en-GB"/>
          </a:p>
          <a:p>
            <a:r>
              <a:rPr lang="en-GB"/>
              <a:t>Credits</a:t>
            </a:r>
          </a:p>
          <a:p>
            <a:r>
              <a:rPr lang="en-GB"/>
              <a:t>Trainer: Austin Mason http://ITFreeTraining.com</a:t>
            </a:r>
          </a:p>
          <a:p>
            <a:r>
              <a:rPr lang="en-GB"/>
              <a:t>Voice Talent: A Hellenberg https://www.freelancer.com/u/adriaansound</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23" name="0_Background" descr="A picture containing text&#10;&#10;Description automatically generated">
            <a:extLst>
              <a:ext uri="{FF2B5EF4-FFF2-40B4-BE49-F238E27FC236}">
                <a16:creationId xmlns:a16="http://schemas.microsoft.com/office/drawing/2014/main" id="{C43DD8C8-11C1-9AAC-3017-748C72166958}"/>
              </a:ext>
            </a:extLst>
          </p:cNvPr>
          <p:cNvPicPr>
            <a:picLocks noChangeAspect="1"/>
          </p:cNvPicPr>
          <p:nvPr/>
        </p:nvPicPr>
        <p:blipFill rotWithShape="1">
          <a:blip r:embed="rId3" cstate="screen">
            <a:alphaModFix amt="3000"/>
            <a:extLst>
              <a:ext uri="{28A0092B-C50C-407E-A947-70E740481C1C}">
                <a14:useLocalDpi xmlns:a14="http://schemas.microsoft.com/office/drawing/2010/main"/>
              </a:ext>
            </a:extLst>
          </a:blip>
          <a:srcRect/>
          <a:stretch/>
        </p:blipFill>
        <p:spPr>
          <a:xfrm>
            <a:off x="17242" y="0"/>
            <a:ext cx="36576000"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5" name="0_DisplayPort Text 2">
            <a:extLst>
              <a:ext uri="{FF2B5EF4-FFF2-40B4-BE49-F238E27FC236}">
                <a16:creationId xmlns:a16="http://schemas.microsoft.com/office/drawing/2014/main" id="{93BDC196-68A7-4B13-AEC2-DA960367EDBF}"/>
              </a:ext>
            </a:extLst>
          </p:cNvPr>
          <p:cNvSpPr txBox="1"/>
          <p:nvPr/>
        </p:nvSpPr>
        <p:spPr>
          <a:xfrm>
            <a:off x="11288888" y="13863108"/>
            <a:ext cx="1248551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Mini DisplayPort connector</a:t>
            </a:r>
          </a:p>
        </p:txBody>
      </p:sp>
      <p:pic>
        <p:nvPicPr>
          <p:cNvPr id="16" name="0_Smaller connector plug" descr="A picture containing drawing&#10;&#10;Description automatically generated">
            <a:extLst>
              <a:ext uri="{FF2B5EF4-FFF2-40B4-BE49-F238E27FC236}">
                <a16:creationId xmlns:a16="http://schemas.microsoft.com/office/drawing/2014/main" id="{EC57D4D8-3337-173D-0F81-93D5C7C038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1343" y="13681060"/>
            <a:ext cx="3155589" cy="2062841"/>
          </a:xfrm>
          <a:prstGeom prst="rect">
            <a:avLst/>
          </a:prstGeom>
        </p:spPr>
      </p:pic>
      <p:pic>
        <p:nvPicPr>
          <p:cNvPr id="8" name="0_DisplayPort Mini">
            <a:extLst>
              <a:ext uri="{FF2B5EF4-FFF2-40B4-BE49-F238E27FC236}">
                <a16:creationId xmlns:a16="http://schemas.microsoft.com/office/drawing/2014/main" id="{2732A76E-8EDA-71E3-94DF-B27866BDAD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0051512"/>
            <a:ext cx="6706727" cy="5193651"/>
          </a:xfrm>
          <a:prstGeom prst="rect">
            <a:avLst/>
          </a:prstGeom>
        </p:spPr>
      </p:pic>
      <p:sp>
        <p:nvSpPr>
          <p:cNvPr id="12" name="0_DisplayPort Text 1">
            <a:extLst>
              <a:ext uri="{FF2B5EF4-FFF2-40B4-BE49-F238E27FC236}">
                <a16:creationId xmlns:a16="http://schemas.microsoft.com/office/drawing/2014/main" id="{97EAF12F-B867-4C15-8390-FCF105AAB49B}"/>
              </a:ext>
            </a:extLst>
          </p:cNvPr>
          <p:cNvSpPr txBox="1"/>
          <p:nvPr/>
        </p:nvSpPr>
        <p:spPr>
          <a:xfrm>
            <a:off x="14667309" y="10382895"/>
            <a:ext cx="1008138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DisplayPort connector</a:t>
            </a:r>
          </a:p>
        </p:txBody>
      </p:sp>
      <p:pic>
        <p:nvPicPr>
          <p:cNvPr id="10" name="0_DisplayPort key" descr="A picture containing drawing&#10;&#10;Description automatically generated">
            <a:extLst>
              <a:ext uri="{FF2B5EF4-FFF2-40B4-BE49-F238E27FC236}">
                <a16:creationId xmlns:a16="http://schemas.microsoft.com/office/drawing/2014/main" id="{9EC94530-37BE-F89F-6FD0-7976D5459B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44016" y="9640417"/>
            <a:ext cx="7423293" cy="2801133"/>
          </a:xfrm>
          <a:prstGeom prst="rect">
            <a:avLst/>
          </a:prstGeom>
        </p:spPr>
      </p:pic>
      <p:pic>
        <p:nvPicPr>
          <p:cNvPr id="4" name="0_DisplayPort Graphic">
            <a:extLst>
              <a:ext uri="{FF2B5EF4-FFF2-40B4-BE49-F238E27FC236}">
                <a16:creationId xmlns:a16="http://schemas.microsoft.com/office/drawing/2014/main" id="{2877697F-AC75-8A0C-880D-27FFA6CA84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900"/>
          <a:stretch/>
        </p:blipFill>
        <p:spPr>
          <a:xfrm>
            <a:off x="-1" y="7326510"/>
            <a:ext cx="7151915" cy="4120333"/>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6607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Video Electronics Standards Association (VESA)</a:t>
            </a:r>
          </a:p>
        </p:txBody>
      </p:sp>
      <p:pic>
        <p:nvPicPr>
          <p:cNvPr id="3" name="0_DisplayPort">
            <a:extLst>
              <a:ext uri="{FF2B5EF4-FFF2-40B4-BE49-F238E27FC236}">
                <a16:creationId xmlns:a16="http://schemas.microsoft.com/office/drawing/2014/main" id="{BA7C108E-415B-A075-CF91-8DC74F5A577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670138" y="475326"/>
            <a:ext cx="10624031" cy="2313899"/>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06237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in 2007 as royalty-free standard</a:t>
            </a:r>
          </a:p>
        </p:txBody>
      </p:sp>
      <p:sp>
        <p:nvSpPr>
          <p:cNvPr id="26" name="2_TypeC Text">
            <a:extLst>
              <a:ext uri="{FF2B5EF4-FFF2-40B4-BE49-F238E27FC236}">
                <a16:creationId xmlns:a16="http://schemas.microsoft.com/office/drawing/2014/main" id="{230BB614-F0A1-57E1-AA84-4E6A862E5487}"/>
              </a:ext>
            </a:extLst>
          </p:cNvPr>
          <p:cNvSpPr txBox="1"/>
          <p:nvPr/>
        </p:nvSpPr>
        <p:spPr>
          <a:xfrm>
            <a:off x="26411274" y="10382895"/>
            <a:ext cx="731454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use Type-C</a:t>
            </a:r>
          </a:p>
        </p:txBody>
      </p:sp>
      <p:pic>
        <p:nvPicPr>
          <p:cNvPr id="25" name="2_TypeC">
            <a:extLst>
              <a:ext uri="{FF2B5EF4-FFF2-40B4-BE49-F238E27FC236}">
                <a16:creationId xmlns:a16="http://schemas.microsoft.com/office/drawing/2014/main" id="{9195CDEF-93D8-5707-A366-C95369CD4E6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7832885" y="1803147"/>
            <a:ext cx="8760357" cy="8135119"/>
          </a:xfrm>
          <a:prstGeom prst="rect">
            <a:avLst/>
          </a:prstGeom>
        </p:spPr>
      </p:pic>
      <p:sp>
        <p:nvSpPr>
          <p:cNvPr id="29" name="3_Thunderbolt logo text">
            <a:extLst>
              <a:ext uri="{FF2B5EF4-FFF2-40B4-BE49-F238E27FC236}">
                <a16:creationId xmlns:a16="http://schemas.microsoft.com/office/drawing/2014/main" id="{4BD6BCD2-F8D8-0666-1966-4301B30AD1CA}"/>
              </a:ext>
            </a:extLst>
          </p:cNvPr>
          <p:cNvSpPr txBox="1"/>
          <p:nvPr/>
        </p:nvSpPr>
        <p:spPr>
          <a:xfrm>
            <a:off x="26411275" y="13863108"/>
            <a:ext cx="95795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DisplayPort</a:t>
            </a:r>
          </a:p>
        </p:txBody>
      </p:sp>
      <p:pic>
        <p:nvPicPr>
          <p:cNvPr id="28" name="3_Thunderbolt logo">
            <a:extLst>
              <a:ext uri="{FF2B5EF4-FFF2-40B4-BE49-F238E27FC236}">
                <a16:creationId xmlns:a16="http://schemas.microsoft.com/office/drawing/2014/main" id="{17DC3613-E8D6-8375-1E22-57CB75638A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6081534" y="11520087"/>
            <a:ext cx="9579536" cy="2429931"/>
          </a:xfrm>
          <a:prstGeom prst="rect">
            <a:avLst/>
          </a:prstGeom>
        </p:spPr>
      </p:pic>
      <p:pic>
        <p:nvPicPr>
          <p:cNvPr id="31" name="4_DPInsert 0_V DPInsert 0_F 100" descr="A picture containing text, person, cellphone, phone&#10;&#10;Description automatically generated">
            <a:extLst>
              <a:ext uri="{FF2B5EF4-FFF2-40B4-BE49-F238E27FC236}">
                <a16:creationId xmlns:a16="http://schemas.microsoft.com/office/drawing/2014/main" id="{AB177A5C-0311-04FD-8C57-CFFB2BA7B17B}"/>
              </a:ext>
            </a:extLst>
          </p:cNvPr>
          <p:cNvPicPr>
            <a:picLocks noChangeAspect="1"/>
          </p:cNvPicPr>
          <p:nvPr/>
        </p:nvPicPr>
        <p:blipFill>
          <a:blip r:embed="rId14">
            <a:alphaModFix amt="0"/>
            <a:extLst>
              <a:ext uri="{28A0092B-C50C-407E-A947-70E740481C1C}">
                <a14:useLocalDpi xmlns:a14="http://schemas.microsoft.com/office/drawing/2010/main"/>
              </a:ext>
            </a:extLst>
          </a:blip>
          <a:stretch>
            <a:fillRect/>
          </a:stretch>
        </p:blipFill>
        <p:spPr>
          <a:xfrm>
            <a:off x="6095373" y="4642345"/>
            <a:ext cx="24385253" cy="13716705"/>
          </a:xfrm>
          <a:prstGeom prst="rect">
            <a:avLst/>
          </a:prstGeom>
        </p:spPr>
      </p:pic>
      <p:pic>
        <p:nvPicPr>
          <p:cNvPr id="33" name="5_DPInsert 1_V DPInsert 1" descr="A picture containing indoor, electronics, camera, close&#10;&#10;Description automatically generated">
            <a:extLst>
              <a:ext uri="{FF2B5EF4-FFF2-40B4-BE49-F238E27FC236}">
                <a16:creationId xmlns:a16="http://schemas.microsoft.com/office/drawing/2014/main" id="{22A7475B-A3D4-E019-DDB3-486A3D7268FE}"/>
              </a:ext>
            </a:extLst>
          </p:cNvPr>
          <p:cNvPicPr>
            <a:picLocks noChangeAspect="1"/>
          </p:cNvPicPr>
          <p:nvPr/>
        </p:nvPicPr>
        <p:blipFill>
          <a:blip r:embed="rId15">
            <a:alphaModFix amt="0"/>
            <a:extLst>
              <a:ext uri="{28A0092B-C50C-407E-A947-70E740481C1C}">
                <a14:useLocalDpi xmlns:a14="http://schemas.microsoft.com/office/drawing/2010/main"/>
              </a:ext>
            </a:extLst>
          </a:blip>
          <a:stretch>
            <a:fillRect/>
          </a:stretch>
        </p:blipFill>
        <p:spPr>
          <a:xfrm>
            <a:off x="6095373" y="4642345"/>
            <a:ext cx="24385253" cy="13716705"/>
          </a:xfrm>
          <a:prstGeom prst="rect">
            <a:avLst/>
          </a:prstGeom>
        </p:spPr>
      </p:pic>
      <p:pic>
        <p:nvPicPr>
          <p:cNvPr id="35" name="6_DPInsert 2_V DPInsert 2" descr="A close up of a watch&#10;&#10;Description automatically generated with medium confidence">
            <a:extLst>
              <a:ext uri="{FF2B5EF4-FFF2-40B4-BE49-F238E27FC236}">
                <a16:creationId xmlns:a16="http://schemas.microsoft.com/office/drawing/2014/main" id="{A40E9B60-C6EB-7163-4343-133EE3D094F3}"/>
              </a:ext>
            </a:extLst>
          </p:cNvPr>
          <p:cNvPicPr>
            <a:picLocks noChangeAspect="1"/>
          </p:cNvPicPr>
          <p:nvPr/>
        </p:nvPicPr>
        <p:blipFill>
          <a:blip r:embed="rId16">
            <a:alphaModFix amt="0"/>
            <a:extLst>
              <a:ext uri="{28A0092B-C50C-407E-A947-70E740481C1C}">
                <a14:useLocalDpi xmlns:a14="http://schemas.microsoft.com/office/drawing/2010/main"/>
              </a:ext>
            </a:extLst>
          </a:blip>
          <a:stretch>
            <a:fillRect/>
          </a:stretch>
        </p:blipFill>
        <p:spPr>
          <a:xfrm>
            <a:off x="6095373" y="4642345"/>
            <a:ext cx="24385253" cy="13716705"/>
          </a:xfrm>
          <a:prstGeom prst="rect">
            <a:avLst/>
          </a:prstGeom>
        </p:spPr>
      </p:pic>
      <p:pic>
        <p:nvPicPr>
          <p:cNvPr id="37" name="7_DPInsert 3_V DPInsert 3" descr="A close up of a watch&#10;&#10;Description automatically generated with medium confidence">
            <a:extLst>
              <a:ext uri="{FF2B5EF4-FFF2-40B4-BE49-F238E27FC236}">
                <a16:creationId xmlns:a16="http://schemas.microsoft.com/office/drawing/2014/main" id="{FF969FA1-B040-1F35-26D6-0432AC6963A3}"/>
              </a:ext>
            </a:extLst>
          </p:cNvPr>
          <p:cNvPicPr>
            <a:picLocks noChangeAspect="1"/>
          </p:cNvPicPr>
          <p:nvPr/>
        </p:nvPicPr>
        <p:blipFill>
          <a:blip r:embed="rId17">
            <a:alphaModFix amt="0"/>
            <a:extLst>
              <a:ext uri="{28A0092B-C50C-407E-A947-70E740481C1C}">
                <a14:useLocalDpi xmlns:a14="http://schemas.microsoft.com/office/drawing/2010/main"/>
              </a:ext>
            </a:extLst>
          </a:blip>
          <a:stretch>
            <a:fillRect/>
          </a:stretch>
        </p:blipFill>
        <p:spPr>
          <a:xfrm>
            <a:off x="6095373" y="4642345"/>
            <a:ext cx="24385253" cy="1371670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DisplayPort?</a:t>
            </a:r>
          </a:p>
        </p:txBody>
      </p:sp>
    </p:spTree>
    <p:extLst>
      <p:ext uri="{BB962C8B-B14F-4D97-AF65-F5344CB8AC3E}">
        <p14:creationId xmlns:p14="http://schemas.microsoft.com/office/powerpoint/2010/main" val="2556658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44" name="0_60 20">
            <a:extLst>
              <a:ext uri="{FF2B5EF4-FFF2-40B4-BE49-F238E27FC236}">
                <a16:creationId xmlns:a16="http://schemas.microsoft.com/office/drawing/2014/main" id="{3A016592-D23C-A521-2B7D-28ECA9FC2A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792879" y="10442003"/>
            <a:ext cx="1993837" cy="1993837"/>
          </a:xfrm>
          <a:prstGeom prst="rect">
            <a:avLst/>
          </a:prstGeom>
        </p:spPr>
      </p:pic>
      <p:pic>
        <p:nvPicPr>
          <p:cNvPr id="29" name="0_8K 20" descr="Logo&#10;&#10;Description automatically generated">
            <a:extLst>
              <a:ext uri="{FF2B5EF4-FFF2-40B4-BE49-F238E27FC236}">
                <a16:creationId xmlns:a16="http://schemas.microsoft.com/office/drawing/2014/main" id="{73E02588-7F51-98BB-7397-8F02811B64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04209" y="7468580"/>
            <a:ext cx="3571179" cy="2688888"/>
          </a:xfrm>
          <a:prstGeom prst="rect">
            <a:avLst/>
          </a:prstGeom>
        </p:spPr>
      </p:pic>
      <p:sp>
        <p:nvSpPr>
          <p:cNvPr id="50" name="0_compress 14 text 2">
            <a:extLst>
              <a:ext uri="{FF2B5EF4-FFF2-40B4-BE49-F238E27FC236}">
                <a16:creationId xmlns:a16="http://schemas.microsoft.com/office/drawing/2014/main" id="{C69C6EB7-6B56-9F97-B337-CF167B51D5A5}"/>
              </a:ext>
            </a:extLst>
          </p:cNvPr>
          <p:cNvSpPr txBox="1"/>
          <p:nvPr/>
        </p:nvSpPr>
        <p:spPr>
          <a:xfrm>
            <a:off x="23493975" y="13976413"/>
            <a:ext cx="3406397"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Compression</a:t>
            </a:r>
          </a:p>
        </p:txBody>
      </p:sp>
      <p:sp>
        <p:nvSpPr>
          <p:cNvPr id="9" name="0_compress 14 TExt 1">
            <a:extLst>
              <a:ext uri="{FF2B5EF4-FFF2-40B4-BE49-F238E27FC236}">
                <a16:creationId xmlns:a16="http://schemas.microsoft.com/office/drawing/2014/main" id="{9AB0CD40-3F8C-4AD7-ABD2-0365709E7B83}"/>
              </a:ext>
            </a:extLst>
          </p:cNvPr>
          <p:cNvSpPr txBox="1"/>
          <p:nvPr/>
        </p:nvSpPr>
        <p:spPr>
          <a:xfrm>
            <a:off x="20649126" y="13145851"/>
            <a:ext cx="9142433" cy="707886"/>
          </a:xfrm>
          <a:prstGeom prst="rect">
            <a:avLst/>
          </a:prstGeom>
          <a:noFill/>
        </p:spPr>
        <p:txBody>
          <a:bodyPr wrap="square">
            <a:spAutoFit/>
          </a:bodyPr>
          <a:lstStyle/>
          <a:p>
            <a:r>
              <a:rPr lang="en-US" sz="4000" b="1" dirty="0">
                <a:solidFill>
                  <a:srgbClr val="EE7546"/>
                </a:solidFill>
                <a:latin typeface="Arial" panose="020B0604020202020204" pitchFamily="34" charset="0"/>
                <a:cs typeface="Arial" panose="020B0604020202020204" pitchFamily="34" charset="0"/>
              </a:rPr>
              <a:t> Display Stream Compression (DSC)</a:t>
            </a:r>
          </a:p>
        </p:txBody>
      </p:sp>
      <p:pic>
        <p:nvPicPr>
          <p:cNvPr id="47" name="0_compress 14" descr="A picture containing red&#10;&#10;Description automatically generated">
            <a:extLst>
              <a:ext uri="{FF2B5EF4-FFF2-40B4-BE49-F238E27FC236}">
                <a16:creationId xmlns:a16="http://schemas.microsoft.com/office/drawing/2014/main" id="{B4096F2E-671C-060C-28C0-A4F89343E3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15060" y="7766820"/>
            <a:ext cx="5877548" cy="5213825"/>
          </a:xfrm>
          <a:prstGeom prst="rect">
            <a:avLst/>
          </a:prstGeom>
        </p:spPr>
      </p:pic>
      <p:pic>
        <p:nvPicPr>
          <p:cNvPr id="45" name="0_8K 30">
            <a:extLst>
              <a:ext uri="{FF2B5EF4-FFF2-40B4-BE49-F238E27FC236}">
                <a16:creationId xmlns:a16="http://schemas.microsoft.com/office/drawing/2014/main" id="{6329AC1F-444F-A67C-EA38-C3DC7EF8C84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6966580" y="10442003"/>
            <a:ext cx="1987468" cy="1987468"/>
          </a:xfrm>
          <a:prstGeom prst="rect">
            <a:avLst/>
          </a:prstGeom>
        </p:spPr>
      </p:pic>
      <p:pic>
        <p:nvPicPr>
          <p:cNvPr id="28" name="0_8K 13" descr="Logo&#10;&#10;Description automatically generated">
            <a:extLst>
              <a:ext uri="{FF2B5EF4-FFF2-40B4-BE49-F238E27FC236}">
                <a16:creationId xmlns:a16="http://schemas.microsoft.com/office/drawing/2014/main" id="{FA7642E8-031E-2319-5B11-61A5BE0671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78339" y="7468580"/>
            <a:ext cx="3571179" cy="2688888"/>
          </a:xfrm>
          <a:prstGeom prst="rect">
            <a:avLst/>
          </a:prstGeom>
        </p:spPr>
      </p:pic>
      <p:sp>
        <p:nvSpPr>
          <p:cNvPr id="2" name="0_MST Text 2">
            <a:extLst>
              <a:ext uri="{FF2B5EF4-FFF2-40B4-BE49-F238E27FC236}">
                <a16:creationId xmlns:a16="http://schemas.microsoft.com/office/drawing/2014/main" id="{4244AE1F-9065-31E2-B083-40A539CDEB6F}"/>
              </a:ext>
            </a:extLst>
          </p:cNvPr>
          <p:cNvSpPr txBox="1"/>
          <p:nvPr/>
        </p:nvSpPr>
        <p:spPr>
          <a:xfrm>
            <a:off x="9994027" y="17212246"/>
            <a:ext cx="4305159"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Daisy-chaining</a:t>
            </a:r>
          </a:p>
        </p:txBody>
      </p:sp>
      <p:sp>
        <p:nvSpPr>
          <p:cNvPr id="49" name="0_MST Text 1">
            <a:extLst>
              <a:ext uri="{FF2B5EF4-FFF2-40B4-BE49-F238E27FC236}">
                <a16:creationId xmlns:a16="http://schemas.microsoft.com/office/drawing/2014/main" id="{70E1CAEC-667E-409A-A49A-6A5B4766E15E}"/>
              </a:ext>
            </a:extLst>
          </p:cNvPr>
          <p:cNvSpPr txBox="1"/>
          <p:nvPr/>
        </p:nvSpPr>
        <p:spPr>
          <a:xfrm>
            <a:off x="8312074" y="16504134"/>
            <a:ext cx="8163817" cy="707886"/>
          </a:xfrm>
          <a:prstGeom prst="rect">
            <a:avLst/>
          </a:prstGeom>
          <a:noFill/>
        </p:spPr>
        <p:txBody>
          <a:bodyPr wrap="square">
            <a:spAutoFit/>
          </a:bodyPr>
          <a:lstStyle/>
          <a:p>
            <a:r>
              <a:rPr lang="en-US" sz="4000" b="1" dirty="0">
                <a:solidFill>
                  <a:srgbClr val="EE7546"/>
                </a:solidFill>
                <a:latin typeface="Arial" panose="020B0604020202020204" pitchFamily="34" charset="0"/>
                <a:cs typeface="Arial" panose="020B0604020202020204" pitchFamily="34" charset="0"/>
              </a:rPr>
              <a:t>Multi-Stream Transport (MST)</a:t>
            </a:r>
          </a:p>
        </p:txBody>
      </p:sp>
      <p:pic>
        <p:nvPicPr>
          <p:cNvPr id="25" name="0_MST Picture" descr="A picture containing text, monitor, electronics, computer&#10;&#10;Description automatically generated">
            <a:extLst>
              <a:ext uri="{FF2B5EF4-FFF2-40B4-BE49-F238E27FC236}">
                <a16:creationId xmlns:a16="http://schemas.microsoft.com/office/drawing/2014/main" id="{FB243BA1-816A-61F6-5490-48116B69A4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74" y="13086235"/>
            <a:ext cx="6852537" cy="3119963"/>
          </a:xfrm>
          <a:prstGeom prst="rect">
            <a:avLst/>
          </a:prstGeom>
        </p:spPr>
      </p:pic>
      <p:pic>
        <p:nvPicPr>
          <p:cNvPr id="43" name="0_4K 60">
            <a:extLst>
              <a:ext uri="{FF2B5EF4-FFF2-40B4-BE49-F238E27FC236}">
                <a16:creationId xmlns:a16="http://schemas.microsoft.com/office/drawing/2014/main" id="{B8DC812E-0955-7857-2DD2-942D9CA360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80808" y="10442003"/>
            <a:ext cx="1993837" cy="1993837"/>
          </a:xfrm>
          <a:prstGeom prst="rect">
            <a:avLst/>
          </a:prstGeom>
        </p:spPr>
      </p:pic>
      <p:pic>
        <p:nvPicPr>
          <p:cNvPr id="23" name="0_4k 12" descr="Logo, company name&#10;&#10;Description automatically generated">
            <a:extLst>
              <a:ext uri="{FF2B5EF4-FFF2-40B4-BE49-F238E27FC236}">
                <a16:creationId xmlns:a16="http://schemas.microsoft.com/office/drawing/2014/main" id="{4541D99A-FAD1-8A81-4D22-862B30C231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85226" y="7459364"/>
            <a:ext cx="3753343" cy="2757284"/>
          </a:xfrm>
          <a:prstGeom prst="rect">
            <a:avLst/>
          </a:prstGeom>
        </p:spPr>
      </p:pic>
      <p:pic>
        <p:nvPicPr>
          <p:cNvPr id="42" name="0_30 11">
            <a:extLst>
              <a:ext uri="{FF2B5EF4-FFF2-40B4-BE49-F238E27FC236}">
                <a16:creationId xmlns:a16="http://schemas.microsoft.com/office/drawing/2014/main" id="{50CC54FB-8FAA-84BC-DAAF-64E2007BBFD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92712" y="10442003"/>
            <a:ext cx="1987468" cy="1987468"/>
          </a:xfrm>
          <a:prstGeom prst="rect">
            <a:avLst/>
          </a:prstGeom>
        </p:spPr>
      </p:pic>
      <p:pic>
        <p:nvPicPr>
          <p:cNvPr id="30" name="0_4k 11" descr="Logo, company name&#10;&#10;Description automatically generated">
            <a:extLst>
              <a:ext uri="{FF2B5EF4-FFF2-40B4-BE49-F238E27FC236}">
                <a16:creationId xmlns:a16="http://schemas.microsoft.com/office/drawing/2014/main" id="{AE113C23-F57D-182A-6594-1F1566B354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09775" y="7489844"/>
            <a:ext cx="3753343" cy="2757284"/>
          </a:xfrm>
          <a:prstGeom prst="rect">
            <a:avLst/>
          </a:prstGeom>
        </p:spPr>
      </p:pic>
      <p:grpSp>
        <p:nvGrpSpPr>
          <p:cNvPr id="51" name="0_Versions">
            <a:extLst>
              <a:ext uri="{FF2B5EF4-FFF2-40B4-BE49-F238E27FC236}">
                <a16:creationId xmlns:a16="http://schemas.microsoft.com/office/drawing/2014/main" id="{AC8E5452-E3C1-7EEB-F816-E0E02AD2BFA2}"/>
              </a:ext>
            </a:extLst>
          </p:cNvPr>
          <p:cNvGrpSpPr/>
          <p:nvPr/>
        </p:nvGrpSpPr>
        <p:grpSpPr>
          <a:xfrm>
            <a:off x="3465421" y="6181735"/>
            <a:ext cx="29427348" cy="1246461"/>
            <a:chOff x="3465421" y="6181735"/>
            <a:chExt cx="29427348" cy="1246461"/>
          </a:xfrm>
        </p:grpSpPr>
        <p:sp>
          <p:nvSpPr>
            <p:cNvPr id="14" name="_Point 2">
              <a:extLst>
                <a:ext uri="{FF2B5EF4-FFF2-40B4-BE49-F238E27FC236}">
                  <a16:creationId xmlns:a16="http://schemas.microsoft.com/office/drawing/2014/main" id="{F7302874-6FF6-4F12-9408-F903772FAD68}"/>
                </a:ext>
              </a:extLst>
            </p:cNvPr>
            <p:cNvSpPr txBox="1"/>
            <p:nvPr/>
          </p:nvSpPr>
          <p:spPr>
            <a:xfrm>
              <a:off x="3465421" y="6181735"/>
              <a:ext cx="17657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1.1</a:t>
              </a:r>
            </a:p>
          </p:txBody>
        </p:sp>
        <p:sp>
          <p:nvSpPr>
            <p:cNvPr id="3" name="_Point 2">
              <a:extLst>
                <a:ext uri="{FF2B5EF4-FFF2-40B4-BE49-F238E27FC236}">
                  <a16:creationId xmlns:a16="http://schemas.microsoft.com/office/drawing/2014/main" id="{C4D36BF6-5281-CFC8-44F2-81A1950C451E}"/>
                </a:ext>
              </a:extLst>
            </p:cNvPr>
            <p:cNvSpPr txBox="1"/>
            <p:nvPr/>
          </p:nvSpPr>
          <p:spPr>
            <a:xfrm>
              <a:off x="17296195" y="6181735"/>
              <a:ext cx="17657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1.3</a:t>
              </a:r>
            </a:p>
          </p:txBody>
        </p:sp>
        <p:sp>
          <p:nvSpPr>
            <p:cNvPr id="4" name="_Point 2">
              <a:extLst>
                <a:ext uri="{FF2B5EF4-FFF2-40B4-BE49-F238E27FC236}">
                  <a16:creationId xmlns:a16="http://schemas.microsoft.com/office/drawing/2014/main" id="{A5251F88-153C-7B43-1DA4-58A30CECC262}"/>
                </a:ext>
              </a:extLst>
            </p:cNvPr>
            <p:cNvSpPr txBox="1"/>
            <p:nvPr/>
          </p:nvSpPr>
          <p:spPr>
            <a:xfrm>
              <a:off x="10380808" y="6181735"/>
              <a:ext cx="17657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a:t>
              </a:r>
            </a:p>
          </p:txBody>
        </p:sp>
        <p:sp>
          <p:nvSpPr>
            <p:cNvPr id="6" name="_Point 2">
              <a:extLst>
                <a:ext uri="{FF2B5EF4-FFF2-40B4-BE49-F238E27FC236}">
                  <a16:creationId xmlns:a16="http://schemas.microsoft.com/office/drawing/2014/main" id="{B03AE8FC-BC9A-4E02-8B6B-416EACA0BEE9}"/>
                </a:ext>
              </a:extLst>
            </p:cNvPr>
            <p:cNvSpPr txBox="1"/>
            <p:nvPr/>
          </p:nvSpPr>
          <p:spPr>
            <a:xfrm>
              <a:off x="31126970" y="6181735"/>
              <a:ext cx="17657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2.0</a:t>
              </a:r>
            </a:p>
          </p:txBody>
        </p:sp>
        <p:sp>
          <p:nvSpPr>
            <p:cNvPr id="8" name="_Point 2">
              <a:extLst>
                <a:ext uri="{FF2B5EF4-FFF2-40B4-BE49-F238E27FC236}">
                  <a16:creationId xmlns:a16="http://schemas.microsoft.com/office/drawing/2014/main" id="{9E385E14-69EF-8183-D998-74F9F3B57004}"/>
                </a:ext>
              </a:extLst>
            </p:cNvPr>
            <p:cNvSpPr txBox="1"/>
            <p:nvPr/>
          </p:nvSpPr>
          <p:spPr>
            <a:xfrm>
              <a:off x="24211582" y="6181735"/>
              <a:ext cx="17657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1.4</a:t>
              </a:r>
            </a:p>
          </p:txBody>
        </p:sp>
      </p:grpSp>
      <p:sp>
        <p:nvSpPr>
          <p:cNvPr id="11" name="2_Point 3">
            <a:extLst>
              <a:ext uri="{FF2B5EF4-FFF2-40B4-BE49-F238E27FC236}">
                <a16:creationId xmlns:a16="http://schemas.microsoft.com/office/drawing/2014/main" id="{E64035EB-538E-4765-9879-52C9E87B8C6B}"/>
              </a:ext>
            </a:extLst>
          </p:cNvPr>
          <p:cNvSpPr txBox="1"/>
          <p:nvPr/>
        </p:nvSpPr>
        <p:spPr>
          <a:xfrm>
            <a:off x="801678" y="4930689"/>
            <a:ext cx="2898988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Ensure you have the correct cables and setting</a:t>
            </a:r>
          </a:p>
        </p:txBody>
      </p:sp>
      <p:sp>
        <p:nvSpPr>
          <p:cNvPr id="26" name="1_Point 1">
            <a:extLst>
              <a:ext uri="{FF2B5EF4-FFF2-40B4-BE49-F238E27FC236}">
                <a16:creationId xmlns:a16="http://schemas.microsoft.com/office/drawing/2014/main" id="{42BE464A-F098-E7CF-5563-F0BE7D045772}"/>
              </a:ext>
            </a:extLst>
          </p:cNvPr>
          <p:cNvSpPr txBox="1"/>
          <p:nvPr/>
        </p:nvSpPr>
        <p:spPr>
          <a:xfrm>
            <a:off x="801678" y="3374341"/>
            <a:ext cx="1828342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Backwards compatible</a:t>
            </a:r>
          </a:p>
        </p:txBody>
      </p:sp>
      <p:pic>
        <p:nvPicPr>
          <p:cNvPr id="53" name="2_DPSetting 0_V DPSetting 0_F 100" descr="A picture containing text, monitor, screen, electronics&#10;&#10;Description automatically generated">
            <a:extLst>
              <a:ext uri="{FF2B5EF4-FFF2-40B4-BE49-F238E27FC236}">
                <a16:creationId xmlns:a16="http://schemas.microsoft.com/office/drawing/2014/main" id="{168E1851-4937-33D9-8741-4D8371196BAB}"/>
              </a:ext>
            </a:extLst>
          </p:cNvPr>
          <p:cNvPicPr>
            <a:picLocks noChangeAspect="1"/>
          </p:cNvPicPr>
          <p:nvPr/>
        </p:nvPicPr>
        <p:blipFill>
          <a:blip r:embed="rId10">
            <a:alphaModFix amt="0"/>
            <a:extLst>
              <a:ext uri="{28A0092B-C50C-407E-A947-70E740481C1C}">
                <a14:useLocalDpi xmlns:a14="http://schemas.microsoft.com/office/drawing/2010/main"/>
              </a:ext>
            </a:extLst>
          </a:blip>
          <a:stretch>
            <a:fillRect/>
          </a:stretch>
        </p:blipFill>
        <p:spPr>
          <a:xfrm>
            <a:off x="6095373" y="5174941"/>
            <a:ext cx="24385253" cy="13716705"/>
          </a:xfrm>
          <a:prstGeom prst="rect">
            <a:avLst/>
          </a:prstGeom>
        </p:spPr>
      </p:pic>
      <p:pic>
        <p:nvPicPr>
          <p:cNvPr id="55" name="3_DPSetting 1_V DPSetting 1" descr="A picture containing text, monitor, electronics, screen&#10;&#10;Description automatically generated">
            <a:extLst>
              <a:ext uri="{FF2B5EF4-FFF2-40B4-BE49-F238E27FC236}">
                <a16:creationId xmlns:a16="http://schemas.microsoft.com/office/drawing/2014/main" id="{83CCFF44-7699-77BD-1A0E-61874704077F}"/>
              </a:ext>
            </a:extLst>
          </p:cNvPr>
          <p:cNvPicPr>
            <a:picLocks noChangeAspect="1"/>
          </p:cNvPicPr>
          <p:nvPr/>
        </p:nvPicPr>
        <p:blipFill>
          <a:blip r:embed="rId11">
            <a:alphaModFix amt="0"/>
            <a:extLst>
              <a:ext uri="{28A0092B-C50C-407E-A947-70E740481C1C}">
                <a14:useLocalDpi xmlns:a14="http://schemas.microsoft.com/office/drawing/2010/main"/>
              </a:ext>
            </a:extLst>
          </a:blip>
          <a:stretch>
            <a:fillRect/>
          </a:stretch>
        </p:blipFill>
        <p:spPr>
          <a:xfrm>
            <a:off x="6095373" y="5174941"/>
            <a:ext cx="24385253" cy="1371670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DisplayPort Versions</a:t>
            </a:r>
          </a:p>
        </p:txBody>
      </p:sp>
    </p:spTree>
    <p:extLst>
      <p:ext uri="{BB962C8B-B14F-4D97-AF65-F5344CB8AC3E}">
        <p14:creationId xmlns:p14="http://schemas.microsoft.com/office/powerpoint/2010/main" val="240321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 name="0_Point 1">
            <a:extLst>
              <a:ext uri="{FF2B5EF4-FFF2-40B4-BE49-F238E27FC236}">
                <a16:creationId xmlns:a16="http://schemas.microsoft.com/office/drawing/2014/main" id="{E9523025-A58D-1CD5-3737-77FF852645BB}"/>
              </a:ext>
            </a:extLst>
          </p:cNvPr>
          <p:cNvSpPr txBox="1"/>
          <p:nvPr/>
        </p:nvSpPr>
        <p:spPr>
          <a:xfrm>
            <a:off x="4009157" y="3494703"/>
            <a:ext cx="3147464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multiple video signals over same cable </a:t>
            </a:r>
          </a:p>
        </p:txBody>
      </p:sp>
      <p:pic>
        <p:nvPicPr>
          <p:cNvPr id="21" name="0_Computer left" descr="Text&#10;&#10;Description automatically generated">
            <a:extLst>
              <a:ext uri="{FF2B5EF4-FFF2-40B4-BE49-F238E27FC236}">
                <a16:creationId xmlns:a16="http://schemas.microsoft.com/office/drawing/2014/main" id="{33E0903E-27D3-1ADE-8F59-B6B1A2C1F32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40872" y="3989327"/>
            <a:ext cx="2990388" cy="14010653"/>
          </a:xfrm>
          <a:prstGeom prst="rect">
            <a:avLst/>
          </a:prstGeom>
        </p:spPr>
      </p:pic>
      <p:sp>
        <p:nvSpPr>
          <p:cNvPr id="46" name="1_DP In left">
            <a:extLst>
              <a:ext uri="{FF2B5EF4-FFF2-40B4-BE49-F238E27FC236}">
                <a16:creationId xmlns:a16="http://schemas.microsoft.com/office/drawing/2014/main" id="{BE79F825-9947-8E37-D6F8-01BA9E6CF2CE}"/>
              </a:ext>
            </a:extLst>
          </p:cNvPr>
          <p:cNvSpPr txBox="1"/>
          <p:nvPr/>
        </p:nvSpPr>
        <p:spPr>
          <a:xfrm>
            <a:off x="16498530" y="8077668"/>
            <a:ext cx="274281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DP In</a:t>
            </a:r>
          </a:p>
        </p:txBody>
      </p:sp>
      <p:pic>
        <p:nvPicPr>
          <p:cNvPr id="26" name="1_Monitor Top Left" descr="A picture containing text, electronics&#10;&#10;Description automatically generated">
            <a:extLst>
              <a:ext uri="{FF2B5EF4-FFF2-40B4-BE49-F238E27FC236}">
                <a16:creationId xmlns:a16="http://schemas.microsoft.com/office/drawing/2014/main" id="{1CE4AE37-6516-2614-F622-F22135954A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196973" y="6490221"/>
            <a:ext cx="9703186" cy="1731240"/>
          </a:xfrm>
          <a:prstGeom prst="rect">
            <a:avLst/>
          </a:prstGeom>
        </p:spPr>
      </p:pic>
      <p:sp>
        <p:nvSpPr>
          <p:cNvPr id="74" name="1_HIghlgiht 1">
            <a:extLst>
              <a:ext uri="{FF2B5EF4-FFF2-40B4-BE49-F238E27FC236}">
                <a16:creationId xmlns:a16="http://schemas.microsoft.com/office/drawing/2014/main" id="{94CC7A62-2C92-EA9E-9823-F095A739E558}"/>
              </a:ext>
            </a:extLst>
          </p:cNvPr>
          <p:cNvSpPr/>
          <p:nvPr/>
        </p:nvSpPr>
        <p:spPr>
          <a:xfrm>
            <a:off x="2366845" y="7300980"/>
            <a:ext cx="17067284" cy="8301264"/>
          </a:xfrm>
          <a:custGeom>
            <a:avLst/>
            <a:gdLst>
              <a:gd name="connsiteX0" fmla="*/ 16681720 w 17067284"/>
              <a:gd name="connsiteY0" fmla="*/ 0 h 8301264"/>
              <a:gd name="connsiteX1" fmla="*/ 17067284 w 17067284"/>
              <a:gd name="connsiteY1" fmla="*/ 0 h 8301264"/>
              <a:gd name="connsiteX2" fmla="*/ 17067284 w 17067284"/>
              <a:gd name="connsiteY2" fmla="*/ 1889355 h 8301264"/>
              <a:gd name="connsiteX3" fmla="*/ 17067284 w 17067284"/>
              <a:gd name="connsiteY3" fmla="*/ 2649798 h 8301264"/>
              <a:gd name="connsiteX4" fmla="*/ 17067284 w 17067284"/>
              <a:gd name="connsiteY4" fmla="*/ 2893807 h 8301264"/>
              <a:gd name="connsiteX5" fmla="*/ 7147992 w 17067284"/>
              <a:gd name="connsiteY5" fmla="*/ 2893807 h 8301264"/>
              <a:gd name="connsiteX6" fmla="*/ 7147992 w 17067284"/>
              <a:gd name="connsiteY6" fmla="*/ 8301264 h 8301264"/>
              <a:gd name="connsiteX7" fmla="*/ 6756532 w 17067284"/>
              <a:gd name="connsiteY7" fmla="*/ 8301264 h 8301264"/>
              <a:gd name="connsiteX8" fmla="*/ 6252938 w 17067284"/>
              <a:gd name="connsiteY8" fmla="*/ 8301264 h 8301264"/>
              <a:gd name="connsiteX9" fmla="*/ 0 w 17067284"/>
              <a:gd name="connsiteY9" fmla="*/ 8301264 h 8301264"/>
              <a:gd name="connsiteX10" fmla="*/ 0 w 17067284"/>
              <a:gd name="connsiteY10" fmla="*/ 7429920 h 8301264"/>
              <a:gd name="connsiteX11" fmla="*/ 6252938 w 17067284"/>
              <a:gd name="connsiteY11" fmla="*/ 7429920 h 8301264"/>
              <a:gd name="connsiteX12" fmla="*/ 6252938 w 17067284"/>
              <a:gd name="connsiteY12" fmla="*/ 2893807 h 8301264"/>
              <a:gd name="connsiteX13" fmla="*/ 6252937 w 17067284"/>
              <a:gd name="connsiteY13" fmla="*/ 2893807 h 8301264"/>
              <a:gd name="connsiteX14" fmla="*/ 6252937 w 17067284"/>
              <a:gd name="connsiteY14" fmla="*/ 1889355 h 8301264"/>
              <a:gd name="connsiteX15" fmla="*/ 16681720 w 17067284"/>
              <a:gd name="connsiteY15" fmla="*/ 1889355 h 830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67284" h="8301264">
                <a:moveTo>
                  <a:pt x="16681720" y="0"/>
                </a:moveTo>
                <a:lnTo>
                  <a:pt x="17067284" y="0"/>
                </a:lnTo>
                <a:lnTo>
                  <a:pt x="17067284" y="1889355"/>
                </a:lnTo>
                <a:lnTo>
                  <a:pt x="17067284" y="2649798"/>
                </a:lnTo>
                <a:lnTo>
                  <a:pt x="17067284" y="2893807"/>
                </a:lnTo>
                <a:lnTo>
                  <a:pt x="7147992" y="2893807"/>
                </a:lnTo>
                <a:lnTo>
                  <a:pt x="7147992" y="8301264"/>
                </a:lnTo>
                <a:lnTo>
                  <a:pt x="6756532" y="8301264"/>
                </a:lnTo>
                <a:lnTo>
                  <a:pt x="6252938" y="8301264"/>
                </a:lnTo>
                <a:lnTo>
                  <a:pt x="0" y="8301264"/>
                </a:lnTo>
                <a:lnTo>
                  <a:pt x="0" y="7429920"/>
                </a:lnTo>
                <a:lnTo>
                  <a:pt x="6252938" y="7429920"/>
                </a:lnTo>
                <a:lnTo>
                  <a:pt x="6252938" y="2893807"/>
                </a:lnTo>
                <a:lnTo>
                  <a:pt x="6252937" y="2893807"/>
                </a:lnTo>
                <a:lnTo>
                  <a:pt x="6252937" y="1889355"/>
                </a:lnTo>
                <a:lnTo>
                  <a:pt x="16681720" y="1889355"/>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sp>
        <p:nvSpPr>
          <p:cNvPr id="24" name="1_Option 1 Text">
            <a:extLst>
              <a:ext uri="{FF2B5EF4-FFF2-40B4-BE49-F238E27FC236}">
                <a16:creationId xmlns:a16="http://schemas.microsoft.com/office/drawing/2014/main" id="{C5009248-7E42-0EA4-8277-68A756AD294D}"/>
              </a:ext>
            </a:extLst>
          </p:cNvPr>
          <p:cNvSpPr txBox="1"/>
          <p:nvPr/>
        </p:nvSpPr>
        <p:spPr>
          <a:xfrm>
            <a:off x="9863419" y="7794335"/>
            <a:ext cx="406357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Option 1</a:t>
            </a:r>
          </a:p>
        </p:txBody>
      </p:sp>
      <p:sp>
        <p:nvSpPr>
          <p:cNvPr id="48" name="2_DP In text2">
            <a:extLst>
              <a:ext uri="{FF2B5EF4-FFF2-40B4-BE49-F238E27FC236}">
                <a16:creationId xmlns:a16="http://schemas.microsoft.com/office/drawing/2014/main" id="{5A358D77-648B-4242-3F5E-41E23CED9B1D}"/>
              </a:ext>
            </a:extLst>
          </p:cNvPr>
          <p:cNvSpPr txBox="1"/>
          <p:nvPr/>
        </p:nvSpPr>
        <p:spPr>
          <a:xfrm>
            <a:off x="27458916" y="8077668"/>
            <a:ext cx="274281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DP In</a:t>
            </a:r>
          </a:p>
        </p:txBody>
      </p:sp>
      <p:sp>
        <p:nvSpPr>
          <p:cNvPr id="47" name="2_DP Out text">
            <a:extLst>
              <a:ext uri="{FF2B5EF4-FFF2-40B4-BE49-F238E27FC236}">
                <a16:creationId xmlns:a16="http://schemas.microsoft.com/office/drawing/2014/main" id="{9DA5A4EC-D23F-F0A6-8BDB-8F1ED804D434}"/>
              </a:ext>
            </a:extLst>
          </p:cNvPr>
          <p:cNvSpPr txBox="1"/>
          <p:nvPr/>
        </p:nvSpPr>
        <p:spPr>
          <a:xfrm>
            <a:off x="20763507" y="8077668"/>
            <a:ext cx="37318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DP out</a:t>
            </a:r>
          </a:p>
        </p:txBody>
      </p:sp>
      <p:pic>
        <p:nvPicPr>
          <p:cNvPr id="27" name="2_Monitor Right" descr="A picture containing text, electronics&#10;&#10;Description automatically generated">
            <a:extLst>
              <a:ext uri="{FF2B5EF4-FFF2-40B4-BE49-F238E27FC236}">
                <a16:creationId xmlns:a16="http://schemas.microsoft.com/office/drawing/2014/main" id="{046D8143-F7FD-3E9F-250C-04B7E2F1E0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476192" y="6490221"/>
            <a:ext cx="9703186" cy="1731240"/>
          </a:xfrm>
          <a:prstGeom prst="rect">
            <a:avLst/>
          </a:prstGeom>
        </p:spPr>
      </p:pic>
      <p:sp>
        <p:nvSpPr>
          <p:cNvPr id="75" name="2_Highlight 2">
            <a:extLst>
              <a:ext uri="{FF2B5EF4-FFF2-40B4-BE49-F238E27FC236}">
                <a16:creationId xmlns:a16="http://schemas.microsoft.com/office/drawing/2014/main" id="{5E091961-A75C-2DB0-33E5-9953F38498F6}"/>
              </a:ext>
            </a:extLst>
          </p:cNvPr>
          <p:cNvSpPr/>
          <p:nvPr/>
        </p:nvSpPr>
        <p:spPr>
          <a:xfrm rot="16200000">
            <a:off x="23953156" y="3445141"/>
            <a:ext cx="2921459" cy="10769043"/>
          </a:xfrm>
          <a:custGeom>
            <a:avLst/>
            <a:gdLst>
              <a:gd name="connsiteX0" fmla="*/ 2921459 w 2921459"/>
              <a:gd name="connsiteY0" fmla="*/ 0 h 10769043"/>
              <a:gd name="connsiteX1" fmla="*/ 2921459 w 2921459"/>
              <a:gd name="connsiteY1" fmla="*/ 385565 h 10769043"/>
              <a:gd name="connsiteX2" fmla="*/ 1004453 w 2921459"/>
              <a:gd name="connsiteY2" fmla="*/ 385565 h 10769043"/>
              <a:gd name="connsiteX3" fmla="*/ 1004452 w 2921459"/>
              <a:gd name="connsiteY3" fmla="*/ 10383481 h 10769043"/>
              <a:gd name="connsiteX4" fmla="*/ 2745402 w 2921459"/>
              <a:gd name="connsiteY4" fmla="*/ 10383481 h 10769043"/>
              <a:gd name="connsiteX5" fmla="*/ 2745402 w 2921459"/>
              <a:gd name="connsiteY5" fmla="*/ 10769043 h 10769043"/>
              <a:gd name="connsiteX6" fmla="*/ 1004452 w 2921459"/>
              <a:gd name="connsiteY6" fmla="*/ 10769043 h 10769043"/>
              <a:gd name="connsiteX7" fmla="*/ 95603 w 2921459"/>
              <a:gd name="connsiteY7" fmla="*/ 10769042 h 10769043"/>
              <a:gd name="connsiteX8" fmla="*/ 0 w 2921459"/>
              <a:gd name="connsiteY8" fmla="*/ 10769042 h 10769043"/>
              <a:gd name="connsiteX9" fmla="*/ 0 w 2921459"/>
              <a:gd name="connsiteY9" fmla="*/ 0 h 10769043"/>
              <a:gd name="connsiteX10" fmla="*/ 271662 w 2921459"/>
              <a:gd name="connsiteY10" fmla="*/ 0 h 10769043"/>
              <a:gd name="connsiteX11" fmla="*/ 1004453 w 2921459"/>
              <a:gd name="connsiteY11" fmla="*/ 0 h 107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1459" h="10769043">
                <a:moveTo>
                  <a:pt x="2921459" y="0"/>
                </a:moveTo>
                <a:lnTo>
                  <a:pt x="2921459" y="385565"/>
                </a:lnTo>
                <a:lnTo>
                  <a:pt x="1004453" y="385565"/>
                </a:lnTo>
                <a:lnTo>
                  <a:pt x="1004452" y="10383481"/>
                </a:lnTo>
                <a:lnTo>
                  <a:pt x="2745402" y="10383481"/>
                </a:lnTo>
                <a:lnTo>
                  <a:pt x="2745402" y="10769043"/>
                </a:lnTo>
                <a:lnTo>
                  <a:pt x="1004452" y="10769043"/>
                </a:lnTo>
                <a:lnTo>
                  <a:pt x="95603" y="10769042"/>
                </a:lnTo>
                <a:lnTo>
                  <a:pt x="0" y="10769042"/>
                </a:lnTo>
                <a:lnTo>
                  <a:pt x="0" y="0"/>
                </a:lnTo>
                <a:lnTo>
                  <a:pt x="271662" y="0"/>
                </a:lnTo>
                <a:lnTo>
                  <a:pt x="1004453" y="0"/>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sp>
        <p:nvSpPr>
          <p:cNvPr id="64" name="3_4K times 1">
            <a:extLst>
              <a:ext uri="{FF2B5EF4-FFF2-40B4-BE49-F238E27FC236}">
                <a16:creationId xmlns:a16="http://schemas.microsoft.com/office/drawing/2014/main" id="{57E40646-0A33-EDC8-F376-EC410A5E4D55}"/>
              </a:ext>
            </a:extLst>
          </p:cNvPr>
          <p:cNvSpPr txBox="1"/>
          <p:nvPr/>
        </p:nvSpPr>
        <p:spPr>
          <a:xfrm>
            <a:off x="3261445" y="7700871"/>
            <a:ext cx="14423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1x</a:t>
            </a:r>
          </a:p>
        </p:txBody>
      </p:sp>
      <p:pic>
        <p:nvPicPr>
          <p:cNvPr id="53" name="3_4K" descr="Logo, company name&#10;&#10;Description automatically generated">
            <a:extLst>
              <a:ext uri="{FF2B5EF4-FFF2-40B4-BE49-F238E27FC236}">
                <a16:creationId xmlns:a16="http://schemas.microsoft.com/office/drawing/2014/main" id="{022E3BA5-9E48-52B5-1940-9EB7FA45EC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4934" y="6981057"/>
            <a:ext cx="3753343" cy="2757284"/>
          </a:xfrm>
          <a:prstGeom prst="rect">
            <a:avLst/>
          </a:prstGeom>
        </p:spPr>
      </p:pic>
      <p:sp>
        <p:nvSpPr>
          <p:cNvPr id="52" name="4_Text Bottom 2">
            <a:extLst>
              <a:ext uri="{FF2B5EF4-FFF2-40B4-BE49-F238E27FC236}">
                <a16:creationId xmlns:a16="http://schemas.microsoft.com/office/drawing/2014/main" id="{0DD54423-D402-5312-0ED0-CBD892850E5E}"/>
              </a:ext>
            </a:extLst>
          </p:cNvPr>
          <p:cNvSpPr txBox="1"/>
          <p:nvPr/>
        </p:nvSpPr>
        <p:spPr>
          <a:xfrm>
            <a:off x="3465224" y="16993582"/>
            <a:ext cx="115479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exceed cable transfer rate</a:t>
            </a:r>
          </a:p>
        </p:txBody>
      </p:sp>
      <p:sp>
        <p:nvSpPr>
          <p:cNvPr id="3" name="4_Text Bottom 1">
            <a:extLst>
              <a:ext uri="{FF2B5EF4-FFF2-40B4-BE49-F238E27FC236}">
                <a16:creationId xmlns:a16="http://schemas.microsoft.com/office/drawing/2014/main" id="{F69DF747-8369-CE4F-8AAF-FB9EDB38F43F}"/>
              </a:ext>
            </a:extLst>
          </p:cNvPr>
          <p:cNvSpPr txBox="1"/>
          <p:nvPr/>
        </p:nvSpPr>
        <p:spPr>
          <a:xfrm>
            <a:off x="3465224" y="15755534"/>
            <a:ext cx="1280259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Combined output video can’t</a:t>
            </a:r>
          </a:p>
        </p:txBody>
      </p:sp>
      <p:sp>
        <p:nvSpPr>
          <p:cNvPr id="65" name="4_OR text">
            <a:extLst>
              <a:ext uri="{FF2B5EF4-FFF2-40B4-BE49-F238E27FC236}">
                <a16:creationId xmlns:a16="http://schemas.microsoft.com/office/drawing/2014/main" id="{B668E502-2567-8458-5109-5538C0985F9F}"/>
              </a:ext>
            </a:extLst>
          </p:cNvPr>
          <p:cNvSpPr txBox="1"/>
          <p:nvPr/>
        </p:nvSpPr>
        <p:spPr>
          <a:xfrm>
            <a:off x="5655320" y="9914228"/>
            <a:ext cx="17886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OR</a:t>
            </a:r>
          </a:p>
        </p:txBody>
      </p:sp>
      <p:sp>
        <p:nvSpPr>
          <p:cNvPr id="63" name="4_1080 Times 4">
            <a:extLst>
              <a:ext uri="{FF2B5EF4-FFF2-40B4-BE49-F238E27FC236}">
                <a16:creationId xmlns:a16="http://schemas.microsoft.com/office/drawing/2014/main" id="{22DFE8FD-1EC0-7338-D582-37C219CCA98F}"/>
              </a:ext>
            </a:extLst>
          </p:cNvPr>
          <p:cNvSpPr txBox="1"/>
          <p:nvPr/>
        </p:nvSpPr>
        <p:spPr>
          <a:xfrm>
            <a:off x="3261445" y="11968738"/>
            <a:ext cx="14423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4x</a:t>
            </a:r>
          </a:p>
        </p:txBody>
      </p:sp>
      <p:grpSp>
        <p:nvGrpSpPr>
          <p:cNvPr id="76" name="4_1080">
            <a:extLst>
              <a:ext uri="{FF2B5EF4-FFF2-40B4-BE49-F238E27FC236}">
                <a16:creationId xmlns:a16="http://schemas.microsoft.com/office/drawing/2014/main" id="{EE3F6F7E-02FA-8E20-8A92-CF61E3453752}"/>
              </a:ext>
            </a:extLst>
          </p:cNvPr>
          <p:cNvGrpSpPr/>
          <p:nvPr/>
        </p:nvGrpSpPr>
        <p:grpSpPr>
          <a:xfrm>
            <a:off x="4652113" y="11292748"/>
            <a:ext cx="3779785" cy="3102329"/>
            <a:chOff x="4652113" y="11292748"/>
            <a:chExt cx="3779785" cy="3102329"/>
          </a:xfrm>
        </p:grpSpPr>
        <p:pic>
          <p:nvPicPr>
            <p:cNvPr id="58" name="Graphic 57">
              <a:extLst>
                <a:ext uri="{FF2B5EF4-FFF2-40B4-BE49-F238E27FC236}">
                  <a16:creationId xmlns:a16="http://schemas.microsoft.com/office/drawing/2014/main" id="{59478D80-7BB9-69F7-D1A2-A49EA0AFB02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43291" y="11292748"/>
              <a:ext cx="1788607" cy="1434861"/>
            </a:xfrm>
            <a:prstGeom prst="rect">
              <a:avLst/>
            </a:prstGeom>
          </p:spPr>
        </p:pic>
        <p:pic>
          <p:nvPicPr>
            <p:cNvPr id="60" name="Graphic 59">
              <a:extLst>
                <a:ext uri="{FF2B5EF4-FFF2-40B4-BE49-F238E27FC236}">
                  <a16:creationId xmlns:a16="http://schemas.microsoft.com/office/drawing/2014/main" id="{DBEB4525-579B-3280-38EF-5E2B429822A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43291" y="12960216"/>
              <a:ext cx="1788607" cy="1434861"/>
            </a:xfrm>
            <a:prstGeom prst="rect">
              <a:avLst/>
            </a:prstGeom>
          </p:spPr>
        </p:pic>
        <p:pic>
          <p:nvPicPr>
            <p:cNvPr id="61" name="Graphic 60">
              <a:extLst>
                <a:ext uri="{FF2B5EF4-FFF2-40B4-BE49-F238E27FC236}">
                  <a16:creationId xmlns:a16="http://schemas.microsoft.com/office/drawing/2014/main" id="{1E58228C-1A1E-9708-2576-9EFF1A2236A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52113" y="12960216"/>
              <a:ext cx="1788607" cy="1434861"/>
            </a:xfrm>
            <a:prstGeom prst="rect">
              <a:avLst/>
            </a:prstGeom>
          </p:spPr>
        </p:pic>
        <p:pic>
          <p:nvPicPr>
            <p:cNvPr id="62" name="Graphic 61">
              <a:extLst>
                <a:ext uri="{FF2B5EF4-FFF2-40B4-BE49-F238E27FC236}">
                  <a16:creationId xmlns:a16="http://schemas.microsoft.com/office/drawing/2014/main" id="{CD66E4C2-CA77-AFC8-0FCD-72A362EFAFA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52113" y="11292748"/>
              <a:ext cx="1788607" cy="1434861"/>
            </a:xfrm>
            <a:prstGeom prst="rect">
              <a:avLst/>
            </a:prstGeom>
          </p:spPr>
        </p:pic>
      </p:grpSp>
      <p:pic>
        <p:nvPicPr>
          <p:cNvPr id="78" name="5_menu Board">
            <a:extLst>
              <a:ext uri="{FF2B5EF4-FFF2-40B4-BE49-F238E27FC236}">
                <a16:creationId xmlns:a16="http://schemas.microsoft.com/office/drawing/2014/main" id="{F1CFC0AA-2FDC-2E48-C319-9343B5DBE9DC}"/>
              </a:ext>
            </a:extLst>
          </p:cNvPr>
          <p:cNvPicPr>
            <a:picLocks noChangeAspect="1"/>
          </p:cNvPicPr>
          <p:nvPr/>
        </p:nvPicPr>
        <p:blipFill rotWithShape="1">
          <a:blip r:embed="rId10" cstate="screen">
            <a:alphaModFix amt="0"/>
            <a:extLst>
              <a:ext uri="{28A0092B-C50C-407E-A947-70E740481C1C}">
                <a14:useLocalDpi xmlns:a14="http://schemas.microsoft.com/office/drawing/2010/main"/>
              </a:ext>
            </a:extLst>
          </a:blip>
          <a:srcRect b="4824"/>
          <a:stretch/>
        </p:blipFill>
        <p:spPr>
          <a:xfrm>
            <a:off x="0" y="3209926"/>
            <a:ext cx="36576000" cy="17365661"/>
          </a:xfrm>
          <a:prstGeom prst="rect">
            <a:avLst/>
          </a:prstGeom>
        </p:spPr>
      </p:pic>
      <p:sp>
        <p:nvSpPr>
          <p:cNvPr id="83" name="6_A_5_menu Board_F 0">
            <a:extLst>
              <a:ext uri="{FF2B5EF4-FFF2-40B4-BE49-F238E27FC236}">
                <a16:creationId xmlns:a16="http://schemas.microsoft.com/office/drawing/2014/main" id="{B7F97CA9-F266-8074-92DA-FB7FE43C9C94}"/>
              </a:ext>
            </a:extLst>
          </p:cNvPr>
          <p:cNvSpPr/>
          <p:nvPr/>
        </p:nvSpPr>
        <p:spPr>
          <a:xfrm>
            <a:off x="33329676" y="386180"/>
            <a:ext cx="3061008" cy="233238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29" name="7_MST" descr="A picture containing text, electronics&#10;&#10;Description automatically generated">
            <a:extLst>
              <a:ext uri="{FF2B5EF4-FFF2-40B4-BE49-F238E27FC236}">
                <a16:creationId xmlns:a16="http://schemas.microsoft.com/office/drawing/2014/main" id="{DBC2DCB7-6445-159A-D0A0-44368B5336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537214" y="11812910"/>
            <a:ext cx="7293797" cy="3553966"/>
          </a:xfrm>
          <a:prstGeom prst="rect">
            <a:avLst/>
          </a:prstGeom>
        </p:spPr>
      </p:pic>
      <p:sp>
        <p:nvSpPr>
          <p:cNvPr id="40" name="7_Option 2">
            <a:extLst>
              <a:ext uri="{FF2B5EF4-FFF2-40B4-BE49-F238E27FC236}">
                <a16:creationId xmlns:a16="http://schemas.microsoft.com/office/drawing/2014/main" id="{7B6FA95D-4874-72E8-8918-182327C5ED0B}"/>
              </a:ext>
            </a:extLst>
          </p:cNvPr>
          <p:cNvSpPr txBox="1"/>
          <p:nvPr/>
        </p:nvSpPr>
        <p:spPr>
          <a:xfrm>
            <a:off x="9986038" y="13183555"/>
            <a:ext cx="40635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Option 2</a:t>
            </a:r>
          </a:p>
        </p:txBody>
      </p:sp>
      <p:pic>
        <p:nvPicPr>
          <p:cNvPr id="34" name="8_Monitor 3_V Monitor1_D 3.0" descr="A picture containing text, monitor, electronics, screen&#10;&#10;Description automatically generated">
            <a:extLst>
              <a:ext uri="{FF2B5EF4-FFF2-40B4-BE49-F238E27FC236}">
                <a16:creationId xmlns:a16="http://schemas.microsoft.com/office/drawing/2014/main" id="{CAF102F7-6009-E1B0-1D61-7471D52B3A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372515" y="13333342"/>
            <a:ext cx="8615144" cy="4846019"/>
          </a:xfrm>
          <a:prstGeom prst="rect">
            <a:avLst/>
          </a:prstGeom>
        </p:spPr>
      </p:pic>
      <p:sp>
        <p:nvSpPr>
          <p:cNvPr id="86" name="8_MST HL 3_D 5.0">
            <a:extLst>
              <a:ext uri="{FF2B5EF4-FFF2-40B4-BE49-F238E27FC236}">
                <a16:creationId xmlns:a16="http://schemas.microsoft.com/office/drawing/2014/main" id="{BF1285DA-6787-AB42-6BDF-AC6277F653E7}"/>
              </a:ext>
            </a:extLst>
          </p:cNvPr>
          <p:cNvSpPr/>
          <p:nvPr/>
        </p:nvSpPr>
        <p:spPr>
          <a:xfrm rot="16200000">
            <a:off x="23093532" y="8616012"/>
            <a:ext cx="2845103" cy="14919722"/>
          </a:xfrm>
          <a:custGeom>
            <a:avLst/>
            <a:gdLst>
              <a:gd name="connsiteX0" fmla="*/ 2845103 w 2845103"/>
              <a:gd name="connsiteY0" fmla="*/ 0 h 14919722"/>
              <a:gd name="connsiteX1" fmla="*/ 2845103 w 2845103"/>
              <a:gd name="connsiteY1" fmla="*/ 549694 h 14919722"/>
              <a:gd name="connsiteX2" fmla="*/ 572377 w 2845103"/>
              <a:gd name="connsiteY2" fmla="*/ 549694 h 14919722"/>
              <a:gd name="connsiteX3" fmla="*/ 572376 w 2845103"/>
              <a:gd name="connsiteY3" fmla="*/ 14919722 h 14919722"/>
              <a:gd name="connsiteX4" fmla="*/ 0 w 2845103"/>
              <a:gd name="connsiteY4" fmla="*/ 14919722 h 14919722"/>
              <a:gd name="connsiteX5" fmla="*/ 0 w 2845103"/>
              <a:gd name="connsiteY5" fmla="*/ 274846 h 14919722"/>
              <a:gd name="connsiteX6" fmla="*/ 8807 w 2845103"/>
              <a:gd name="connsiteY6" fmla="*/ 274846 h 14919722"/>
              <a:gd name="connsiteX7" fmla="*/ 8807 w 2845103"/>
              <a:gd name="connsiteY7" fmla="*/ 0 h 1491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5103" h="14919722">
                <a:moveTo>
                  <a:pt x="2845103" y="0"/>
                </a:moveTo>
                <a:lnTo>
                  <a:pt x="2845103" y="549694"/>
                </a:lnTo>
                <a:lnTo>
                  <a:pt x="572377" y="549694"/>
                </a:lnTo>
                <a:lnTo>
                  <a:pt x="572376" y="14919722"/>
                </a:lnTo>
                <a:lnTo>
                  <a:pt x="0" y="14919722"/>
                </a:lnTo>
                <a:lnTo>
                  <a:pt x="0" y="274846"/>
                </a:lnTo>
                <a:lnTo>
                  <a:pt x="8807" y="274846"/>
                </a:lnTo>
                <a:lnTo>
                  <a:pt x="8807" y="0"/>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pic>
        <p:nvPicPr>
          <p:cNvPr id="33" name="8_Monitor 2_V Monitor1_D 2.0" descr="A picture containing text, monitor, electronics, screen&#10;&#10;Description automatically generated">
            <a:extLst>
              <a:ext uri="{FF2B5EF4-FFF2-40B4-BE49-F238E27FC236}">
                <a16:creationId xmlns:a16="http://schemas.microsoft.com/office/drawing/2014/main" id="{B1569D15-2751-72D2-AD1E-CCB3A29C46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585831" y="11990389"/>
            <a:ext cx="8615144" cy="4846019"/>
          </a:xfrm>
          <a:prstGeom prst="rect">
            <a:avLst/>
          </a:prstGeom>
        </p:spPr>
      </p:pic>
      <p:sp>
        <p:nvSpPr>
          <p:cNvPr id="85" name="8_MST HL 2_D 4.0">
            <a:extLst>
              <a:ext uri="{FF2B5EF4-FFF2-40B4-BE49-F238E27FC236}">
                <a16:creationId xmlns:a16="http://schemas.microsoft.com/office/drawing/2014/main" id="{EF3FF00D-FEB3-A534-ED0A-E193A8B8869B}"/>
              </a:ext>
            </a:extLst>
          </p:cNvPr>
          <p:cNvSpPr/>
          <p:nvPr/>
        </p:nvSpPr>
        <p:spPr>
          <a:xfrm rot="16200000">
            <a:off x="22604796" y="10899927"/>
            <a:ext cx="1818082" cy="9324877"/>
          </a:xfrm>
          <a:custGeom>
            <a:avLst/>
            <a:gdLst>
              <a:gd name="connsiteX0" fmla="*/ 1818082 w 1818082"/>
              <a:gd name="connsiteY0" fmla="*/ 3 h 9324877"/>
              <a:gd name="connsiteX1" fmla="*/ 1818082 w 1818082"/>
              <a:gd name="connsiteY1" fmla="*/ 549695 h 9324877"/>
              <a:gd name="connsiteX2" fmla="*/ 651230 w 1818082"/>
              <a:gd name="connsiteY2" fmla="*/ 549695 h 9324877"/>
              <a:gd name="connsiteX3" fmla="*/ 651229 w 1818082"/>
              <a:gd name="connsiteY3" fmla="*/ 9324877 h 9324877"/>
              <a:gd name="connsiteX4" fmla="*/ 0 w 1818082"/>
              <a:gd name="connsiteY4" fmla="*/ 9324877 h 9324877"/>
              <a:gd name="connsiteX5" fmla="*/ 0 w 1818082"/>
              <a:gd name="connsiteY5" fmla="*/ 0 h 9324877"/>
              <a:gd name="connsiteX6" fmla="*/ 651230 w 1818082"/>
              <a:gd name="connsiteY6" fmla="*/ 0 h 9324877"/>
              <a:gd name="connsiteX7" fmla="*/ 651230 w 1818082"/>
              <a:gd name="connsiteY7" fmla="*/ 3 h 9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082" h="9324877">
                <a:moveTo>
                  <a:pt x="1818082" y="3"/>
                </a:moveTo>
                <a:lnTo>
                  <a:pt x="1818082" y="549695"/>
                </a:lnTo>
                <a:lnTo>
                  <a:pt x="651230" y="549695"/>
                </a:lnTo>
                <a:lnTo>
                  <a:pt x="651229" y="9324877"/>
                </a:lnTo>
                <a:lnTo>
                  <a:pt x="0" y="9324877"/>
                </a:lnTo>
                <a:lnTo>
                  <a:pt x="0" y="0"/>
                </a:lnTo>
                <a:lnTo>
                  <a:pt x="651230" y="0"/>
                </a:lnTo>
                <a:lnTo>
                  <a:pt x="651230" y="3"/>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pic>
        <p:nvPicPr>
          <p:cNvPr id="30" name="8_Monitor 1_V Monitor1_D 1.0" descr="A picture containing text, monitor, electronics, screen&#10;&#10;Description automatically generated">
            <a:extLst>
              <a:ext uri="{FF2B5EF4-FFF2-40B4-BE49-F238E27FC236}">
                <a16:creationId xmlns:a16="http://schemas.microsoft.com/office/drawing/2014/main" id="{38BA7F65-C9DA-02B0-3DF8-0654AFE148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806236" y="11124353"/>
            <a:ext cx="8615144" cy="4846019"/>
          </a:xfrm>
          <a:prstGeom prst="rect">
            <a:avLst/>
          </a:prstGeom>
        </p:spPr>
      </p:pic>
      <p:sp>
        <p:nvSpPr>
          <p:cNvPr id="35" name="8_MST HL 1_D 3.0">
            <a:extLst>
              <a:ext uri="{FF2B5EF4-FFF2-40B4-BE49-F238E27FC236}">
                <a16:creationId xmlns:a16="http://schemas.microsoft.com/office/drawing/2014/main" id="{9B66AF0B-BA48-D81D-1ABF-FF5C807F1575}"/>
              </a:ext>
            </a:extLst>
          </p:cNvPr>
          <p:cNvSpPr/>
          <p:nvPr/>
        </p:nvSpPr>
        <p:spPr>
          <a:xfrm rot="10800000">
            <a:off x="20763512" y="14604784"/>
            <a:ext cx="3648840" cy="6720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p>
        </p:txBody>
      </p:sp>
      <p:sp>
        <p:nvSpPr>
          <p:cNvPr id="84" name="8_A_1_HIghlgiht 1_F 0">
            <a:extLst>
              <a:ext uri="{FF2B5EF4-FFF2-40B4-BE49-F238E27FC236}">
                <a16:creationId xmlns:a16="http://schemas.microsoft.com/office/drawing/2014/main" id="{8CD5B6C5-D101-5178-6027-D1F45F680F51}"/>
              </a:ext>
            </a:extLst>
          </p:cNvPr>
          <p:cNvSpPr/>
          <p:nvPr/>
        </p:nvSpPr>
        <p:spPr>
          <a:xfrm>
            <a:off x="33482076" y="538580"/>
            <a:ext cx="3061008" cy="233238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3" name="8_HIghlgiht 2">
            <a:extLst>
              <a:ext uri="{FF2B5EF4-FFF2-40B4-BE49-F238E27FC236}">
                <a16:creationId xmlns:a16="http://schemas.microsoft.com/office/drawing/2014/main" id="{33BFEFE4-4E92-0265-EC35-FD98AC8E7784}"/>
              </a:ext>
            </a:extLst>
          </p:cNvPr>
          <p:cNvSpPr/>
          <p:nvPr/>
        </p:nvSpPr>
        <p:spPr>
          <a:xfrm rot="5400000">
            <a:off x="6782076" y="2940631"/>
            <a:ext cx="8301264" cy="17067286"/>
          </a:xfrm>
          <a:custGeom>
            <a:avLst/>
            <a:gdLst>
              <a:gd name="connsiteX0" fmla="*/ 0 w 8301264"/>
              <a:gd name="connsiteY0" fmla="*/ 385564 h 17067286"/>
              <a:gd name="connsiteX1" fmla="*/ 0 w 8301264"/>
              <a:gd name="connsiteY1" fmla="*/ 0 h 17067286"/>
              <a:gd name="connsiteX2" fmla="*/ 1889355 w 8301264"/>
              <a:gd name="connsiteY2" fmla="*/ 0 h 17067286"/>
              <a:gd name="connsiteX3" fmla="*/ 2649798 w 8301264"/>
              <a:gd name="connsiteY3" fmla="*/ 0 h 17067286"/>
              <a:gd name="connsiteX4" fmla="*/ 2893807 w 8301264"/>
              <a:gd name="connsiteY4" fmla="*/ 0 h 17067286"/>
              <a:gd name="connsiteX5" fmla="*/ 2893807 w 8301264"/>
              <a:gd name="connsiteY5" fmla="*/ 9919291 h 17067286"/>
              <a:gd name="connsiteX6" fmla="*/ 7434859 w 8301264"/>
              <a:gd name="connsiteY6" fmla="*/ 9919291 h 17067286"/>
              <a:gd name="connsiteX7" fmla="*/ 7434859 w 8301264"/>
              <a:gd name="connsiteY7" fmla="*/ 3669070 h 17067286"/>
              <a:gd name="connsiteX8" fmla="*/ 8301264 w 8301264"/>
              <a:gd name="connsiteY8" fmla="*/ 3669070 h 17067286"/>
              <a:gd name="connsiteX9" fmla="*/ 8301264 w 8301264"/>
              <a:gd name="connsiteY9" fmla="*/ 9919291 h 17067286"/>
              <a:gd name="connsiteX10" fmla="*/ 8301264 w 8301264"/>
              <a:gd name="connsiteY10" fmla="*/ 9919291 h 17067286"/>
              <a:gd name="connsiteX11" fmla="*/ 8301264 w 8301264"/>
              <a:gd name="connsiteY11" fmla="*/ 10814345 h 17067286"/>
              <a:gd name="connsiteX12" fmla="*/ 8301264 w 8301264"/>
              <a:gd name="connsiteY12" fmla="*/ 10814345 h 17067286"/>
              <a:gd name="connsiteX13" fmla="*/ 8301264 w 8301264"/>
              <a:gd name="connsiteY13" fmla="*/ 17067286 h 17067286"/>
              <a:gd name="connsiteX14" fmla="*/ 7429920 w 8301264"/>
              <a:gd name="connsiteY14" fmla="*/ 17067286 h 17067286"/>
              <a:gd name="connsiteX15" fmla="*/ 7429920 w 8301264"/>
              <a:gd name="connsiteY15" fmla="*/ 10814345 h 17067286"/>
              <a:gd name="connsiteX16" fmla="*/ 2893807 w 8301264"/>
              <a:gd name="connsiteY16" fmla="*/ 10814345 h 17067286"/>
              <a:gd name="connsiteX17" fmla="*/ 2893807 w 8301264"/>
              <a:gd name="connsiteY17" fmla="*/ 10814347 h 17067286"/>
              <a:gd name="connsiteX18" fmla="*/ 1889354 w 8301264"/>
              <a:gd name="connsiteY18" fmla="*/ 10814346 h 17067286"/>
              <a:gd name="connsiteX19" fmla="*/ 1889355 w 8301264"/>
              <a:gd name="connsiteY19" fmla="*/ 385564 h 1706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1264" h="17067286">
                <a:moveTo>
                  <a:pt x="0" y="385564"/>
                </a:moveTo>
                <a:lnTo>
                  <a:pt x="0" y="0"/>
                </a:lnTo>
                <a:lnTo>
                  <a:pt x="1889355" y="0"/>
                </a:lnTo>
                <a:lnTo>
                  <a:pt x="2649798" y="0"/>
                </a:lnTo>
                <a:lnTo>
                  <a:pt x="2893807" y="0"/>
                </a:lnTo>
                <a:lnTo>
                  <a:pt x="2893807" y="9919291"/>
                </a:lnTo>
                <a:lnTo>
                  <a:pt x="7434859" y="9919291"/>
                </a:lnTo>
                <a:lnTo>
                  <a:pt x="7434859" y="3669070"/>
                </a:lnTo>
                <a:lnTo>
                  <a:pt x="8301264" y="3669070"/>
                </a:lnTo>
                <a:lnTo>
                  <a:pt x="8301264" y="9919291"/>
                </a:lnTo>
                <a:lnTo>
                  <a:pt x="8301264" y="9919291"/>
                </a:lnTo>
                <a:lnTo>
                  <a:pt x="8301264" y="10814345"/>
                </a:lnTo>
                <a:lnTo>
                  <a:pt x="8301264" y="10814345"/>
                </a:lnTo>
                <a:lnTo>
                  <a:pt x="8301264" y="17067286"/>
                </a:lnTo>
                <a:lnTo>
                  <a:pt x="7429920" y="17067286"/>
                </a:lnTo>
                <a:lnTo>
                  <a:pt x="7429920" y="10814345"/>
                </a:lnTo>
                <a:lnTo>
                  <a:pt x="2893807" y="10814345"/>
                </a:lnTo>
                <a:lnTo>
                  <a:pt x="2893807" y="10814347"/>
                </a:lnTo>
                <a:lnTo>
                  <a:pt x="1889354" y="10814346"/>
                </a:lnTo>
                <a:lnTo>
                  <a:pt x="1889355" y="385564"/>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MST (Daisy-Chaining)</a:t>
            </a:r>
          </a:p>
        </p:txBody>
      </p:sp>
      <p:sp>
        <p:nvSpPr>
          <p:cNvPr id="54" name="_Point 2">
            <a:extLst>
              <a:ext uri="{FF2B5EF4-FFF2-40B4-BE49-F238E27FC236}">
                <a16:creationId xmlns:a16="http://schemas.microsoft.com/office/drawing/2014/main" id="{9D78068C-5366-35C3-1610-F0BF285AA386}"/>
              </a:ext>
            </a:extLst>
          </p:cNvPr>
          <p:cNvSpPr txBox="1"/>
          <p:nvPr/>
        </p:nvSpPr>
        <p:spPr>
          <a:xfrm>
            <a:off x="4009157" y="5143766"/>
            <a:ext cx="305858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Number limited by video card and transfer rate limits\resolution</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3930376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7" name="0_HDMI Picture" descr="A close-up of a cell phone&#10;&#10;Description automatically generated with medium confidence">
            <a:extLst>
              <a:ext uri="{FF2B5EF4-FFF2-40B4-BE49-F238E27FC236}">
                <a16:creationId xmlns:a16="http://schemas.microsoft.com/office/drawing/2014/main" id="{7A948FC3-C359-3012-72FA-299B6EA7DA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0762" y="5061081"/>
            <a:ext cx="12495238" cy="6171428"/>
          </a:xfrm>
          <a:prstGeom prst="rect">
            <a:avLst/>
          </a:prstGeom>
        </p:spPr>
      </p:pic>
      <p:pic>
        <p:nvPicPr>
          <p:cNvPr id="6" name="0_DisplayPort Graphic">
            <a:extLst>
              <a:ext uri="{FF2B5EF4-FFF2-40B4-BE49-F238E27FC236}">
                <a16:creationId xmlns:a16="http://schemas.microsoft.com/office/drawing/2014/main" id="{30423775-65B3-108E-35A9-EDDA4A3BBFF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0" y="4738421"/>
            <a:ext cx="12312502" cy="6816749"/>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160099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Feature wise pretty similar</a:t>
            </a:r>
          </a:p>
        </p:txBody>
      </p:sp>
      <p:sp>
        <p:nvSpPr>
          <p:cNvPr id="4" name="2_MST Text">
            <a:extLst>
              <a:ext uri="{FF2B5EF4-FFF2-40B4-BE49-F238E27FC236}">
                <a16:creationId xmlns:a16="http://schemas.microsoft.com/office/drawing/2014/main" id="{7688C1AB-E32A-89EC-28EA-C0FDB10FDECF}"/>
              </a:ext>
            </a:extLst>
          </p:cNvPr>
          <p:cNvSpPr txBox="1"/>
          <p:nvPr/>
        </p:nvSpPr>
        <p:spPr>
          <a:xfrm>
            <a:off x="4019107" y="16597834"/>
            <a:ext cx="16182753"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Multi-Stream Transport (MST)</a:t>
            </a:r>
          </a:p>
        </p:txBody>
      </p:sp>
      <p:pic>
        <p:nvPicPr>
          <p:cNvPr id="3" name="2_Monitors connected" descr="A picture containing text, monitor, electronics, computer&#10;&#10;Description automatically generated">
            <a:extLst>
              <a:ext uri="{FF2B5EF4-FFF2-40B4-BE49-F238E27FC236}">
                <a16:creationId xmlns:a16="http://schemas.microsoft.com/office/drawing/2014/main" id="{147618F6-5091-E326-F77D-EE60D556AF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2614" y="13209554"/>
            <a:ext cx="6852537" cy="3119963"/>
          </a:xfrm>
          <a:prstGeom prst="rect">
            <a:avLst/>
          </a:prstGeom>
        </p:spPr>
      </p:pic>
      <p:sp>
        <p:nvSpPr>
          <p:cNvPr id="14" name="2_Display Port Text">
            <a:extLst>
              <a:ext uri="{FF2B5EF4-FFF2-40B4-BE49-F238E27FC236}">
                <a16:creationId xmlns:a16="http://schemas.microsoft.com/office/drawing/2014/main" id="{F7302874-6FF6-4F12-9408-F903772FAD68}"/>
              </a:ext>
            </a:extLst>
          </p:cNvPr>
          <p:cNvSpPr txBox="1"/>
          <p:nvPr/>
        </p:nvSpPr>
        <p:spPr>
          <a:xfrm>
            <a:off x="7766127" y="11871003"/>
            <a:ext cx="55335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DisplayPort</a:t>
            </a:r>
          </a:p>
        </p:txBody>
      </p:sp>
      <p:sp>
        <p:nvSpPr>
          <p:cNvPr id="24" name="3_ARC text">
            <a:extLst>
              <a:ext uri="{FF2B5EF4-FFF2-40B4-BE49-F238E27FC236}">
                <a16:creationId xmlns:a16="http://schemas.microsoft.com/office/drawing/2014/main" id="{BD255B93-63F2-ADB0-94C0-F02709465D21}"/>
              </a:ext>
            </a:extLst>
          </p:cNvPr>
          <p:cNvSpPr txBox="1"/>
          <p:nvPr/>
        </p:nvSpPr>
        <p:spPr>
          <a:xfrm>
            <a:off x="22631530" y="16597834"/>
            <a:ext cx="8415537"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ARC and </a:t>
            </a:r>
            <a:r>
              <a:rPr lang="en-US" sz="8000" b="1" dirty="0" err="1">
                <a:solidFill>
                  <a:srgbClr val="EE7546"/>
                </a:solidFill>
                <a:latin typeface="Arial" panose="020B0604020202020204" pitchFamily="34" charset="0"/>
                <a:cs typeface="Arial" panose="020B0604020202020204" pitchFamily="34" charset="0"/>
              </a:rPr>
              <a:t>eARC</a:t>
            </a:r>
            <a:endParaRPr lang="en-US" sz="8000" b="1" dirty="0">
              <a:solidFill>
                <a:srgbClr val="EE7546"/>
              </a:solidFill>
              <a:latin typeface="Arial" panose="020B0604020202020204" pitchFamily="34" charset="0"/>
              <a:cs typeface="Arial" panose="020B0604020202020204" pitchFamily="34" charset="0"/>
            </a:endParaRPr>
          </a:p>
        </p:txBody>
      </p:sp>
      <p:sp>
        <p:nvSpPr>
          <p:cNvPr id="30" name="3_Arrow right">
            <a:extLst>
              <a:ext uri="{FF2B5EF4-FFF2-40B4-BE49-F238E27FC236}">
                <a16:creationId xmlns:a16="http://schemas.microsoft.com/office/drawing/2014/main" id="{4ED36BDB-022C-0BB7-322C-FFE489EF285A}"/>
              </a:ext>
            </a:extLst>
          </p:cNvPr>
          <p:cNvSpPr/>
          <p:nvPr/>
        </p:nvSpPr>
        <p:spPr>
          <a:xfrm>
            <a:off x="24739194" y="15913642"/>
            <a:ext cx="7129352" cy="9288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6" name="3_Film Strip">
            <a:extLst>
              <a:ext uri="{FF2B5EF4-FFF2-40B4-BE49-F238E27FC236}">
                <a16:creationId xmlns:a16="http://schemas.microsoft.com/office/drawing/2014/main" id="{7E11AB0A-A0D5-478D-6A14-66EEC63F981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1249390" y="14891675"/>
            <a:ext cx="13003174" cy="1064497"/>
          </a:xfrm>
          <a:prstGeom prst="rect">
            <a:avLst/>
          </a:prstGeom>
        </p:spPr>
      </p:pic>
      <p:pic>
        <p:nvPicPr>
          <p:cNvPr id="28" name="3_Audio" descr="A group of trees in a body of water&#10;&#10;Description automatically generated with medium confidence">
            <a:extLst>
              <a:ext uri="{FF2B5EF4-FFF2-40B4-BE49-F238E27FC236}">
                <a16:creationId xmlns:a16="http://schemas.microsoft.com/office/drawing/2014/main" id="{75C52810-E63C-260E-9CD6-3E4FCB957C5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249390" y="12850232"/>
            <a:ext cx="13003174" cy="1733929"/>
          </a:xfrm>
          <a:prstGeom prst="rect">
            <a:avLst/>
          </a:prstGeom>
        </p:spPr>
      </p:pic>
      <p:sp>
        <p:nvSpPr>
          <p:cNvPr id="29" name="3_Arrow left">
            <a:extLst>
              <a:ext uri="{FF2B5EF4-FFF2-40B4-BE49-F238E27FC236}">
                <a16:creationId xmlns:a16="http://schemas.microsoft.com/office/drawing/2014/main" id="{F1E69EB5-75E3-2DA4-F738-ACE32B3FC5AB}"/>
              </a:ext>
            </a:extLst>
          </p:cNvPr>
          <p:cNvSpPr/>
          <p:nvPr/>
        </p:nvSpPr>
        <p:spPr>
          <a:xfrm rot="10800000">
            <a:off x="24739194" y="14095698"/>
            <a:ext cx="7129352" cy="9288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3" name="3_HDMI text">
            <a:extLst>
              <a:ext uri="{FF2B5EF4-FFF2-40B4-BE49-F238E27FC236}">
                <a16:creationId xmlns:a16="http://schemas.microsoft.com/office/drawing/2014/main" id="{66C0C42F-64FE-3EFD-1B51-BEBEC984BB3F}"/>
              </a:ext>
            </a:extLst>
          </p:cNvPr>
          <p:cNvSpPr txBox="1"/>
          <p:nvPr/>
        </p:nvSpPr>
        <p:spPr>
          <a:xfrm>
            <a:off x="25268207" y="11994268"/>
            <a:ext cx="553359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HDMI</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DisplayPort vs HDMI</a:t>
            </a:r>
          </a:p>
        </p:txBody>
      </p:sp>
    </p:spTree>
    <p:extLst>
      <p:ext uri="{BB962C8B-B14F-4D97-AF65-F5344CB8AC3E}">
        <p14:creationId xmlns:p14="http://schemas.microsoft.com/office/powerpoint/2010/main" val="158827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2246</Words>
  <Application>Microsoft Office PowerPoint</Application>
  <PresentationFormat>Custom</PresentationFormat>
  <Paragraphs>109</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2024-04-20T10:10:46Z</dcterms:modified>
</cp:coreProperties>
</file>