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4"/>
  </p:notesMasterIdLst>
  <p:sldIdLst>
    <p:sldId id="274" r:id="rId2"/>
    <p:sldId id="289" r:id="rId3"/>
    <p:sldId id="290" r:id="rId4"/>
    <p:sldId id="291" r:id="rId5"/>
    <p:sldId id="292" r:id="rId6"/>
    <p:sldId id="294" r:id="rId7"/>
    <p:sldId id="295" r:id="rId8"/>
    <p:sldId id="296" r:id="rId9"/>
    <p:sldId id="297" r:id="rId10"/>
    <p:sldId id="293" r:id="rId11"/>
    <p:sldId id="298" r:id="rId12"/>
    <p:sldId id="273" r:id="rId1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69D47"/>
    <a:srgbClr val="B00303"/>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82" autoAdjust="0"/>
    <p:restoredTop sz="59720" autoAdjust="0"/>
  </p:normalViewPr>
  <p:slideViewPr>
    <p:cSldViewPr snapToGrid="0">
      <p:cViewPr varScale="1">
        <p:scale>
          <a:sx n="23" d="100"/>
          <a:sy n="23" d="100"/>
        </p:scale>
        <p:origin x="518" y="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pass the A+ exam.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15:45 The next question tests your knowledge but in an indirect way. The question says, “You upgrade a number of components in a computer and find the PSU is no longer supplying enough power. What most likely caused this?” You need to select two options out of six.</a:t>
            </a:r>
          </a:p>
          <a:p>
            <a:endParaRPr lang="en-GB"/>
          </a:p>
          <a:p>
            <a:r>
              <a:rPr lang="en-GB"/>
              <a:t>When I see a question like this, I ask myself what are they really asking? Since the power supply unit or PSU is no longer able to supply enough power, this tells me a component was added that is drawing a lot of power. So, the question is really asking, which of the answers listed is drawing the most power.</a:t>
            </a:r>
          </a:p>
          <a:p>
            <a:endParaRPr lang="en-GB"/>
          </a:p>
          <a:p>
            <a:r>
              <a:rPr lang="en-GB"/>
              <a:t>Let’s go through them one by one. A card reader does not use a lot of power, thus it won’t be that one.</a:t>
            </a:r>
          </a:p>
          <a:p>
            <a:endParaRPr lang="en-GB"/>
          </a:p>
          <a:p>
            <a:r>
              <a:rPr lang="en-GB"/>
              <a:t>Graphics cards tend to consume a significant amount of power. Upgrading the graphics card suggests an increase in power usage compared to the previous model. Therefore, this answer could be correct, unless a more suitable option is presented.</a:t>
            </a:r>
          </a:p>
          <a:p>
            <a:endParaRPr lang="en-GB"/>
          </a:p>
          <a:p>
            <a:r>
              <a:rPr lang="en-GB"/>
              <a:t>Replacing the network card would mean removing the old network card and putting in a new network card. Thus, the net power gain or loss would probably be very small if any at all. Thus, it won’t be this answer.</a:t>
            </a:r>
          </a:p>
          <a:p>
            <a:endParaRPr lang="en-GB"/>
          </a:p>
          <a:p>
            <a:r>
              <a:rPr lang="en-GB"/>
              <a:t>Upgrading the hard disk to a Solid-State Drive would mean less power as a Solid-State Drive uses less power than a hard disk. So, it is not this answer.</a:t>
            </a:r>
          </a:p>
          <a:p>
            <a:endParaRPr lang="en-GB"/>
          </a:p>
          <a:p>
            <a:r>
              <a:rPr lang="en-GB"/>
              <a:t>Installing more RAM will increase the power used by the computer, but memory modules don’t use a lot of power, so it is unlikely to be this option.</a:t>
            </a:r>
          </a:p>
          <a:p>
            <a:endParaRPr lang="en-GB"/>
          </a:p>
          <a:p>
            <a:r>
              <a:rPr lang="en-GB"/>
              <a:t>Now, installing a water cooler uses a lot of power. Since it does not say replace or upgrade, we can assume there was no water cooler in the computer before. Thus, the water cooler will use a lot of power since it has a radiator that is used to cool the water down. Water coolers use a lot more power than a fan does.</a:t>
            </a:r>
          </a:p>
          <a:p>
            <a:endParaRPr lang="en-GB"/>
          </a:p>
          <a:p>
            <a:r>
              <a:rPr lang="en-GB"/>
              <a:t>Thus, the most likely answers are upgrading the graphics card, answer B, and installing a water cooler, which is answer F. These answers use the most power, and so are most likely the components causing more draw on the power supply.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4935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17:48 The examination may have a few simulation questions. These are generally drag and drop or interactive. With drag and drop, you simply need to drag the answer to the correct location. The interactive questions may require you to enter information, for example, network information. In this case, the answer is duplexer and tray.</a:t>
            </a:r>
          </a:p>
          <a:p>
            <a:endParaRPr lang="en-GB"/>
          </a:p>
          <a:p>
            <a:r>
              <a:rPr lang="en-GB"/>
              <a:t>These questions might present more options than there are spaces to place them. Also, sometimes some options may be used more than once. It is important to read the question carefully and see what it is asking you to do.</a:t>
            </a:r>
          </a:p>
          <a:p>
            <a:endParaRPr lang="en-GB"/>
          </a:p>
          <a:p>
            <a:r>
              <a:rPr lang="en-GB"/>
              <a:t>The question will generally have a reset option, so if you need to start again, press it and it will reset the question. These questions are generally worth more marks than other questions. People utilize different strategies for these questions. Some will mark them and come back at the end of the exam using whatever time they have left. Some will complete these questions first, since they are worth more marks and therefore want to make sure they have time to do them.</a:t>
            </a:r>
          </a:p>
          <a:p>
            <a:endParaRPr lang="en-GB"/>
          </a:p>
          <a:p>
            <a:r>
              <a:rPr lang="en-GB"/>
              <a:t>I don’t think there is a right or wrong answer, the only recommendation I would make is, don’t spend too long on these questions. People have been known to spend far too long on these questions and have run out of time to complete the other questions in the exam.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56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19:05 That concludes this video. If this video helps you pass the A+ exam, let us know in the comments. Until the next video from us, I would like to thank you for watching.</a:t>
            </a:r>
          </a:p>
          <a:p>
            <a:endParaRPr lang="en-GB"/>
          </a:p>
          <a:p>
            <a:r>
              <a:rPr lang="en-GB"/>
              <a:t>References</a:t>
            </a:r>
          </a:p>
          <a:p>
            <a:r>
              <a:rPr lang="en-GB"/>
              <a:t>None</a:t>
            </a:r>
          </a:p>
          <a:p>
            <a:endParaRPr lang="en-GB"/>
          </a:p>
          <a:p>
            <a:r>
              <a:rPr lang="en-GB"/>
              <a:t>Credits</a:t>
            </a:r>
          </a:p>
          <a:p>
            <a:r>
              <a:rPr lang="en-GB"/>
              <a:t>Trainer: Austin Mason https://ITFreeTraining.com</a:t>
            </a:r>
          </a:p>
          <a:p>
            <a:r>
              <a:rPr lang="en-GB"/>
              <a:t>Voice Talent: HP Lewis https://hplewis.com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In order to get your A+ certification, you are required to pass two different exams. Previously, the exams were called “Hardware” and “Software”. The exams are now called “Core 1” and “Core 2”.</a:t>
            </a:r>
          </a:p>
          <a:p>
            <a:endParaRPr lang="en-GB"/>
          </a:p>
          <a:p>
            <a:r>
              <a:rPr lang="en-GB"/>
              <a:t>The first exam is 220-1101. You can see from the context that it is mostly hardware, but also covers topics like cloud and networking. This is probably why CompTIA dropped hardware from the title, as the exam context has become more diverse and goes beyond just covering hardware.</a:t>
            </a:r>
          </a:p>
          <a:p>
            <a:endParaRPr lang="en-GB"/>
          </a:p>
          <a:p>
            <a:r>
              <a:rPr lang="en-GB"/>
              <a:t>The second exam is 220-1102 or Core 2. This has more of a software focus but does also cover topics like operational procedures. Thus, you can understand that, although it focuses on software it covers more than just software.</a:t>
            </a:r>
          </a:p>
          <a:p>
            <a:endParaRPr lang="en-GB"/>
          </a:p>
          <a:p>
            <a:r>
              <a:rPr lang="en-GB"/>
              <a:t>You need to pass both exams, however, they can be passed in any order. There is no time limit between exams; however, you will need to pass both by the retirement date of the exam. At the time this video was created, the retirement date had not been set.</a:t>
            </a:r>
          </a:p>
          <a:p>
            <a:endParaRPr lang="en-GB"/>
          </a:p>
          <a:p>
            <a:r>
              <a:rPr lang="en-GB"/>
              <a:t>The CompTIA A+ certification is designed to validate your foundational knowledge and skills in IT. It is recommended for someone with 12 months of hands-on experience. It will be easier to pass if you have some knowledge of computers.</a:t>
            </a:r>
          </a:p>
          <a:p>
            <a:endParaRPr lang="en-GB"/>
          </a:p>
          <a:p>
            <a:r>
              <a:rPr lang="en-GB"/>
              <a:t>There is nothing stopping you from sitting the exam with no experience, in an attempt to get into the industry, but I would recommend that you set up a home lab to test out the topics in the course. This will give you a better understanding of how to support computers. Watching videos and reading books will unfortunately only get you so far.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6500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01:46 To get started, I would recommend a course like this one. There are other courses, both free and paid for, that you may also want to consider. We hope to get this course completed, but it all depends on funding.</a:t>
            </a:r>
          </a:p>
          <a:p>
            <a:endParaRPr lang="en-GB"/>
          </a:p>
          <a:p>
            <a:r>
              <a:rPr lang="en-GB"/>
              <a:t>Completing a course will give you a lot of information, but I would also get a good reference book. Once you think you are ready for the test, try some practice exam questions. This will give you an idea of how ready you are and if there are any topics that you need to work on more.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1312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02:16 Many people ask how long it will take. This comes down to when you are ready to sit the exams and varies from person to person. The biggest two factors are prior knowledge and study commitment. If you have previously obtained your A+, and you’re just adding what is new to your knowledge, it should be a lot faster for you the second time around. How much time you spend studying and preparing will make a big difference. It is hard to find the time sometimes. Often, I will use dead time, such as traveling on public transport, to watch videos to increase my knowledge. The main thing is that once you start, keep consistently working on your preparation until you are ready to take the exam. If you start and stop all the time, in my opinion, it makes it harder.</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0432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03:03 You should also consider downloading the exam objectives. These are available from the CompTIA website. The exam objectives are subject to change. Hopefully they won’t change, but it is possible for minor changes to occur. Have a look and make sure you have covered everything.</a:t>
            </a:r>
          </a:p>
          <a:p>
            <a:endParaRPr lang="en-GB"/>
          </a:p>
          <a:p>
            <a:r>
              <a:rPr lang="en-GB"/>
              <a:t>I personally go through the exam objectives and tick off the ones that I know. If I find that there are ones that I don’t know, I will study up on those exam objectives. This forms a good final check for me before sitting the exam to make sure I have covered everything.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8316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03:36 When you are ready to take the exam, you will need to book it. To do this, go to the CompTIA web site, select “testing” and select “in-person” or “online” exam. In this case, I will select in-person. I will have a look at the online option in a moment.</a:t>
            </a:r>
          </a:p>
          <a:p>
            <a:endParaRPr lang="en-GB"/>
          </a:p>
          <a:p>
            <a:r>
              <a:rPr lang="en-GB"/>
              <a:t>There is a link to the testing policies on this page. It is not a bad idea to read through them. There are some accommodations if English is your second language, and the test is not available in your native language in your area.</a:t>
            </a:r>
          </a:p>
          <a:p>
            <a:endParaRPr lang="en-GB"/>
          </a:p>
          <a:p>
            <a:r>
              <a:rPr lang="en-GB"/>
              <a:t>Read through the other information on this page. CompTIA recommends that you arrive 15 minutes early for the test. The test center has some administration that needs to be completed before you can sit the test. This will give you enough time to complete it.</a:t>
            </a:r>
          </a:p>
          <a:p>
            <a:endParaRPr lang="en-GB"/>
          </a:p>
          <a:p>
            <a:r>
              <a:rPr lang="en-GB"/>
              <a:t>You are required to bring two forms of identification. Have a look at the ID policy to make sure that you have the right documents.</a:t>
            </a:r>
          </a:p>
          <a:p>
            <a:endParaRPr lang="en-GB"/>
          </a:p>
          <a:p>
            <a:r>
              <a:rPr lang="en-GB"/>
              <a:t>Also, you will not be able to bring any personal items into the testing room. This includes mobile phones and other devices. The test centers usually have some lockers, but not always. I have seen some testing centers that have pigeonholes for your items. So don’t take anything valuable with you if you don’t need to.</a:t>
            </a:r>
          </a:p>
          <a:p>
            <a:endParaRPr lang="en-GB"/>
          </a:p>
          <a:p>
            <a:r>
              <a:rPr lang="en-GB"/>
              <a:t>A photograph will also be taken when you check in for your examination. This photo will also be printed on your results when you complete the examination.</a:t>
            </a:r>
          </a:p>
          <a:p>
            <a:endParaRPr lang="en-GB"/>
          </a:p>
          <a:p>
            <a:r>
              <a:rPr lang="en-GB"/>
              <a:t>I will now go up to the top, and under testing, select the option “Online Exams”. Online exams were made available during Covid and it looks like they are staying around. If you prefer to do the test at home or can’t access the test center, this is an option.</a:t>
            </a:r>
          </a:p>
          <a:p>
            <a:endParaRPr lang="en-GB"/>
          </a:p>
          <a:p>
            <a:r>
              <a:rPr lang="en-GB"/>
              <a:t>There are a few things you need to know if you decide to use the online option. Firstly, you will need to perform a system test of your computer to make sure it meets the requirements. You can do this any time before the exam. I recommend you do it early on so you can fix any problems you may find.</a:t>
            </a:r>
          </a:p>
          <a:p>
            <a:endParaRPr lang="en-GB"/>
          </a:p>
          <a:p>
            <a:r>
              <a:rPr lang="en-GB"/>
              <a:t>The area where you do the exam will also need to be ready. This means removing any books and writing objects that are in arms reach. You can only have one monitor, so you will need to disconnect any additional ones.</a:t>
            </a:r>
          </a:p>
          <a:p>
            <a:endParaRPr lang="en-GB"/>
          </a:p>
          <a:p>
            <a:r>
              <a:rPr lang="en-GB"/>
              <a:t>Before you start the examination, they will ask you to spin the camera around so they can check the area around the computer. They also want to make sure you don’t have any text you can see, such as whiteboards or writing on the walls. When they first started online examinations, they had a requirement that you had to have a mirror behind you, but that does not seem to be required anymore.</a:t>
            </a:r>
          </a:p>
          <a:p>
            <a:endParaRPr lang="en-GB"/>
          </a:p>
          <a:p>
            <a:r>
              <a:rPr lang="en-GB"/>
              <a:t>The testing software also requires a minimum resolution and the scale should be set to 100%. When you run the test software, it will give you a test question so you can test your setup. It is important to get this right so you can easily read the questions. You don’t want to lose marks because you can’t see part of the question.</a:t>
            </a:r>
          </a:p>
          <a:p>
            <a:endParaRPr lang="en-GB"/>
          </a:p>
          <a:p>
            <a:r>
              <a:rPr lang="en-GB"/>
              <a:t>I will now select “system test” to test my system to see if the exam software will work on my computer. I first need to tick the box “I confirm that on my exam day I will be using this exam testing space, and internet connection”. Essentially, you are testing the computer and connection you are going to be using. If you change computers before the exam, you will need to run the connection test again.</a:t>
            </a:r>
          </a:p>
          <a:p>
            <a:endParaRPr lang="en-GB"/>
          </a:p>
          <a:p>
            <a:r>
              <a:rPr lang="en-GB"/>
              <a:t>You will notice the message about being behind a corporate firewall. If you do the exam at work, you may find your company’s firewall may block the connection. Also, virtual private networks or VPNs should be shut down before the test. This includes virtual machines. Before the test, you should close any other applications that are running. The exam software will scan for other software that is running; some software will be required to be shut down before the exam software is run.</a:t>
            </a:r>
          </a:p>
          <a:p>
            <a:endParaRPr lang="en-GB"/>
          </a:p>
          <a:p>
            <a:r>
              <a:rPr lang="en-GB"/>
              <a:t>You will notice there is an access code on the left-hand side. You will be required to enter this into the exam software. Next, download the software and run it. The next part can’t be recorded because it is test software and it blocks the recording, but I will have a look at what you need.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5124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07:44 To do the online exam, you will need a microphone, web cam, a quiet place and reliable internet. The microphone will record audio during the exam. This is to make sure that you are not talking to someone and getting them to help you. The place you do the exam should be quiet and you should have no visitors while you are doing the exam. They monitor you using the microphone and webcam and if they see or hear something suspicious, they may not release your results. Best if you do the exam at home, tell everyone you live with, you are doing a test and then lock the door while you are doing it.</a:t>
            </a:r>
          </a:p>
          <a:p>
            <a:endParaRPr lang="en-GB"/>
          </a:p>
          <a:p>
            <a:r>
              <a:rPr lang="en-GB"/>
              <a:t>Since they are listening to the audio, don’t read the exam questions out loud. This is also to prevent people reading the question in an attempt to capture the exam question.</a:t>
            </a:r>
          </a:p>
          <a:p>
            <a:endParaRPr lang="en-GB"/>
          </a:p>
          <a:p>
            <a:r>
              <a:rPr lang="en-GB"/>
              <a:t>You will also need to remain seated during the exam. Don’t get up and start walking around. You will also need to clean your desk. You can’t have paper or books where you can reach them. When they first start the exam, they will get you to pan the camera around the room. So don’t think you can place anything off camera where they can’t see it. I will now look at some exam strategies to help you pass the exam.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98070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08:57 I think the best way to understand exam strategies is to have a look at a few exam questions, which we will go through now and see how I would answer them. “What is the biggest reason to create a sandbox using a virtual machine?”</a:t>
            </a:r>
          </a:p>
          <a:p>
            <a:endParaRPr lang="en-GB"/>
          </a:p>
          <a:p>
            <a:r>
              <a:rPr lang="en-GB"/>
              <a:t>The first thing to do is read the question carefully. CompTIA is well known for making exam questions that are a little vague and easy to misunderstand what the question is asking. I will next go through the question and eliminate wrong answers. There are generally one or two answers that are clearly wrong.</a:t>
            </a:r>
          </a:p>
          <a:p>
            <a:endParaRPr lang="en-GB"/>
          </a:p>
          <a:p>
            <a:r>
              <a:rPr lang="en-GB"/>
              <a:t>To understand which answer to eliminate first, have a think about what the question is asking. In this case it is asking about sandboxing using virtual machines and the biggest reason to use virtual machines.</a:t>
            </a:r>
          </a:p>
          <a:p>
            <a:endParaRPr lang="en-GB"/>
          </a:p>
          <a:p>
            <a:r>
              <a:rPr lang="en-GB"/>
              <a:t>A sandbox refers to an isolated and controlled environment that allows you to run and test software, applications or processes without affecting the rest of the system. It is where you do your testing in an isolated environment, so it can’t break anything else on your computer or the network. A virtual machine is an emulation of a physical computer. They can be quick to create and can be configured to run isolated from your computer and the network.</a:t>
            </a:r>
          </a:p>
          <a:p>
            <a:endParaRPr lang="en-GB"/>
          </a:p>
          <a:p>
            <a:r>
              <a:rPr lang="en-GB"/>
              <a:t>Upon reviewing the answers, it's evident that option C is incorrect. The primary purpose of sandboxes is isolation; optimizing hardware usage is not a foremost consideration in this context. While virtual machines offer more efficient use of hardware, the focus here is on sandboxing as the main reason for employing virtual machines.</a:t>
            </a:r>
          </a:p>
          <a:p>
            <a:endParaRPr lang="en-GB"/>
          </a:p>
          <a:p>
            <a:r>
              <a:rPr lang="en-GB"/>
              <a:t>Answer D is also incorrect. Creating a virtual machine will consume more memory since each virtual machine requires its own memory. While one could say that running multiple virtual machines on a single computer is more memory-efficient than operating multiple physical computers, the question is about why you would create a sandbox in the first place. The primary reason for creating a sandbox is not efficient use of memory, it is about isolation.</a:t>
            </a:r>
          </a:p>
          <a:p>
            <a:endParaRPr lang="en-GB"/>
          </a:p>
          <a:p>
            <a:r>
              <a:rPr lang="en-GB"/>
              <a:t>By ruling out two options, we've narrowed down the possibilities to just two answers, giving us a 50% chance of selecting the correct one.</a:t>
            </a:r>
          </a:p>
          <a:p>
            <a:endParaRPr lang="en-GB"/>
          </a:p>
          <a:p>
            <a:r>
              <a:rPr lang="en-GB"/>
              <a:t>The final two answers include the concept of isolation, which is a key reason for creating a sandbox. Examining the first response, it suggests using a sandbox to isolate internet applications to prevent malware from infecting your computer. While this is a valid approach and one that I have utilized to test internet applications, there is a caveat: if malware infects the virtual machine, it could potentially spread to other computers on the network. Typically, when setting up a sandbox with internet access, it will be connected to its own internet connection and run on a separate computer, either physically on that computer or as a virtual machine on that computer, that is, it is not running on your computer. Running an internet application in a virtual machine that is connected to your computer defeats the reason for sandboxing the application in the first place. If this was the only answer left, I would select this answer since it mentions isolating and it is better than nothing, but there is a better answer. Remember, it is always the best answer you want. So, before you choose an answer, make sure there is not a better answer available.</a:t>
            </a:r>
          </a:p>
          <a:p>
            <a:endParaRPr lang="en-GB"/>
          </a:p>
          <a:p>
            <a:r>
              <a:rPr lang="en-GB"/>
              <a:t>The next answer isolates the software for testing, ensuring it doesn't impact your computer or others. The primary purpose of establishing a sandbox is indeed to achieve isolation. This response emphasizes that the sandbox is designed to prevent access to and have any interaction with other computers, thereby safeguarding them from any potential problems.</a:t>
            </a:r>
          </a:p>
          <a:p>
            <a:endParaRPr lang="en-GB"/>
          </a:p>
          <a:p>
            <a:r>
              <a:rPr lang="en-GB"/>
              <a:t>You could argue that answer A isolates to a certain degree, but when doing these questions think which is the best answer. The best answer here is answer B. Although answer A isolated the application</a:t>
            </a:r>
          </a:p>
          <a:p>
            <a:endParaRPr lang="en-GB"/>
          </a:p>
          <a:p>
            <a:r>
              <a:rPr lang="en-GB"/>
              <a:t>the fact it has an internet connection and is running on your computer means it is not the best answer. Malware could infect your computer and any other computer connected to the same network. Answer B it is.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54723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13:09 You will get at least a few questions which just test if you know something. If you have done your study, hopefully it covers the topic. However, read the question carefully because sometimes an answer may look correct, but there is a better one.</a:t>
            </a:r>
          </a:p>
          <a:p>
            <a:endParaRPr lang="en-GB"/>
          </a:p>
          <a:p>
            <a:r>
              <a:rPr lang="en-GB"/>
              <a:t>The question here is, “In a computer system, which crucial element aids in the dynamic handling of data required for the system's ongoing operations?” I could select CPU as this is crucial to handling of data in the computer. But, read the question again – the question says aids. Since the CPU processes data, it is asking what aids the CPU.</a:t>
            </a:r>
          </a:p>
          <a:p>
            <a:endParaRPr lang="en-GB"/>
          </a:p>
          <a:p>
            <a:r>
              <a:rPr lang="en-GB"/>
              <a:t>Since GPUs can process data nowadays, you could argue it assists with data processing. Maybe there is a better answer.</a:t>
            </a:r>
          </a:p>
          <a:p>
            <a:endParaRPr lang="en-GB"/>
          </a:p>
          <a:p>
            <a:r>
              <a:rPr lang="en-GB"/>
              <a:t>A hard disk could also be used to supply data to the computer. When I read the question, I look for keywords. The keywords here are: crucial, dynamic and ongoing operations. You could run a computer without a hard disk so I would not call it crucial. Although you could use a hard disk for dynamic data access, it is not going to be very fast, so it is not really the best for ongoing operations. When I consider it against the keywords of the question, you can see it is not a good answer.</a:t>
            </a:r>
          </a:p>
          <a:p>
            <a:endParaRPr lang="en-GB"/>
          </a:p>
          <a:p>
            <a:r>
              <a:rPr lang="en-GB"/>
              <a:t>Answer D, memory modules, are designed to hold dynamic data. They are a crucial element of the computer since the computer won’t start without them. They assist with the dynamic handling of data for the computer and are used for ongoing operations. You can see answer D matches everything the question is asking, so the answer is D.</a:t>
            </a:r>
          </a:p>
          <a:p>
            <a:endParaRPr lang="en-GB"/>
          </a:p>
          <a:p>
            <a:r>
              <a:rPr lang="en-GB"/>
              <a:t>If you're unsure of an answer during the exam, you have the option to flag the question for review. The exam software provides a checkbox labeled "mark" for this purpose. By selecting this box, you can easily return to the question later. Personally, when I take exams, I use this feature to flag any question I'm uncertain about or don't know the answer to. After completing all the questions, I revisit and review the ones I've marked.</a:t>
            </a:r>
          </a:p>
          <a:p>
            <a:endParaRPr lang="en-GB"/>
          </a:p>
          <a:p>
            <a:r>
              <a:rPr lang="en-GB"/>
              <a:t>You don’t want to run out of time during the exam, as you won’t get marks for any questions you did not answer. Thus, I personally prefer to get through the exam first and whatever time I have left, I go over any questions that I marked. If you find that you are spending too long on one question, I would recommend marking it and coming back later.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1759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5/25/2024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exam question 3</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4939814"/>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You upgrade a number of components in a computer and find the PSU is no longer supplying enough power. What most likely caused this? (Select two)</a:t>
            </a:r>
          </a:p>
        </p:txBody>
      </p:sp>
      <p:sp>
        <p:nvSpPr>
          <p:cNvPr id="20" name="0_Point 7">
            <a:extLst>
              <a:ext uri="{FF2B5EF4-FFF2-40B4-BE49-F238E27FC236}">
                <a16:creationId xmlns:a16="http://schemas.microsoft.com/office/drawing/2014/main" id="{42E6DBAE-25E9-4610-9149-430A69C02AA8}"/>
              </a:ext>
            </a:extLst>
          </p:cNvPr>
          <p:cNvSpPr txBox="1"/>
          <p:nvPr/>
        </p:nvSpPr>
        <p:spPr>
          <a:xfrm>
            <a:off x="846285" y="1578097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 Installing a water cooler</a:t>
            </a:r>
          </a:p>
        </p:txBody>
      </p:sp>
      <p:sp>
        <p:nvSpPr>
          <p:cNvPr id="19" name="0_Point 6">
            <a:extLst>
              <a:ext uri="{FF2B5EF4-FFF2-40B4-BE49-F238E27FC236}">
                <a16:creationId xmlns:a16="http://schemas.microsoft.com/office/drawing/2014/main" id="{50CF98DE-AC07-47F4-AA18-A7DB790D9E0E}"/>
              </a:ext>
            </a:extLst>
          </p:cNvPr>
          <p:cNvSpPr txBox="1"/>
          <p:nvPr/>
        </p:nvSpPr>
        <p:spPr>
          <a:xfrm>
            <a:off x="846285" y="1441737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 Installing more RAM</a:t>
            </a:r>
          </a:p>
        </p:txBody>
      </p:sp>
      <p:sp>
        <p:nvSpPr>
          <p:cNvPr id="5" name="0_Point 5">
            <a:extLst>
              <a:ext uri="{FF2B5EF4-FFF2-40B4-BE49-F238E27FC236}">
                <a16:creationId xmlns:a16="http://schemas.microsoft.com/office/drawing/2014/main" id="{B1274AF5-0984-BA57-0478-F9F80D5BD50C}"/>
              </a:ext>
            </a:extLst>
          </p:cNvPr>
          <p:cNvSpPr txBox="1"/>
          <p:nvPr/>
        </p:nvSpPr>
        <p:spPr>
          <a:xfrm>
            <a:off x="846285" y="1305376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 Upgrading a hard disk to solid state drive</a:t>
            </a:r>
          </a:p>
        </p:txBody>
      </p:sp>
      <p:sp>
        <p:nvSpPr>
          <p:cNvPr id="2" name="0_Point 4">
            <a:extLst>
              <a:ext uri="{FF2B5EF4-FFF2-40B4-BE49-F238E27FC236}">
                <a16:creationId xmlns:a16="http://schemas.microsoft.com/office/drawing/2014/main" id="{EBD6D0DD-FDC4-5957-D8DC-D13F5CACB488}"/>
              </a:ext>
            </a:extLst>
          </p:cNvPr>
          <p:cNvSpPr txBox="1"/>
          <p:nvPr/>
        </p:nvSpPr>
        <p:spPr>
          <a:xfrm>
            <a:off x="846285" y="1169016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 Replacing the network card</a:t>
            </a:r>
          </a:p>
        </p:txBody>
      </p:sp>
      <p:sp>
        <p:nvSpPr>
          <p:cNvPr id="15" name="0_Point 3">
            <a:extLst>
              <a:ext uri="{FF2B5EF4-FFF2-40B4-BE49-F238E27FC236}">
                <a16:creationId xmlns:a16="http://schemas.microsoft.com/office/drawing/2014/main" id="{93BDC196-68A7-4B13-AEC2-DA960367EDBF}"/>
              </a:ext>
            </a:extLst>
          </p:cNvPr>
          <p:cNvSpPr txBox="1"/>
          <p:nvPr/>
        </p:nvSpPr>
        <p:spPr>
          <a:xfrm>
            <a:off x="846285" y="1032655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 Upgrading the graphics card</a:t>
            </a:r>
          </a:p>
        </p:txBody>
      </p:sp>
      <p:sp>
        <p:nvSpPr>
          <p:cNvPr id="12" name="0_Point 2">
            <a:extLst>
              <a:ext uri="{FF2B5EF4-FFF2-40B4-BE49-F238E27FC236}">
                <a16:creationId xmlns:a16="http://schemas.microsoft.com/office/drawing/2014/main" id="{97EAF12F-B867-4C15-8390-FCF105AAB49B}"/>
              </a:ext>
            </a:extLst>
          </p:cNvPr>
          <p:cNvSpPr txBox="1"/>
          <p:nvPr/>
        </p:nvSpPr>
        <p:spPr>
          <a:xfrm>
            <a:off x="846285" y="896295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 Installing a card reader</a:t>
            </a:r>
          </a:p>
        </p:txBody>
      </p:sp>
      <p:sp>
        <p:nvSpPr>
          <p:cNvPr id="8" name="1_Point 8">
            <a:extLst>
              <a:ext uri="{FF2B5EF4-FFF2-40B4-BE49-F238E27FC236}">
                <a16:creationId xmlns:a16="http://schemas.microsoft.com/office/drawing/2014/main" id="{FE69AB66-22C5-7789-4C9B-FDEE692F3CC3}"/>
              </a:ext>
            </a:extLst>
          </p:cNvPr>
          <p:cNvSpPr txBox="1"/>
          <p:nvPr/>
        </p:nvSpPr>
        <p:spPr>
          <a:xfrm>
            <a:off x="846285" y="17398822"/>
            <a:ext cx="2370397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Answer: B and F</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08876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Simulation question</a:t>
              </a:r>
            </a:p>
          </p:txBody>
        </p:sp>
      </p:grpSp>
      <p:grpSp>
        <p:nvGrpSpPr>
          <p:cNvPr id="30" name="0_Drag and drop">
            <a:extLst>
              <a:ext uri="{FF2B5EF4-FFF2-40B4-BE49-F238E27FC236}">
                <a16:creationId xmlns:a16="http://schemas.microsoft.com/office/drawing/2014/main" id="{2BBB19F7-151F-F817-4F15-8A1A7B59FD01}"/>
              </a:ext>
            </a:extLst>
          </p:cNvPr>
          <p:cNvGrpSpPr/>
          <p:nvPr/>
        </p:nvGrpSpPr>
        <p:grpSpPr>
          <a:xfrm>
            <a:off x="502539" y="8522941"/>
            <a:ext cx="7765265" cy="10544132"/>
            <a:chOff x="502539" y="8522941"/>
            <a:chExt cx="7765265" cy="10544132"/>
          </a:xfrm>
        </p:grpSpPr>
        <p:sp>
          <p:nvSpPr>
            <p:cNvPr id="8" name="Rectangle: Rounded Corners 7">
              <a:extLst>
                <a:ext uri="{FF2B5EF4-FFF2-40B4-BE49-F238E27FC236}">
                  <a16:creationId xmlns:a16="http://schemas.microsoft.com/office/drawing/2014/main" id="{CB859A65-EABD-88CB-B1C9-24E1EEFAEDDF}"/>
                </a:ext>
              </a:extLst>
            </p:cNvPr>
            <p:cNvSpPr/>
            <p:nvPr/>
          </p:nvSpPr>
          <p:spPr>
            <a:xfrm>
              <a:off x="502539" y="8522941"/>
              <a:ext cx="7765265" cy="105441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_Point 3">
              <a:extLst>
                <a:ext uri="{FF2B5EF4-FFF2-40B4-BE49-F238E27FC236}">
                  <a16:creationId xmlns:a16="http://schemas.microsoft.com/office/drawing/2014/main" id="{289DE8E5-7AEC-DF6C-3518-0525B981BDA1}"/>
                </a:ext>
              </a:extLst>
            </p:cNvPr>
            <p:cNvSpPr txBox="1"/>
            <p:nvPr/>
          </p:nvSpPr>
          <p:spPr>
            <a:xfrm>
              <a:off x="1485569" y="8971681"/>
              <a:ext cx="56663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Drag &amp; Drop</a:t>
              </a:r>
            </a:p>
          </p:txBody>
        </p:sp>
        <p:sp>
          <p:nvSpPr>
            <p:cNvPr id="16" name="Rectangle: Rounded Corners 15">
              <a:extLst>
                <a:ext uri="{FF2B5EF4-FFF2-40B4-BE49-F238E27FC236}">
                  <a16:creationId xmlns:a16="http://schemas.microsoft.com/office/drawing/2014/main" id="{3CB8DF78-D3C4-CE09-6393-E8C64A8D6EB0}"/>
                </a:ext>
              </a:extLst>
            </p:cNvPr>
            <p:cNvSpPr/>
            <p:nvPr/>
          </p:nvSpPr>
          <p:spPr>
            <a:xfrm>
              <a:off x="854149" y="10326843"/>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Tray</a:t>
              </a:r>
            </a:p>
          </p:txBody>
        </p:sp>
        <p:sp>
          <p:nvSpPr>
            <p:cNvPr id="17" name="Rectangle: Rounded Corners 16">
              <a:extLst>
                <a:ext uri="{FF2B5EF4-FFF2-40B4-BE49-F238E27FC236}">
                  <a16:creationId xmlns:a16="http://schemas.microsoft.com/office/drawing/2014/main" id="{DA0F7673-24D3-43CF-E287-9C2D134E1298}"/>
                </a:ext>
              </a:extLst>
            </p:cNvPr>
            <p:cNvSpPr/>
            <p:nvPr/>
          </p:nvSpPr>
          <p:spPr>
            <a:xfrm>
              <a:off x="854148" y="11891924"/>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Ink</a:t>
              </a:r>
            </a:p>
          </p:txBody>
        </p:sp>
        <p:sp>
          <p:nvSpPr>
            <p:cNvPr id="23" name="Rectangle: Rounded Corners 22">
              <a:extLst>
                <a:ext uri="{FF2B5EF4-FFF2-40B4-BE49-F238E27FC236}">
                  <a16:creationId xmlns:a16="http://schemas.microsoft.com/office/drawing/2014/main" id="{154AE274-ABBD-0779-B36B-F75C343C15EA}"/>
                </a:ext>
              </a:extLst>
            </p:cNvPr>
            <p:cNvSpPr/>
            <p:nvPr/>
          </p:nvSpPr>
          <p:spPr>
            <a:xfrm>
              <a:off x="854147" y="13457005"/>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Duplexer</a:t>
              </a:r>
            </a:p>
          </p:txBody>
        </p:sp>
        <p:sp>
          <p:nvSpPr>
            <p:cNvPr id="26" name="Rectangle: Rounded Corners 25">
              <a:extLst>
                <a:ext uri="{FF2B5EF4-FFF2-40B4-BE49-F238E27FC236}">
                  <a16:creationId xmlns:a16="http://schemas.microsoft.com/office/drawing/2014/main" id="{C9787D96-1A2B-9B5A-F7B7-10CA6D906B40}"/>
                </a:ext>
              </a:extLst>
            </p:cNvPr>
            <p:cNvSpPr/>
            <p:nvPr/>
          </p:nvSpPr>
          <p:spPr>
            <a:xfrm>
              <a:off x="854147" y="15167957"/>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Toner</a:t>
              </a:r>
            </a:p>
          </p:txBody>
        </p:sp>
        <p:sp>
          <p:nvSpPr>
            <p:cNvPr id="27" name="Rectangle: Rounded Corners 26">
              <a:extLst>
                <a:ext uri="{FF2B5EF4-FFF2-40B4-BE49-F238E27FC236}">
                  <a16:creationId xmlns:a16="http://schemas.microsoft.com/office/drawing/2014/main" id="{6328253C-23D4-C496-C74D-DE1106859AD8}"/>
                </a:ext>
              </a:extLst>
            </p:cNvPr>
            <p:cNvSpPr/>
            <p:nvPr/>
          </p:nvSpPr>
          <p:spPr>
            <a:xfrm>
              <a:off x="854147" y="16823011"/>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CPU</a:t>
              </a:r>
            </a:p>
          </p:txBody>
        </p:sp>
      </p:grpSp>
      <p:pic>
        <p:nvPicPr>
          <p:cNvPr id="5" name="0_printer" descr="A black printer with buttons and a paper tray&#10;&#10;Description automatically generated">
            <a:extLst>
              <a:ext uri="{FF2B5EF4-FFF2-40B4-BE49-F238E27FC236}">
                <a16:creationId xmlns:a16="http://schemas.microsoft.com/office/drawing/2014/main" id="{82928B2E-FAE7-C87D-D8EF-D1299A2C23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54505" y="8237111"/>
            <a:ext cx="12953204" cy="11044630"/>
          </a:xfrm>
          <a:prstGeom prst="rect">
            <a:avLst/>
          </a:prstGeom>
        </p:spPr>
      </p:pic>
      <p:sp>
        <p:nvSpPr>
          <p:cNvPr id="25" name="0_Question 2">
            <a:extLst>
              <a:ext uri="{FF2B5EF4-FFF2-40B4-BE49-F238E27FC236}">
                <a16:creationId xmlns:a16="http://schemas.microsoft.com/office/drawing/2014/main" id="{7D93ACE3-52C5-5AAF-F97C-D13041B5B543}"/>
              </a:ext>
            </a:extLst>
          </p:cNvPr>
          <p:cNvSpPr/>
          <p:nvPr/>
        </p:nvSpPr>
        <p:spPr>
          <a:xfrm>
            <a:off x="25822309" y="17370110"/>
            <a:ext cx="7062043" cy="1246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5000" dirty="0">
              <a:latin typeface="Arial" panose="020B0604020202020204" pitchFamily="34" charset="0"/>
              <a:cs typeface="Arial" panose="020B0604020202020204" pitchFamily="34" charset="0"/>
            </a:endParaRPr>
          </a:p>
        </p:txBody>
      </p:sp>
      <p:sp>
        <p:nvSpPr>
          <p:cNvPr id="24" name="0_Question 1">
            <a:extLst>
              <a:ext uri="{FF2B5EF4-FFF2-40B4-BE49-F238E27FC236}">
                <a16:creationId xmlns:a16="http://schemas.microsoft.com/office/drawing/2014/main" id="{2CD46ADD-A443-DA3E-A7EA-66D9BDAB039E}"/>
              </a:ext>
            </a:extLst>
          </p:cNvPr>
          <p:cNvSpPr/>
          <p:nvPr/>
        </p:nvSpPr>
        <p:spPr>
          <a:xfrm>
            <a:off x="20067456" y="7419025"/>
            <a:ext cx="7062043" cy="12464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AU" sz="5000" dirty="0">
              <a:latin typeface="Arial" panose="020B0604020202020204" pitchFamily="34" charset="0"/>
              <a:cs typeface="Arial" panose="020B0604020202020204" pitchFamily="34" charset="0"/>
            </a:endParaRP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Maybe drag and drop or interactive</a:t>
            </a:r>
          </a:p>
        </p:txBody>
      </p:sp>
      <p:sp>
        <p:nvSpPr>
          <p:cNvPr id="28" name="1_Tray">
            <a:extLst>
              <a:ext uri="{FF2B5EF4-FFF2-40B4-BE49-F238E27FC236}">
                <a16:creationId xmlns:a16="http://schemas.microsoft.com/office/drawing/2014/main" id="{E6A44D67-FD4E-C515-8E9B-9A9C42221165}"/>
              </a:ext>
            </a:extLst>
          </p:cNvPr>
          <p:cNvSpPr/>
          <p:nvPr/>
        </p:nvSpPr>
        <p:spPr>
          <a:xfrm>
            <a:off x="26075616" y="17266193"/>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Tray</a:t>
            </a:r>
          </a:p>
        </p:txBody>
      </p:sp>
      <p:sp>
        <p:nvSpPr>
          <p:cNvPr id="29" name="1_Duplexer">
            <a:extLst>
              <a:ext uri="{FF2B5EF4-FFF2-40B4-BE49-F238E27FC236}">
                <a16:creationId xmlns:a16="http://schemas.microsoft.com/office/drawing/2014/main" id="{A0BFAA48-98BA-C14B-B92F-7F2880E74731}"/>
              </a:ext>
            </a:extLst>
          </p:cNvPr>
          <p:cNvSpPr/>
          <p:nvPr/>
        </p:nvSpPr>
        <p:spPr>
          <a:xfrm>
            <a:off x="20067456" y="7296261"/>
            <a:ext cx="7062043" cy="124649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Duplexer</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will have a reset option if you need to start again</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Generally worth more marks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3966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https://ITFreeTraining.com/ap11/0015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BC296B9-C8FE-D2EA-44A3-20CEFD875E94}"/>
              </a:ext>
            </a:extLst>
          </p:cNvPr>
          <p:cNvGrpSpPr/>
          <p:nvPr/>
        </p:nvGrpSpPr>
        <p:grpSpPr>
          <a:xfrm>
            <a:off x="0" y="22852"/>
            <a:ext cx="36576000" cy="20573999"/>
            <a:chOff x="0" y="1587"/>
            <a:chExt cx="36576000" cy="20573999"/>
          </a:xfrm>
        </p:grpSpPr>
        <p:pic>
          <p:nvPicPr>
            <p:cNvPr id="3" name="0_Background">
              <a:extLst>
                <a:ext uri="{FF2B5EF4-FFF2-40B4-BE49-F238E27FC236}">
                  <a16:creationId xmlns:a16="http://schemas.microsoft.com/office/drawing/2014/main" id="{890B0230-377D-E4B6-259E-3D77B39050A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D80BFFAC-1DF8-C490-FC7E-12186E0F8CE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Exams</a:t>
              </a:r>
            </a:p>
          </p:txBody>
        </p:sp>
      </p:grpSp>
      <p:graphicFrame>
        <p:nvGraphicFramePr>
          <p:cNvPr id="8" name="1_Exam right">
            <a:extLst>
              <a:ext uri="{FF2B5EF4-FFF2-40B4-BE49-F238E27FC236}">
                <a16:creationId xmlns:a16="http://schemas.microsoft.com/office/drawing/2014/main" id="{8DBCDB1B-F295-B561-E086-54A67D7C3EFC}"/>
              </a:ext>
            </a:extLst>
          </p:cNvPr>
          <p:cNvGraphicFramePr>
            <a:graphicFrameLocks noGrp="1"/>
          </p:cNvGraphicFramePr>
          <p:nvPr>
            <p:extLst>
              <p:ext uri="{D42A27DB-BD31-4B8C-83A1-F6EECF244321}">
                <p14:modId xmlns:p14="http://schemas.microsoft.com/office/powerpoint/2010/main" val="3837291566"/>
              </p:ext>
            </p:extLst>
          </p:nvPr>
        </p:nvGraphicFramePr>
        <p:xfrm>
          <a:off x="17855609" y="10091601"/>
          <a:ext cx="13531701" cy="7894183"/>
        </p:xfrm>
        <a:graphic>
          <a:graphicData uri="http://schemas.openxmlformats.org/drawingml/2006/table">
            <a:tbl>
              <a:tblPr firstRow="1" bandRow="1">
                <a:tableStyleId>{5C22544A-7EE6-4342-B048-85BDC9FD1C3A}</a:tableStyleId>
              </a:tblPr>
              <a:tblGrid>
                <a:gridCol w="13531701">
                  <a:extLst>
                    <a:ext uri="{9D8B030D-6E8A-4147-A177-3AD203B41FA5}">
                      <a16:colId xmlns:a16="http://schemas.microsoft.com/office/drawing/2014/main" val="4174211725"/>
                    </a:ext>
                  </a:extLst>
                </a:gridCol>
              </a:tblGrid>
              <a:tr h="1517666">
                <a:tc>
                  <a:txBody>
                    <a:bodyPr/>
                    <a:lstStyle/>
                    <a:p>
                      <a:pPr algn="ctr"/>
                      <a:r>
                        <a:rPr lang="en-AU" dirty="0"/>
                        <a:t>220-1102</a:t>
                      </a:r>
                      <a:br>
                        <a:rPr lang="en-AU" dirty="0"/>
                      </a:br>
                      <a:r>
                        <a:rPr lang="en-AU" dirty="0"/>
                        <a:t>Core 2</a:t>
                      </a:r>
                    </a:p>
                  </a:txBody>
                  <a:tcPr>
                    <a:solidFill>
                      <a:srgbClr val="269D47"/>
                    </a:solidFill>
                  </a:tcPr>
                </a:tc>
                <a:extLst>
                  <a:ext uri="{0D108BD9-81ED-4DB2-BD59-A6C34878D82A}">
                    <a16:rowId xmlns:a16="http://schemas.microsoft.com/office/drawing/2014/main" val="2275497405"/>
                  </a:ext>
                </a:extLst>
              </a:tr>
              <a:tr h="4419463">
                <a:tc>
                  <a:txBody>
                    <a:bodyPr/>
                    <a:lstStyle/>
                    <a:p>
                      <a:r>
                        <a:rPr lang="en-AU" dirty="0"/>
                        <a:t>Operating Systems                                          31%</a:t>
                      </a:r>
                    </a:p>
                    <a:p>
                      <a:r>
                        <a:rPr lang="en-AU" dirty="0"/>
                        <a:t>Security                                                             25%</a:t>
                      </a:r>
                    </a:p>
                    <a:p>
                      <a:r>
                        <a:rPr lang="en-AU" dirty="0"/>
                        <a:t>Software Troubleshooting                             22%</a:t>
                      </a:r>
                    </a:p>
                    <a:p>
                      <a:r>
                        <a:rPr lang="en-AU" dirty="0"/>
                        <a:t>Operational Procedures                                 22%</a:t>
                      </a:r>
                    </a:p>
                    <a:p>
                      <a:endParaRPr lang="en-AU" dirty="0"/>
                    </a:p>
                  </a:txBody>
                  <a:tcPr/>
                </a:tc>
                <a:extLst>
                  <a:ext uri="{0D108BD9-81ED-4DB2-BD59-A6C34878D82A}">
                    <a16:rowId xmlns:a16="http://schemas.microsoft.com/office/drawing/2014/main" val="3988229356"/>
                  </a:ext>
                </a:extLst>
              </a:tr>
              <a:tr h="1724273">
                <a:tc>
                  <a:txBody>
                    <a:bodyPr/>
                    <a:lstStyle/>
                    <a:p>
                      <a:r>
                        <a:rPr lang="en-AU" dirty="0"/>
                        <a:t>90 minutes. Maximum 90 questions</a:t>
                      </a:r>
                    </a:p>
                    <a:p>
                      <a:r>
                        <a:rPr lang="en-AU" dirty="0"/>
                        <a:t>700 (on a scale of 100-900)</a:t>
                      </a:r>
                    </a:p>
                  </a:txBody>
                  <a:tcPr>
                    <a:solidFill>
                      <a:schemeClr val="accent6">
                        <a:lumMod val="20000"/>
                        <a:lumOff val="80000"/>
                      </a:schemeClr>
                    </a:solidFill>
                  </a:tcPr>
                </a:tc>
                <a:extLst>
                  <a:ext uri="{0D108BD9-81ED-4DB2-BD59-A6C34878D82A}">
                    <a16:rowId xmlns:a16="http://schemas.microsoft.com/office/drawing/2014/main" val="25978476"/>
                  </a:ext>
                </a:extLst>
              </a:tr>
            </a:tbl>
          </a:graphicData>
        </a:graphic>
      </p:graphicFrame>
      <p:graphicFrame>
        <p:nvGraphicFramePr>
          <p:cNvPr id="2" name="1_Exam left">
            <a:extLst>
              <a:ext uri="{FF2B5EF4-FFF2-40B4-BE49-F238E27FC236}">
                <a16:creationId xmlns:a16="http://schemas.microsoft.com/office/drawing/2014/main" id="{5E459ABB-AB48-A50E-117E-526F72B83BF5}"/>
              </a:ext>
            </a:extLst>
          </p:cNvPr>
          <p:cNvGraphicFramePr>
            <a:graphicFrameLocks noGrp="1"/>
          </p:cNvGraphicFramePr>
          <p:nvPr>
            <p:extLst>
              <p:ext uri="{D42A27DB-BD31-4B8C-83A1-F6EECF244321}">
                <p14:modId xmlns:p14="http://schemas.microsoft.com/office/powerpoint/2010/main" val="2734073992"/>
              </p:ext>
            </p:extLst>
          </p:nvPr>
        </p:nvGraphicFramePr>
        <p:xfrm>
          <a:off x="2161954" y="10091602"/>
          <a:ext cx="13531701" cy="7894183"/>
        </p:xfrm>
        <a:graphic>
          <a:graphicData uri="http://schemas.openxmlformats.org/drawingml/2006/table">
            <a:tbl>
              <a:tblPr firstRow="1" bandRow="1">
                <a:tableStyleId>{5C22544A-7EE6-4342-B048-85BDC9FD1C3A}</a:tableStyleId>
              </a:tblPr>
              <a:tblGrid>
                <a:gridCol w="13531701">
                  <a:extLst>
                    <a:ext uri="{9D8B030D-6E8A-4147-A177-3AD203B41FA5}">
                      <a16:colId xmlns:a16="http://schemas.microsoft.com/office/drawing/2014/main" val="4174211725"/>
                    </a:ext>
                  </a:extLst>
                </a:gridCol>
              </a:tblGrid>
              <a:tr h="1517666">
                <a:tc>
                  <a:txBody>
                    <a:bodyPr/>
                    <a:lstStyle/>
                    <a:p>
                      <a:pPr algn="ctr"/>
                      <a:r>
                        <a:rPr lang="en-AU" dirty="0"/>
                        <a:t>220-1101</a:t>
                      </a:r>
                      <a:br>
                        <a:rPr lang="en-AU" dirty="0"/>
                      </a:br>
                      <a:r>
                        <a:rPr lang="en-AU" dirty="0"/>
                        <a:t>Core 1</a:t>
                      </a:r>
                    </a:p>
                  </a:txBody>
                  <a:tcPr>
                    <a:solidFill>
                      <a:srgbClr val="269D47"/>
                    </a:solidFill>
                  </a:tcPr>
                </a:tc>
                <a:extLst>
                  <a:ext uri="{0D108BD9-81ED-4DB2-BD59-A6C34878D82A}">
                    <a16:rowId xmlns:a16="http://schemas.microsoft.com/office/drawing/2014/main" val="2275497405"/>
                  </a:ext>
                </a:extLst>
              </a:tr>
              <a:tr h="4419463">
                <a:tc>
                  <a:txBody>
                    <a:bodyPr/>
                    <a:lstStyle/>
                    <a:p>
                      <a:r>
                        <a:rPr lang="en-AU" dirty="0"/>
                        <a:t>Mobile Devices                                                15%</a:t>
                      </a:r>
                    </a:p>
                    <a:p>
                      <a:r>
                        <a:rPr lang="en-AU" dirty="0"/>
                        <a:t>Networking                                                       20%</a:t>
                      </a:r>
                    </a:p>
                    <a:p>
                      <a:r>
                        <a:rPr lang="en-AU" dirty="0"/>
                        <a:t>Hardware                                                          25%</a:t>
                      </a:r>
                    </a:p>
                    <a:p>
                      <a:r>
                        <a:rPr lang="en-AU" dirty="0"/>
                        <a:t>Virtualization and Cloud Computing            11%</a:t>
                      </a:r>
                    </a:p>
                    <a:p>
                      <a:r>
                        <a:rPr lang="en-AU" dirty="0"/>
                        <a:t>Hardware and Network Troubleshooting    29%</a:t>
                      </a:r>
                    </a:p>
                  </a:txBody>
                  <a:tcPr/>
                </a:tc>
                <a:extLst>
                  <a:ext uri="{0D108BD9-81ED-4DB2-BD59-A6C34878D82A}">
                    <a16:rowId xmlns:a16="http://schemas.microsoft.com/office/drawing/2014/main" val="3988229356"/>
                  </a:ext>
                </a:extLst>
              </a:tr>
              <a:tr h="1724273">
                <a:tc>
                  <a:txBody>
                    <a:bodyPr/>
                    <a:lstStyle/>
                    <a:p>
                      <a:r>
                        <a:rPr lang="en-AU" dirty="0"/>
                        <a:t>90 minutes. Maximum 90 questions</a:t>
                      </a:r>
                    </a:p>
                    <a:p>
                      <a:r>
                        <a:rPr lang="en-AU" dirty="0"/>
                        <a:t>675 (on a scale of 100-900)</a:t>
                      </a:r>
                    </a:p>
                  </a:txBody>
                  <a:tcPr>
                    <a:solidFill>
                      <a:schemeClr val="accent6">
                        <a:lumMod val="20000"/>
                        <a:lumOff val="80000"/>
                      </a:schemeClr>
                    </a:solidFill>
                  </a:tcPr>
                </a:tc>
                <a:extLst>
                  <a:ext uri="{0D108BD9-81ED-4DB2-BD59-A6C34878D82A}">
                    <a16:rowId xmlns:a16="http://schemas.microsoft.com/office/drawing/2014/main" val="25978476"/>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4641910" cy="1708160"/>
          </a:xfrm>
          <a:prstGeom prst="rect">
            <a:avLst/>
          </a:prstGeom>
          <a:solidFill>
            <a:srgbClr val="FFFFFF">
              <a:alpha val="89804"/>
            </a:srgbClr>
          </a:solid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Pass two exams to get A+ certification</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5" y="5387534"/>
            <a:ext cx="1203169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Can be passed in any order</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5" y="6699796"/>
            <a:ext cx="17000644"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Must be passed before retirement date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5" name="_Point 3">
            <a:extLst>
              <a:ext uri="{FF2B5EF4-FFF2-40B4-BE49-F238E27FC236}">
                <a16:creationId xmlns:a16="http://schemas.microsoft.com/office/drawing/2014/main" id="{FEB43B94-0C56-1166-3374-92889A6DE771}"/>
              </a:ext>
            </a:extLst>
          </p:cNvPr>
          <p:cNvSpPr txBox="1"/>
          <p:nvPr/>
        </p:nvSpPr>
        <p:spPr>
          <a:xfrm>
            <a:off x="854964" y="8012091"/>
            <a:ext cx="2553704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Retirement generally 3 years (Released date  20 April 2022)</a:t>
            </a:r>
          </a:p>
        </p:txBody>
      </p:sp>
    </p:spTree>
    <p:extLst>
      <p:ext uri="{BB962C8B-B14F-4D97-AF65-F5344CB8AC3E}">
        <p14:creationId xmlns:p14="http://schemas.microsoft.com/office/powerpoint/2010/main" val="299285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4684"/>
            <a:ext cx="36576000" cy="20718378"/>
            <a:chOff x="0" y="-142791"/>
            <a:chExt cx="36576000" cy="20718378"/>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2791"/>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you need</a:t>
              </a:r>
            </a:p>
          </p:txBody>
        </p:sp>
      </p:grpSp>
      <p:sp>
        <p:nvSpPr>
          <p:cNvPr id="27" name="0_Point 7">
            <a:extLst>
              <a:ext uri="{FF2B5EF4-FFF2-40B4-BE49-F238E27FC236}">
                <a16:creationId xmlns:a16="http://schemas.microsoft.com/office/drawing/2014/main" id="{79E3C1D3-3525-63B1-6E5C-19B6A728E984}"/>
              </a:ext>
            </a:extLst>
          </p:cNvPr>
          <p:cNvSpPr txBox="1"/>
          <p:nvPr/>
        </p:nvSpPr>
        <p:spPr>
          <a:xfrm>
            <a:off x="16867773" y="16414641"/>
            <a:ext cx="1586348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totalsem.com</a:t>
            </a:r>
            <a:endParaRPr lang="en-US" sz="7500" dirty="0">
              <a:latin typeface="Arial" panose="020B0604020202020204" pitchFamily="34" charset="0"/>
              <a:cs typeface="Arial" panose="020B0604020202020204" pitchFamily="34" charset="0"/>
            </a:endParaRPr>
          </a:p>
        </p:txBody>
      </p:sp>
      <p:sp>
        <p:nvSpPr>
          <p:cNvPr id="28" name="0_Point 6">
            <a:extLst>
              <a:ext uri="{FF2B5EF4-FFF2-40B4-BE49-F238E27FC236}">
                <a16:creationId xmlns:a16="http://schemas.microsoft.com/office/drawing/2014/main" id="{8359AA30-AD43-58B6-FD6B-8E009AEDD6E9}"/>
              </a:ext>
            </a:extLst>
          </p:cNvPr>
          <p:cNvSpPr txBox="1"/>
          <p:nvPr/>
        </p:nvSpPr>
        <p:spPr>
          <a:xfrm>
            <a:off x="16867775" y="14560735"/>
            <a:ext cx="128339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Total Seminars</a:t>
            </a:r>
          </a:p>
        </p:txBody>
      </p:sp>
      <p:sp>
        <p:nvSpPr>
          <p:cNvPr id="24" name="0_Point 5">
            <a:extLst>
              <a:ext uri="{FF2B5EF4-FFF2-40B4-BE49-F238E27FC236}">
                <a16:creationId xmlns:a16="http://schemas.microsoft.com/office/drawing/2014/main" id="{7C9BD577-CE63-6966-0571-FAABEC5F11BE}"/>
              </a:ext>
            </a:extLst>
          </p:cNvPr>
          <p:cNvSpPr txBox="1"/>
          <p:nvPr/>
        </p:nvSpPr>
        <p:spPr>
          <a:xfrm>
            <a:off x="16950412" y="10646260"/>
            <a:ext cx="15863485" cy="2400657"/>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CompTIA A+ Certification All-in-One Exam Guide</a:t>
            </a:r>
            <a:endParaRPr lang="en-US" sz="7500" dirty="0">
              <a:latin typeface="Arial" panose="020B0604020202020204" pitchFamily="34" charset="0"/>
              <a:cs typeface="Arial" panose="020B0604020202020204" pitchFamily="34" charset="0"/>
            </a:endParaRPr>
          </a:p>
        </p:txBody>
      </p:sp>
      <p:sp>
        <p:nvSpPr>
          <p:cNvPr id="17" name="0_Question text">
            <a:extLst>
              <a:ext uri="{FF2B5EF4-FFF2-40B4-BE49-F238E27FC236}">
                <a16:creationId xmlns:a16="http://schemas.microsoft.com/office/drawing/2014/main" id="{4C409148-3790-6E1F-7650-63144BCB1913}"/>
              </a:ext>
            </a:extLst>
          </p:cNvPr>
          <p:cNvSpPr txBox="1"/>
          <p:nvPr/>
        </p:nvSpPr>
        <p:spPr>
          <a:xfrm>
            <a:off x="731095" y="14306072"/>
            <a:ext cx="70543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Questions</a:t>
            </a:r>
          </a:p>
        </p:txBody>
      </p:sp>
      <p:pic>
        <p:nvPicPr>
          <p:cNvPr id="26" name="0_Exam">
            <a:extLst>
              <a:ext uri="{FF2B5EF4-FFF2-40B4-BE49-F238E27FC236}">
                <a16:creationId xmlns:a16="http://schemas.microsoft.com/office/drawing/2014/main" id="{C5081180-A5F2-0535-E116-DEBAE0D661B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9136" y="14742858"/>
            <a:ext cx="8618085" cy="4746192"/>
          </a:xfrm>
          <a:prstGeom prst="rect">
            <a:avLst/>
          </a:prstGeom>
          <a:noFill/>
          <a:extLst>
            <a:ext uri="{909E8E84-426E-40DD-AFC4-6F175D3DCCD1}">
              <a14:hiddenFill xmlns:a14="http://schemas.microsoft.com/office/drawing/2010/main">
                <a:solidFill>
                  <a:srgbClr val="FFFFFF"/>
                </a:solidFill>
              </a14:hiddenFill>
            </a:ext>
          </a:extLst>
        </p:spPr>
      </p:pic>
      <p:sp>
        <p:nvSpPr>
          <p:cNvPr id="25" name="0_Point 4">
            <a:extLst>
              <a:ext uri="{FF2B5EF4-FFF2-40B4-BE49-F238E27FC236}">
                <a16:creationId xmlns:a16="http://schemas.microsoft.com/office/drawing/2014/main" id="{CC86D8C1-1A49-55E7-1D1B-0B68C291651E}"/>
              </a:ext>
            </a:extLst>
          </p:cNvPr>
          <p:cNvSpPr txBox="1"/>
          <p:nvPr/>
        </p:nvSpPr>
        <p:spPr>
          <a:xfrm>
            <a:off x="16950414" y="8792354"/>
            <a:ext cx="128339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Mike Meyers</a:t>
            </a:r>
          </a:p>
        </p:txBody>
      </p:sp>
      <p:sp>
        <p:nvSpPr>
          <p:cNvPr id="16" name="0_Reference text">
            <a:extLst>
              <a:ext uri="{FF2B5EF4-FFF2-40B4-BE49-F238E27FC236}">
                <a16:creationId xmlns:a16="http://schemas.microsoft.com/office/drawing/2014/main" id="{0EDD95CB-8F2F-CA2E-FFE3-604B1C5A03C4}"/>
              </a:ext>
            </a:extLst>
          </p:cNvPr>
          <p:cNvSpPr txBox="1"/>
          <p:nvPr/>
        </p:nvSpPr>
        <p:spPr>
          <a:xfrm>
            <a:off x="731095" y="8880523"/>
            <a:ext cx="7054368"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Reference</a:t>
            </a:r>
          </a:p>
        </p:txBody>
      </p:sp>
      <p:pic>
        <p:nvPicPr>
          <p:cNvPr id="1026" name="0_book">
            <a:extLst>
              <a:ext uri="{FF2B5EF4-FFF2-40B4-BE49-F238E27FC236}">
                <a16:creationId xmlns:a16="http://schemas.microsoft.com/office/drawing/2014/main" id="{A9341023-37C6-53FB-EACE-C40BFC2524B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148457" y="9174163"/>
            <a:ext cx="4286747" cy="5303319"/>
          </a:xfrm>
          <a:prstGeom prst="rect">
            <a:avLst/>
          </a:prstGeom>
          <a:noFill/>
          <a:extLst>
            <a:ext uri="{909E8E84-426E-40DD-AFC4-6F175D3DCCD1}">
              <a14:hiddenFill xmlns:a14="http://schemas.microsoft.com/office/drawing/2010/main">
                <a:solidFill>
                  <a:srgbClr val="FFFFFF"/>
                </a:solidFill>
              </a14:hiddenFill>
            </a:ext>
          </a:extLst>
        </p:spPr>
      </p:pic>
      <p:sp>
        <p:nvSpPr>
          <p:cNvPr id="8" name="0_Point 3">
            <a:extLst>
              <a:ext uri="{FF2B5EF4-FFF2-40B4-BE49-F238E27FC236}">
                <a16:creationId xmlns:a16="http://schemas.microsoft.com/office/drawing/2014/main" id="{E70F0B8C-6E88-439C-32AC-8027A4CE1493}"/>
              </a:ext>
            </a:extLst>
          </p:cNvPr>
          <p:cNvSpPr txBox="1"/>
          <p:nvPr/>
        </p:nvSpPr>
        <p:spPr>
          <a:xfrm>
            <a:off x="16867773" y="6866204"/>
            <a:ext cx="128371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YouTube.com/ITFreeTraining</a:t>
            </a:r>
          </a:p>
        </p:txBody>
      </p:sp>
      <p:sp>
        <p:nvSpPr>
          <p:cNvPr id="14" name="0_Point 2">
            <a:extLst>
              <a:ext uri="{FF2B5EF4-FFF2-40B4-BE49-F238E27FC236}">
                <a16:creationId xmlns:a16="http://schemas.microsoft.com/office/drawing/2014/main" id="{F7302874-6FF6-4F12-9408-F903772FAD68}"/>
              </a:ext>
            </a:extLst>
          </p:cNvPr>
          <p:cNvSpPr txBox="1"/>
          <p:nvPr/>
        </p:nvSpPr>
        <p:spPr>
          <a:xfrm>
            <a:off x="16867773" y="5473963"/>
            <a:ext cx="128371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Available for free on YouTube</a:t>
            </a:r>
          </a:p>
        </p:txBody>
      </p:sp>
      <p:sp>
        <p:nvSpPr>
          <p:cNvPr id="9" name="0_Point 1">
            <a:extLst>
              <a:ext uri="{FF2B5EF4-FFF2-40B4-BE49-F238E27FC236}">
                <a16:creationId xmlns:a16="http://schemas.microsoft.com/office/drawing/2014/main" id="{9AB0CD40-3F8C-4AD7-ABD2-0365709E7B83}"/>
              </a:ext>
            </a:extLst>
          </p:cNvPr>
          <p:cNvSpPr txBox="1"/>
          <p:nvPr/>
        </p:nvSpPr>
        <p:spPr>
          <a:xfrm>
            <a:off x="16867775" y="3620057"/>
            <a:ext cx="128339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ITFreeTraining</a:t>
            </a:r>
          </a:p>
        </p:txBody>
      </p:sp>
      <p:sp>
        <p:nvSpPr>
          <p:cNvPr id="10" name="0_Course text">
            <a:extLst>
              <a:ext uri="{FF2B5EF4-FFF2-40B4-BE49-F238E27FC236}">
                <a16:creationId xmlns:a16="http://schemas.microsoft.com/office/drawing/2014/main" id="{05DABB94-C5A4-79C2-1455-35D23C4090BB}"/>
              </a:ext>
            </a:extLst>
          </p:cNvPr>
          <p:cNvSpPr txBox="1"/>
          <p:nvPr/>
        </p:nvSpPr>
        <p:spPr>
          <a:xfrm>
            <a:off x="731095" y="3454975"/>
            <a:ext cx="56397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Course</a:t>
            </a:r>
          </a:p>
        </p:txBody>
      </p:sp>
      <p:pic>
        <p:nvPicPr>
          <p:cNvPr id="11" name="0_logo" descr="A blue background with white text&#10;&#10;Description automatically generated">
            <a:extLst>
              <a:ext uri="{FF2B5EF4-FFF2-40B4-BE49-F238E27FC236}">
                <a16:creationId xmlns:a16="http://schemas.microsoft.com/office/drawing/2014/main" id="{F58F1EC1-EC84-DE5A-D25A-6CC105C8169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09136" y="3855778"/>
            <a:ext cx="8618400" cy="2337813"/>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1941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long will it take?</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Depends when you are ready to take the exams</a:t>
            </a:r>
          </a:p>
        </p:txBody>
      </p:sp>
      <p:sp>
        <p:nvSpPr>
          <p:cNvPr id="2" name="1_Text left">
            <a:extLst>
              <a:ext uri="{FF2B5EF4-FFF2-40B4-BE49-F238E27FC236}">
                <a16:creationId xmlns:a16="http://schemas.microsoft.com/office/drawing/2014/main" id="{CCD1C6B7-656B-7713-E121-CA75FC380B11}"/>
              </a:ext>
            </a:extLst>
          </p:cNvPr>
          <p:cNvSpPr txBox="1"/>
          <p:nvPr/>
        </p:nvSpPr>
        <p:spPr>
          <a:xfrm>
            <a:off x="5806911" y="17608643"/>
            <a:ext cx="76623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Prior knowledge</a:t>
            </a:r>
          </a:p>
        </p:txBody>
      </p:sp>
      <p:pic>
        <p:nvPicPr>
          <p:cNvPr id="22" name="1_Graphic left" descr="A person with many objects coming out of her head&#10;&#10;Description automatically generated">
            <a:extLst>
              <a:ext uri="{FF2B5EF4-FFF2-40B4-BE49-F238E27FC236}">
                <a16:creationId xmlns:a16="http://schemas.microsoft.com/office/drawing/2014/main" id="{558C6E5F-7970-B730-4DFE-5475E667E3B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81446" y="5707832"/>
            <a:ext cx="11900811" cy="11900811"/>
          </a:xfrm>
          <a:prstGeom prst="rect">
            <a:avLst/>
          </a:prstGeom>
        </p:spPr>
      </p:pic>
      <p:sp>
        <p:nvSpPr>
          <p:cNvPr id="5" name="2_Text right">
            <a:extLst>
              <a:ext uri="{FF2B5EF4-FFF2-40B4-BE49-F238E27FC236}">
                <a16:creationId xmlns:a16="http://schemas.microsoft.com/office/drawing/2014/main" id="{35C62A6D-EC26-2568-2E43-76335EF885CD}"/>
              </a:ext>
            </a:extLst>
          </p:cNvPr>
          <p:cNvSpPr txBox="1"/>
          <p:nvPr/>
        </p:nvSpPr>
        <p:spPr>
          <a:xfrm>
            <a:off x="22788585" y="17608643"/>
            <a:ext cx="840551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Study commitment</a:t>
            </a:r>
          </a:p>
        </p:txBody>
      </p:sp>
      <p:pic>
        <p:nvPicPr>
          <p:cNvPr id="10" name="2_Graphic right" descr="A person sitting at a desk with a computer&#10;&#10;Description automatically generated">
            <a:extLst>
              <a:ext uri="{FF2B5EF4-FFF2-40B4-BE49-F238E27FC236}">
                <a16:creationId xmlns:a16="http://schemas.microsoft.com/office/drawing/2014/main" id="{54B23D9A-4A21-53A3-A0FF-15E36412A64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188289" y="5707832"/>
            <a:ext cx="11901600" cy="119016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73162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Download exam objectives</a:t>
              </a:r>
            </a:p>
          </p:txBody>
        </p:sp>
      </p:grpSp>
      <p:sp>
        <p:nvSpPr>
          <p:cNvPr id="14" name="0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https://www.comptia.org/</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Available from CompTIA website</a:t>
            </a:r>
          </a:p>
        </p:txBody>
      </p:sp>
      <p:sp>
        <p:nvSpPr>
          <p:cNvPr id="11" name="1_Graphic left text">
            <a:extLst>
              <a:ext uri="{FF2B5EF4-FFF2-40B4-BE49-F238E27FC236}">
                <a16:creationId xmlns:a16="http://schemas.microsoft.com/office/drawing/2014/main" id="{E64035EB-538E-4765-9879-52C9E87B8C6B}"/>
              </a:ext>
            </a:extLst>
          </p:cNvPr>
          <p:cNvSpPr txBox="1"/>
          <p:nvPr/>
        </p:nvSpPr>
        <p:spPr>
          <a:xfrm>
            <a:off x="854963" y="17788122"/>
            <a:ext cx="1001623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Subject to change</a:t>
            </a:r>
          </a:p>
        </p:txBody>
      </p:sp>
      <p:pic>
        <p:nvPicPr>
          <p:cNvPr id="5" name="1_Graphic left" descr="A large wave crashing on a beach&#10;&#10;Description automatically generated">
            <a:extLst>
              <a:ext uri="{FF2B5EF4-FFF2-40B4-BE49-F238E27FC236}">
                <a16:creationId xmlns:a16="http://schemas.microsoft.com/office/drawing/2014/main" id="{0FABC3DA-9A11-E534-76A5-52E485DB092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4963" y="6859872"/>
            <a:ext cx="16306998" cy="10871332"/>
          </a:xfrm>
          <a:prstGeom prst="rect">
            <a:avLst/>
          </a:prstGeom>
        </p:spPr>
      </p:pic>
      <p:sp>
        <p:nvSpPr>
          <p:cNvPr id="21" name="2_Graphic right text">
            <a:extLst>
              <a:ext uri="{FF2B5EF4-FFF2-40B4-BE49-F238E27FC236}">
                <a16:creationId xmlns:a16="http://schemas.microsoft.com/office/drawing/2014/main" id="{EBE9109C-6455-B0DD-B4F9-F196BC89BFB7}"/>
              </a:ext>
            </a:extLst>
          </p:cNvPr>
          <p:cNvSpPr txBox="1"/>
          <p:nvPr/>
        </p:nvSpPr>
        <p:spPr>
          <a:xfrm>
            <a:off x="18126963" y="17788122"/>
            <a:ext cx="1298803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Tick off what you know</a:t>
            </a:r>
          </a:p>
        </p:txBody>
      </p:sp>
      <p:pic>
        <p:nvPicPr>
          <p:cNvPr id="10" name="2_Graphic right" descr="A person in a suit writing on a checklist&#10;&#10;Description automatically generated">
            <a:extLst>
              <a:ext uri="{FF2B5EF4-FFF2-40B4-BE49-F238E27FC236}">
                <a16:creationId xmlns:a16="http://schemas.microsoft.com/office/drawing/2014/main" id="{B5FCEECE-22C5-CF52-7AEA-75DDC8273C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495" r="3940"/>
          <a:stretch/>
        </p:blipFill>
        <p:spPr>
          <a:xfrm>
            <a:off x="18182180" y="6859872"/>
            <a:ext cx="17373600" cy="10871332"/>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286323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_Demo 01_V Demo 01" descr="A person working on a computer&#10;&#10;Description automatically generated">
            <a:extLst>
              <a:ext uri="{FF2B5EF4-FFF2-40B4-BE49-F238E27FC236}">
                <a16:creationId xmlns:a16="http://schemas.microsoft.com/office/drawing/2014/main" id="{28961D4C-5180-13CF-86C9-1210F2D736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a:ln>
            <a:noFill/>
          </a:ln>
        </p:spPr>
      </p:pic>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Taking the exam</a:t>
              </a:r>
            </a:p>
          </p:txBody>
        </p:sp>
      </p:grpSp>
      <p:sp>
        <p:nvSpPr>
          <p:cNvPr id="8" name="2_Demo 02_V Demo 02-16">
            <a:extLst>
              <a:ext uri="{FF2B5EF4-FFF2-40B4-BE49-F238E27FC236}">
                <a16:creationId xmlns:a16="http://schemas.microsoft.com/office/drawing/2014/main" id="{7F39C061-AE4D-6A26-1885-8F1E3DEB6980}"/>
              </a:ext>
            </a:extLst>
          </p:cNvPr>
          <p:cNvSpPr/>
          <p:nvPr/>
        </p:nvSpPr>
        <p:spPr>
          <a:xfrm>
            <a:off x="0" y="0"/>
            <a:ext cx="36576000" cy="2057399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2_A_0_Background_F 0">
            <a:extLst>
              <a:ext uri="{FF2B5EF4-FFF2-40B4-BE49-F238E27FC236}">
                <a16:creationId xmlns:a16="http://schemas.microsoft.com/office/drawing/2014/main" id="{C5B09926-B876-ED64-8E4C-EBA47FA9CCA9}"/>
              </a:ext>
            </a:extLst>
          </p:cNvPr>
          <p:cNvSpPr/>
          <p:nvPr/>
        </p:nvSpPr>
        <p:spPr>
          <a:xfrm>
            <a:off x="32563373" y="317866"/>
            <a:ext cx="2661601" cy="2648469"/>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62369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Online Exam</a:t>
              </a:r>
            </a:p>
          </p:txBody>
        </p:sp>
      </p:grpSp>
      <p:pic>
        <p:nvPicPr>
          <p:cNvPr id="10" name="0_Microphone" descr="A silver and gold microphone&#10;&#10;Description automatically generated">
            <a:extLst>
              <a:ext uri="{FF2B5EF4-FFF2-40B4-BE49-F238E27FC236}">
                <a16:creationId xmlns:a16="http://schemas.microsoft.com/office/drawing/2014/main" id="{C1D0F6A1-D73C-E0B7-D2D7-D5B1F92553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8"/>
          <a:stretch/>
        </p:blipFill>
        <p:spPr>
          <a:xfrm>
            <a:off x="2105890" y="4730908"/>
            <a:ext cx="3685611" cy="8312400"/>
          </a:xfrm>
          <a:prstGeom prst="rect">
            <a:avLst/>
          </a:prstGeom>
        </p:spPr>
      </p:pic>
      <p:sp>
        <p:nvSpPr>
          <p:cNvPr id="9" name="0_Microphone text">
            <a:extLst>
              <a:ext uri="{FF2B5EF4-FFF2-40B4-BE49-F238E27FC236}">
                <a16:creationId xmlns:a16="http://schemas.microsoft.com/office/drawing/2014/main" id="{9AB0CD40-3F8C-4AD7-ABD2-0365709E7B83}"/>
              </a:ext>
            </a:extLst>
          </p:cNvPr>
          <p:cNvSpPr txBox="1"/>
          <p:nvPr/>
        </p:nvSpPr>
        <p:spPr>
          <a:xfrm>
            <a:off x="249381" y="3241034"/>
            <a:ext cx="939740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Microphone</a:t>
            </a:r>
          </a:p>
        </p:txBody>
      </p:sp>
      <p:pic>
        <p:nvPicPr>
          <p:cNvPr id="22" name="0_Webcam" descr="A white camera with a round lens&#10;&#10;Description automatically generated">
            <a:extLst>
              <a:ext uri="{FF2B5EF4-FFF2-40B4-BE49-F238E27FC236}">
                <a16:creationId xmlns:a16="http://schemas.microsoft.com/office/drawing/2014/main" id="{D0ED4664-EDFF-A3B3-9B43-0B794A526E5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5194" y="4890201"/>
            <a:ext cx="8312400" cy="8312400"/>
          </a:xfrm>
          <a:prstGeom prst="rect">
            <a:avLst/>
          </a:prstGeom>
        </p:spPr>
      </p:pic>
      <p:sp>
        <p:nvSpPr>
          <p:cNvPr id="25" name="0_Webcam text">
            <a:extLst>
              <a:ext uri="{FF2B5EF4-FFF2-40B4-BE49-F238E27FC236}">
                <a16:creationId xmlns:a16="http://schemas.microsoft.com/office/drawing/2014/main" id="{27FAF8E9-CEB0-7878-3AE1-DB41AF081721}"/>
              </a:ext>
            </a:extLst>
          </p:cNvPr>
          <p:cNvSpPr txBox="1"/>
          <p:nvPr/>
        </p:nvSpPr>
        <p:spPr>
          <a:xfrm>
            <a:off x="8782341" y="3241034"/>
            <a:ext cx="626369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Webcam</a:t>
            </a:r>
          </a:p>
        </p:txBody>
      </p:sp>
      <p:pic>
        <p:nvPicPr>
          <p:cNvPr id="5" name="0_Quite place" descr="A person sitting at a desk working on a computer&#10;&#10;Description automatically generated">
            <a:extLst>
              <a:ext uri="{FF2B5EF4-FFF2-40B4-BE49-F238E27FC236}">
                <a16:creationId xmlns:a16="http://schemas.microsoft.com/office/drawing/2014/main" id="{6BFA258D-E538-0D42-CBEF-620BE567593C}"/>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3229"/>
          <a:stretch/>
        </p:blipFill>
        <p:spPr>
          <a:xfrm>
            <a:off x="15599860" y="5051575"/>
            <a:ext cx="9913579" cy="8312400"/>
          </a:xfrm>
          <a:prstGeom prst="rect">
            <a:avLst/>
          </a:prstGeom>
        </p:spPr>
      </p:pic>
      <p:sp>
        <p:nvSpPr>
          <p:cNvPr id="26" name="0_Quite place text">
            <a:extLst>
              <a:ext uri="{FF2B5EF4-FFF2-40B4-BE49-F238E27FC236}">
                <a16:creationId xmlns:a16="http://schemas.microsoft.com/office/drawing/2014/main" id="{E9032F1F-490B-4856-B85C-682A09A4D808}"/>
              </a:ext>
            </a:extLst>
          </p:cNvPr>
          <p:cNvSpPr txBox="1"/>
          <p:nvPr/>
        </p:nvSpPr>
        <p:spPr>
          <a:xfrm>
            <a:off x="16419728" y="3241034"/>
            <a:ext cx="939740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Quiet place</a:t>
            </a:r>
          </a:p>
        </p:txBody>
      </p:sp>
      <p:pic>
        <p:nvPicPr>
          <p:cNvPr id="24" name="0_Reliable internet" descr="A close-up of a globe&#10;&#10;Description automatically generated">
            <a:extLst>
              <a:ext uri="{FF2B5EF4-FFF2-40B4-BE49-F238E27FC236}">
                <a16:creationId xmlns:a16="http://schemas.microsoft.com/office/drawing/2014/main" id="{79B122D9-1604-435B-4D15-8DF6FB19BEB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069310" y="5051575"/>
            <a:ext cx="8312400" cy="8312400"/>
          </a:xfrm>
          <a:prstGeom prst="rect">
            <a:avLst/>
          </a:prstGeom>
        </p:spPr>
      </p:pic>
      <p:sp>
        <p:nvSpPr>
          <p:cNvPr id="27" name="0_Reliable internet text">
            <a:extLst>
              <a:ext uri="{FF2B5EF4-FFF2-40B4-BE49-F238E27FC236}">
                <a16:creationId xmlns:a16="http://schemas.microsoft.com/office/drawing/2014/main" id="{CAF4BDBB-91A2-CB16-9976-DFB7BD8D5E6A}"/>
              </a:ext>
            </a:extLst>
          </p:cNvPr>
          <p:cNvSpPr txBox="1"/>
          <p:nvPr/>
        </p:nvSpPr>
        <p:spPr>
          <a:xfrm>
            <a:off x="25745432" y="3241034"/>
            <a:ext cx="1061120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Reliable internet</a:t>
            </a:r>
          </a:p>
        </p:txBody>
      </p:sp>
      <p:sp>
        <p:nvSpPr>
          <p:cNvPr id="28" name="1_Point 2">
            <a:extLst>
              <a:ext uri="{FF2B5EF4-FFF2-40B4-BE49-F238E27FC236}">
                <a16:creationId xmlns:a16="http://schemas.microsoft.com/office/drawing/2014/main" id="{523EBE5A-3BAF-256B-5C84-C82EFE6F974B}"/>
              </a:ext>
            </a:extLst>
          </p:cNvPr>
          <p:cNvSpPr txBox="1"/>
          <p:nvPr/>
        </p:nvSpPr>
        <p:spPr>
          <a:xfrm>
            <a:off x="528616" y="13563811"/>
            <a:ext cx="2053029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Needs to be quiet. No visitors</a:t>
            </a:r>
          </a:p>
        </p:txBody>
      </p:sp>
      <p:sp>
        <p:nvSpPr>
          <p:cNvPr id="30" name="2_Point 3">
            <a:extLst>
              <a:ext uri="{FF2B5EF4-FFF2-40B4-BE49-F238E27FC236}">
                <a16:creationId xmlns:a16="http://schemas.microsoft.com/office/drawing/2014/main" id="{62A00722-CB47-74E6-8EA2-41B750578892}"/>
              </a:ext>
            </a:extLst>
          </p:cNvPr>
          <p:cNvSpPr txBox="1"/>
          <p:nvPr/>
        </p:nvSpPr>
        <p:spPr>
          <a:xfrm>
            <a:off x="528616" y="15002755"/>
            <a:ext cx="158751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reading exam questions out loud</a:t>
            </a:r>
          </a:p>
        </p:txBody>
      </p:sp>
      <p:sp>
        <p:nvSpPr>
          <p:cNvPr id="29" name="3_Point 4">
            <a:extLst>
              <a:ext uri="{FF2B5EF4-FFF2-40B4-BE49-F238E27FC236}">
                <a16:creationId xmlns:a16="http://schemas.microsoft.com/office/drawing/2014/main" id="{9500E375-4777-B466-427D-4E617494E60D}"/>
              </a:ext>
            </a:extLst>
          </p:cNvPr>
          <p:cNvSpPr txBox="1"/>
          <p:nvPr/>
        </p:nvSpPr>
        <p:spPr>
          <a:xfrm>
            <a:off x="528616" y="16441699"/>
            <a:ext cx="158751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Can’t walk around, remain seated</a:t>
            </a:r>
          </a:p>
        </p:txBody>
      </p:sp>
      <p:sp>
        <p:nvSpPr>
          <p:cNvPr id="31" name="4_Point 5">
            <a:extLst>
              <a:ext uri="{FF2B5EF4-FFF2-40B4-BE49-F238E27FC236}">
                <a16:creationId xmlns:a16="http://schemas.microsoft.com/office/drawing/2014/main" id="{6B2A4747-DB74-AB11-1030-26623018A031}"/>
              </a:ext>
            </a:extLst>
          </p:cNvPr>
          <p:cNvSpPr txBox="1"/>
          <p:nvPr/>
        </p:nvSpPr>
        <p:spPr>
          <a:xfrm>
            <a:off x="528616" y="17880642"/>
            <a:ext cx="2208200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Clean desk. No paper or books you can reach</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45966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exam question 1</a:t>
              </a:r>
            </a:p>
          </p:txBody>
        </p:sp>
      </p:grpSp>
      <p:sp>
        <p:nvSpPr>
          <p:cNvPr id="23" name="0_Point 5">
            <a:extLst>
              <a:ext uri="{FF2B5EF4-FFF2-40B4-BE49-F238E27FC236}">
                <a16:creationId xmlns:a16="http://schemas.microsoft.com/office/drawing/2014/main" id="{FF1CC6D3-296C-CE8B-F105-173F1CD776B3}"/>
              </a:ext>
            </a:extLst>
          </p:cNvPr>
          <p:cNvSpPr txBox="1"/>
          <p:nvPr/>
        </p:nvSpPr>
        <p:spPr>
          <a:xfrm>
            <a:off x="846285" y="1140508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 More efficient use of memory</a:t>
            </a:r>
          </a:p>
        </p:txBody>
      </p:sp>
      <p:sp>
        <p:nvSpPr>
          <p:cNvPr id="21" name="0_Point 4">
            <a:extLst>
              <a:ext uri="{FF2B5EF4-FFF2-40B4-BE49-F238E27FC236}">
                <a16:creationId xmlns:a16="http://schemas.microsoft.com/office/drawing/2014/main" id="{CCB6BAF5-7C82-AD64-052A-A60BDBD72736}"/>
              </a:ext>
            </a:extLst>
          </p:cNvPr>
          <p:cNvSpPr txBox="1"/>
          <p:nvPr/>
        </p:nvSpPr>
        <p:spPr>
          <a:xfrm>
            <a:off x="846285" y="9889076"/>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 Better use of computer hardware</a:t>
            </a:r>
          </a:p>
        </p:txBody>
      </p:sp>
      <p:sp>
        <p:nvSpPr>
          <p:cNvPr id="5" name="0_Point 3">
            <a:extLst>
              <a:ext uri="{FF2B5EF4-FFF2-40B4-BE49-F238E27FC236}">
                <a16:creationId xmlns:a16="http://schemas.microsoft.com/office/drawing/2014/main" id="{3C1683D4-8A7C-C63E-BD05-0F69ADD53C34}"/>
              </a:ext>
            </a:extLst>
          </p:cNvPr>
          <p:cNvSpPr txBox="1"/>
          <p:nvPr/>
        </p:nvSpPr>
        <p:spPr>
          <a:xfrm>
            <a:off x="846285" y="852547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 To isolate test software from yours and other computers</a:t>
            </a:r>
          </a:p>
        </p:txBody>
      </p:sp>
      <p:sp>
        <p:nvSpPr>
          <p:cNvPr id="3" name="0_Point 2">
            <a:extLst>
              <a:ext uri="{FF2B5EF4-FFF2-40B4-BE49-F238E27FC236}">
                <a16:creationId xmlns:a16="http://schemas.microsoft.com/office/drawing/2014/main" id="{5983B4E4-834C-9E55-74EE-53184F9BA645}"/>
              </a:ext>
            </a:extLst>
          </p:cNvPr>
          <p:cNvSpPr txBox="1"/>
          <p:nvPr/>
        </p:nvSpPr>
        <p:spPr>
          <a:xfrm>
            <a:off x="846285" y="7161866"/>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 To isolate internet applications so malware does not infect your computer</a:t>
            </a:r>
          </a:p>
        </p:txBody>
      </p:sp>
      <p:sp>
        <p:nvSpPr>
          <p:cNvPr id="9" name="0_Point 1">
            <a:extLst>
              <a:ext uri="{FF2B5EF4-FFF2-40B4-BE49-F238E27FC236}">
                <a16:creationId xmlns:a16="http://schemas.microsoft.com/office/drawing/2014/main" id="{9AB0CD40-3F8C-4AD7-ABD2-0365709E7B83}"/>
              </a:ext>
            </a:extLst>
          </p:cNvPr>
          <p:cNvSpPr txBox="1"/>
          <p:nvPr/>
        </p:nvSpPr>
        <p:spPr>
          <a:xfrm>
            <a:off x="846285" y="3613667"/>
            <a:ext cx="34831349" cy="3323987"/>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What is the biggest reason to create a sandbox using a virtual machine?</a:t>
            </a:r>
          </a:p>
        </p:txBody>
      </p:sp>
      <p:sp>
        <p:nvSpPr>
          <p:cNvPr id="24" name="1_Point 7">
            <a:extLst>
              <a:ext uri="{FF2B5EF4-FFF2-40B4-BE49-F238E27FC236}">
                <a16:creationId xmlns:a16="http://schemas.microsoft.com/office/drawing/2014/main" id="{7E3B5EE1-F554-3D88-87F2-9207E0B1F355}"/>
              </a:ext>
            </a:extLst>
          </p:cNvPr>
          <p:cNvSpPr txBox="1"/>
          <p:nvPr/>
        </p:nvSpPr>
        <p:spPr>
          <a:xfrm>
            <a:off x="846285" y="15076716"/>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Read the question carefully</a:t>
            </a:r>
          </a:p>
        </p:txBody>
      </p:sp>
      <p:sp>
        <p:nvSpPr>
          <p:cNvPr id="25" name="2_Point 8">
            <a:extLst>
              <a:ext uri="{FF2B5EF4-FFF2-40B4-BE49-F238E27FC236}">
                <a16:creationId xmlns:a16="http://schemas.microsoft.com/office/drawing/2014/main" id="{64F4180E-F097-E2B5-C74D-641B4AE4320D}"/>
              </a:ext>
            </a:extLst>
          </p:cNvPr>
          <p:cNvSpPr txBox="1"/>
          <p:nvPr/>
        </p:nvSpPr>
        <p:spPr>
          <a:xfrm>
            <a:off x="846285" y="1648166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Eliminate wrong answer</a:t>
            </a:r>
          </a:p>
        </p:txBody>
      </p:sp>
      <p:sp>
        <p:nvSpPr>
          <p:cNvPr id="22" name="3_Point 9">
            <a:extLst>
              <a:ext uri="{FF2B5EF4-FFF2-40B4-BE49-F238E27FC236}">
                <a16:creationId xmlns:a16="http://schemas.microsoft.com/office/drawing/2014/main" id="{6FAFCF4D-BE62-1D91-6509-C717BB0FBA63}"/>
              </a:ext>
            </a:extLst>
          </p:cNvPr>
          <p:cNvSpPr txBox="1"/>
          <p:nvPr/>
        </p:nvSpPr>
        <p:spPr>
          <a:xfrm>
            <a:off x="846285" y="13671770"/>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Answer: B</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99622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 exam question 2</a:t>
              </a:r>
            </a:p>
          </p:txBody>
        </p:sp>
      </p:grpSp>
      <p:sp>
        <p:nvSpPr>
          <p:cNvPr id="2" name="0_Point 5">
            <a:extLst>
              <a:ext uri="{FF2B5EF4-FFF2-40B4-BE49-F238E27FC236}">
                <a16:creationId xmlns:a16="http://schemas.microsoft.com/office/drawing/2014/main" id="{28F78B4C-908E-0B39-B445-A2A5086ADB84}"/>
              </a:ext>
            </a:extLst>
          </p:cNvPr>
          <p:cNvSpPr txBox="1"/>
          <p:nvPr/>
        </p:nvSpPr>
        <p:spPr>
          <a:xfrm>
            <a:off x="846285" y="1309533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 Memory module</a:t>
            </a:r>
          </a:p>
        </p:txBody>
      </p:sp>
      <p:sp>
        <p:nvSpPr>
          <p:cNvPr id="5" name="0_Point 4">
            <a:extLst>
              <a:ext uri="{FF2B5EF4-FFF2-40B4-BE49-F238E27FC236}">
                <a16:creationId xmlns:a16="http://schemas.microsoft.com/office/drawing/2014/main" id="{1B9074E8-47CF-37B9-E797-402E85E4F1D1}"/>
              </a:ext>
            </a:extLst>
          </p:cNvPr>
          <p:cNvSpPr txBox="1"/>
          <p:nvPr/>
        </p:nvSpPr>
        <p:spPr>
          <a:xfrm>
            <a:off x="846285" y="1157933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 Hard disk</a:t>
            </a:r>
          </a:p>
        </p:txBody>
      </p:sp>
      <p:sp>
        <p:nvSpPr>
          <p:cNvPr id="8" name="0_Point 3">
            <a:extLst>
              <a:ext uri="{FF2B5EF4-FFF2-40B4-BE49-F238E27FC236}">
                <a16:creationId xmlns:a16="http://schemas.microsoft.com/office/drawing/2014/main" id="{0FB28446-4877-9E01-0DBA-BCF7C43CC67A}"/>
              </a:ext>
            </a:extLst>
          </p:cNvPr>
          <p:cNvSpPr txBox="1"/>
          <p:nvPr/>
        </p:nvSpPr>
        <p:spPr>
          <a:xfrm>
            <a:off x="846285" y="10215729"/>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 Graphic Processing Unit (GPU)</a:t>
            </a:r>
          </a:p>
        </p:txBody>
      </p:sp>
      <p:sp>
        <p:nvSpPr>
          <p:cNvPr id="10" name="0_Point 2">
            <a:extLst>
              <a:ext uri="{FF2B5EF4-FFF2-40B4-BE49-F238E27FC236}">
                <a16:creationId xmlns:a16="http://schemas.microsoft.com/office/drawing/2014/main" id="{6A492CF0-B4BD-3F11-AD0C-1B60DE0FAA52}"/>
              </a:ext>
            </a:extLst>
          </p:cNvPr>
          <p:cNvSpPr txBox="1"/>
          <p:nvPr/>
        </p:nvSpPr>
        <p:spPr>
          <a:xfrm>
            <a:off x="846285" y="8852124"/>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 Central Processing Unit (CPU)</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4939814"/>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In a computer system, which crucial element aids in the dynamic handling of data required for the system's ongoing operations?</a:t>
            </a:r>
            <a:endParaRPr lang="en-US" sz="10500" b="1" dirty="0">
              <a:solidFill>
                <a:srgbClr val="1884C7"/>
              </a:solidFill>
              <a:latin typeface="Arial" panose="020B0604020202020204" pitchFamily="34" charset="0"/>
              <a:cs typeface="Arial" panose="020B0604020202020204" pitchFamily="34" charset="0"/>
            </a:endParaRPr>
          </a:p>
        </p:txBody>
      </p:sp>
      <p:sp>
        <p:nvSpPr>
          <p:cNvPr id="17" name="2_Point 9">
            <a:extLst>
              <a:ext uri="{FF2B5EF4-FFF2-40B4-BE49-F238E27FC236}">
                <a16:creationId xmlns:a16="http://schemas.microsoft.com/office/drawing/2014/main" id="{F9D1BDB0-C569-3D4A-D413-E39179094B58}"/>
              </a:ext>
            </a:extLst>
          </p:cNvPr>
          <p:cNvSpPr txBox="1"/>
          <p:nvPr/>
        </p:nvSpPr>
        <p:spPr>
          <a:xfrm>
            <a:off x="846285" y="14780130"/>
            <a:ext cx="2370397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Answer: D</a:t>
            </a:r>
          </a:p>
        </p:txBody>
      </p:sp>
      <p:pic>
        <p:nvPicPr>
          <p:cNvPr id="2050" name="3_Mark tickbox" descr="Tick box with a check mark Icons | Free Download">
            <a:extLst>
              <a:ext uri="{FF2B5EF4-FFF2-40B4-BE49-F238E27FC236}">
                <a16:creationId xmlns:a16="http://schemas.microsoft.com/office/drawing/2014/main" id="{312FA262-3C43-8F1E-3A8D-DD54C54715C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241156" y="14780130"/>
            <a:ext cx="2771076" cy="2771076"/>
          </a:xfrm>
          <a:prstGeom prst="rect">
            <a:avLst/>
          </a:prstGeom>
          <a:noFill/>
          <a:extLst>
            <a:ext uri="{909E8E84-426E-40DD-AFC4-6F175D3DCCD1}">
              <a14:hiddenFill xmlns:a14="http://schemas.microsoft.com/office/drawing/2010/main">
                <a:solidFill>
                  <a:srgbClr val="FFFFFF"/>
                </a:solidFill>
              </a14:hiddenFill>
            </a:ext>
          </a:extLst>
        </p:spPr>
      </p:pic>
      <p:sp>
        <p:nvSpPr>
          <p:cNvPr id="16" name="3_Mark text">
            <a:extLst>
              <a:ext uri="{FF2B5EF4-FFF2-40B4-BE49-F238E27FC236}">
                <a16:creationId xmlns:a16="http://schemas.microsoft.com/office/drawing/2014/main" id="{D2DBADCE-810E-AD13-C728-DDEF04A63399}"/>
              </a:ext>
            </a:extLst>
          </p:cNvPr>
          <p:cNvSpPr txBox="1"/>
          <p:nvPr/>
        </p:nvSpPr>
        <p:spPr>
          <a:xfrm>
            <a:off x="27444937" y="16150900"/>
            <a:ext cx="4181757" cy="1243708"/>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Mark</a:t>
            </a:r>
          </a:p>
        </p:txBody>
      </p:sp>
      <p:sp>
        <p:nvSpPr>
          <p:cNvPr id="26" name="3_Point 7">
            <a:extLst>
              <a:ext uri="{FF2B5EF4-FFF2-40B4-BE49-F238E27FC236}">
                <a16:creationId xmlns:a16="http://schemas.microsoft.com/office/drawing/2014/main" id="{938737DF-3377-6366-F4BD-922BAC42A5AC}"/>
              </a:ext>
            </a:extLst>
          </p:cNvPr>
          <p:cNvSpPr txBox="1"/>
          <p:nvPr/>
        </p:nvSpPr>
        <p:spPr>
          <a:xfrm>
            <a:off x="846285" y="16018823"/>
            <a:ext cx="243412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You can mark the question and come back if you need to</a:t>
            </a:r>
          </a:p>
        </p:txBody>
      </p:sp>
      <p:sp>
        <p:nvSpPr>
          <p:cNvPr id="23" name="4_Point 8">
            <a:extLst>
              <a:ext uri="{FF2B5EF4-FFF2-40B4-BE49-F238E27FC236}">
                <a16:creationId xmlns:a16="http://schemas.microsoft.com/office/drawing/2014/main" id="{FB28D3A1-51E9-BD00-F3F1-B1A6EC85B9B7}"/>
              </a:ext>
            </a:extLst>
          </p:cNvPr>
          <p:cNvSpPr txBox="1"/>
          <p:nvPr/>
        </p:nvSpPr>
        <p:spPr>
          <a:xfrm>
            <a:off x="846285" y="17387712"/>
            <a:ext cx="2434127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Marking allows you to revisit the question later</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6395241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4375</Words>
  <Application>Microsoft Office PowerPoint</Application>
  <PresentationFormat>Custom</PresentationFormat>
  <Paragraphs>244</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2024-05-24T23:09:57Z</dcterms:modified>
</cp:coreProperties>
</file>