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removePersonalInfoOnSave="1" saveSubsetFonts="1">
  <p:sldMasterIdLst>
    <p:sldMasterId id="2147483841" r:id="rId1"/>
  </p:sldMasterIdLst>
  <p:notesMasterIdLst>
    <p:notesMasterId r:id="rId29"/>
  </p:notesMasterIdLst>
  <p:sldIdLst>
    <p:sldId id="274" r:id="rId2"/>
    <p:sldId id="285" r:id="rId3"/>
    <p:sldId id="286" r:id="rId4"/>
    <p:sldId id="287" r:id="rId5"/>
    <p:sldId id="288" r:id="rId6"/>
    <p:sldId id="289" r:id="rId7"/>
    <p:sldId id="290" r:id="rId8"/>
    <p:sldId id="291" r:id="rId9"/>
    <p:sldId id="292" r:id="rId10"/>
    <p:sldId id="293" r:id="rId11"/>
    <p:sldId id="295" r:id="rId12"/>
    <p:sldId id="294" r:id="rId13"/>
    <p:sldId id="296" r:id="rId14"/>
    <p:sldId id="297" r:id="rId15"/>
    <p:sldId id="299" r:id="rId16"/>
    <p:sldId id="300" r:id="rId17"/>
    <p:sldId id="301" r:id="rId18"/>
    <p:sldId id="303" r:id="rId19"/>
    <p:sldId id="304" r:id="rId20"/>
    <p:sldId id="302" r:id="rId21"/>
    <p:sldId id="305" r:id="rId22"/>
    <p:sldId id="306" r:id="rId23"/>
    <p:sldId id="307" r:id="rId24"/>
    <p:sldId id="308" r:id="rId25"/>
    <p:sldId id="309" r:id="rId26"/>
    <p:sldId id="311" r:id="rId27"/>
    <p:sldId id="273" r:id="rId28"/>
  </p:sldIdLst>
  <p:sldSz cx="36576000" cy="20577175"/>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B686DA"/>
    <a:srgbClr val="8F45C7"/>
    <a:srgbClr val="AC75D5"/>
    <a:srgbClr val="954FC9"/>
    <a:srgbClr val="B00303"/>
    <a:srgbClr val="269D47"/>
    <a:srgbClr val="EE7546"/>
    <a:srgbClr val="A7A7A7"/>
    <a:srgbClr val="1884C7"/>
    <a:srgbClr val="DDE9EF"/>
  </p:clrMru>
  <p:extLst>
    <p:ext uri="{E76CE94A-603C-4142-B9EB-6D1370010A27}">
      <p14:discardImageEditData xmlns:p14="http://schemas.microsoft.com/office/powerpoint/2010/main" val="1"/>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3682" autoAdjust="0"/>
    <p:restoredTop sz="56201" autoAdjust="0"/>
  </p:normalViewPr>
  <p:slideViewPr>
    <p:cSldViewPr snapToGrid="0">
      <p:cViewPr varScale="1">
        <p:scale>
          <a:sx n="20" d="100"/>
          <a:sy n="20" d="100"/>
        </p:scale>
        <p:origin x="1063"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presProps" Target="presProps.xml"/><Relationship Id="rId8" Type="http://schemas.openxmlformats.org/officeDocument/2006/relationships/slide" Target="slides/slide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BA5D95E6-9BF7-48A2-8E54-6C74B1E43336}" type="datetimeFigureOut">
              <a:rPr lang="en-US" smtClean="0"/>
              <a:t>12/30/2023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F2A1D7F5-93B3-4F86-93C3-9F6A93B7B0F4}" type="slidenum">
              <a:rPr lang="en-US" smtClean="0"/>
              <a:t>‹#›</a:t>
            </a:fld>
            <a:endParaRPr lang="en-US"/>
          </a:p>
        </p:txBody>
      </p:sp>
    </p:spTree>
    <p:extLst>
      <p:ext uri="{BB962C8B-B14F-4D97-AF65-F5344CB8AC3E}">
        <p14:creationId xmlns:p14="http://schemas.microsoft.com/office/powerpoint/2010/main" val="668581524"/>
      </p:ext>
    </p:extLst>
  </p:cSld>
  <p:clrMap bg1="lt1" tx1="dk1" bg2="lt2" tx2="dk2" accent1="accent1" accent2="accent2" accent3="accent3" accent4="accent4" accent5="accent5" accent6="accent6" hlink="hlink" folHlink="folHlink"/>
  <p:notesStyle>
    <a:lvl1pPr marL="0" algn="l" defTabSz="914499" rtl="0" eaLnBrk="1" latinLnBrk="0" hangingPunct="1">
      <a:defRPr sz="1200" kern="1200">
        <a:solidFill>
          <a:schemeClr val="tx1"/>
        </a:solidFill>
        <a:latin typeface="+mn-lt"/>
        <a:ea typeface="+mn-ea"/>
        <a:cs typeface="+mn-cs"/>
      </a:defRPr>
    </a:lvl1pPr>
    <a:lvl2pPr marL="457250" algn="l" defTabSz="914499" rtl="0" eaLnBrk="1" latinLnBrk="0" hangingPunct="1">
      <a:defRPr sz="1200" kern="1200">
        <a:solidFill>
          <a:schemeClr val="tx1"/>
        </a:solidFill>
        <a:latin typeface="+mn-lt"/>
        <a:ea typeface="+mn-ea"/>
        <a:cs typeface="+mn-cs"/>
      </a:defRPr>
    </a:lvl2pPr>
    <a:lvl3pPr marL="914499" algn="l" defTabSz="914499" rtl="0" eaLnBrk="1" latinLnBrk="0" hangingPunct="1">
      <a:defRPr sz="1200" kern="1200">
        <a:solidFill>
          <a:schemeClr val="tx1"/>
        </a:solidFill>
        <a:latin typeface="+mn-lt"/>
        <a:ea typeface="+mn-ea"/>
        <a:cs typeface="+mn-cs"/>
      </a:defRPr>
    </a:lvl3pPr>
    <a:lvl4pPr marL="1371748" algn="l" defTabSz="914499" rtl="0" eaLnBrk="1" latinLnBrk="0" hangingPunct="1">
      <a:defRPr sz="1200" kern="1200">
        <a:solidFill>
          <a:schemeClr val="tx1"/>
        </a:solidFill>
        <a:latin typeface="+mn-lt"/>
        <a:ea typeface="+mn-ea"/>
        <a:cs typeface="+mn-cs"/>
      </a:defRPr>
    </a:lvl4pPr>
    <a:lvl5pPr marL="1828998" algn="l" defTabSz="914499" rtl="0" eaLnBrk="1" latinLnBrk="0" hangingPunct="1">
      <a:defRPr sz="1200" kern="1200">
        <a:solidFill>
          <a:schemeClr val="tx1"/>
        </a:solidFill>
        <a:latin typeface="+mn-lt"/>
        <a:ea typeface="+mn-ea"/>
        <a:cs typeface="+mn-cs"/>
      </a:defRPr>
    </a:lvl5pPr>
    <a:lvl6pPr marL="2286248" algn="l" defTabSz="914499" rtl="0" eaLnBrk="1" latinLnBrk="0" hangingPunct="1">
      <a:defRPr sz="1200" kern="1200">
        <a:solidFill>
          <a:schemeClr val="tx1"/>
        </a:solidFill>
        <a:latin typeface="+mn-lt"/>
        <a:ea typeface="+mn-ea"/>
        <a:cs typeface="+mn-cs"/>
      </a:defRPr>
    </a:lvl6pPr>
    <a:lvl7pPr marL="2743498" algn="l" defTabSz="914499" rtl="0" eaLnBrk="1" latinLnBrk="0" hangingPunct="1">
      <a:defRPr sz="1200" kern="1200">
        <a:solidFill>
          <a:schemeClr val="tx1"/>
        </a:solidFill>
        <a:latin typeface="+mn-lt"/>
        <a:ea typeface="+mn-ea"/>
        <a:cs typeface="+mn-cs"/>
      </a:defRPr>
    </a:lvl7pPr>
    <a:lvl8pPr marL="3200746" algn="l" defTabSz="914499" rtl="0" eaLnBrk="1" latinLnBrk="0" hangingPunct="1">
      <a:defRPr sz="1200" kern="1200">
        <a:solidFill>
          <a:schemeClr val="tx1"/>
        </a:solidFill>
        <a:latin typeface="+mn-lt"/>
        <a:ea typeface="+mn-ea"/>
        <a:cs typeface="+mn-cs"/>
      </a:defRPr>
    </a:lvl8pPr>
    <a:lvl9pPr marL="3657996" algn="l" defTabSz="91449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In this video, I will look at Solid-State Drives. Solid-State Drives have become more popular than hard disks as they have better performance. In this video, I will have a look at how they work and what you can use them for.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2223452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12:06 Let’s consider an example of a Solid-State Drive that has a lot of free space.</a:t>
            </a:r>
          </a:p>
          <a:p>
            <a:endParaRPr lang="en-GB"/>
          </a:p>
          <a:p>
            <a:r>
              <a:rPr lang="en-GB"/>
              <a:t>Since the Solid-State Drive has a lot of free space, there is some data on the drive but a lot of blocks that have no data.</a:t>
            </a:r>
          </a:p>
          <a:p>
            <a:endParaRPr lang="en-GB"/>
          </a:p>
          <a:p>
            <a:r>
              <a:rPr lang="en-GB"/>
              <a:t>The fastest way to write new data is to find a free block and simply add the data to this Block. Since we don’t have to add data to an existing block, this can be done in one write. You can see why performance of a Solid-State Drive will start reducing as it starts getting full. This is because more data rearrangement needs to be done in order to write the data. Rearranging the data means for every write, at least one read must occur which slows everything down. With a lot of free space, you don’t need to read anything or rearrange anything when you are writing.</a:t>
            </a:r>
          </a:p>
          <a:p>
            <a:endParaRPr lang="en-GB"/>
          </a:p>
          <a:p>
            <a:r>
              <a:rPr lang="en-GB"/>
              <a:t>Think of it like this, if you have a storeroom with a lot of free space, you don’t have to be careful about where you put anything. When the storeroom gets full, you may need to move some items around to make room for new items to be put in the storeroom.</a:t>
            </a:r>
          </a:p>
          <a:p>
            <a:endParaRPr lang="en-GB"/>
          </a:p>
          <a:p>
            <a:r>
              <a:rPr lang="en-GB"/>
              <a:t>Unlike hard disks, Solid-State Drive cells wear out over time. This needs to be managed.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58291398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13:18 The next consideration with Solid-State Drives is wearing. Cells in a Solid-State Drive wear out faster the more they are used. This becomes a problem when you have files that are written to often. For example, the file allocation table on a drive will be updated every time a change on the drive is made.</a:t>
            </a:r>
          </a:p>
          <a:p>
            <a:endParaRPr lang="en-GB"/>
          </a:p>
          <a:p>
            <a:r>
              <a:rPr lang="en-GB"/>
              <a:t>Files on the drive that are updated often are referred to as hot data. Data that is not written to often is called cold data.</a:t>
            </a:r>
          </a:p>
          <a:p>
            <a:endParaRPr lang="en-GB"/>
          </a:p>
          <a:p>
            <a:r>
              <a:rPr lang="en-GB"/>
              <a:t>To even out the wear across the Solid-State Drive, a process called ‘wear leveling’ is done. This essentially distributes the wear across the drive. Cold data is moved to where there is a lot of wear of the drive. Now, when hot data is re-written, it is re-written to the location where the cold data was.</a:t>
            </a:r>
          </a:p>
          <a:p>
            <a:endParaRPr lang="en-GB"/>
          </a:p>
          <a:p>
            <a:r>
              <a:rPr lang="en-GB"/>
              <a:t>You can see that a system like this helps spread the wear out over the Solid-State Drive. Without a system like this, particular cells that are linked to highly used files will quickly wear out. This can cause the Solid-State Drive to fail sooner than it should.</a:t>
            </a:r>
          </a:p>
          <a:p>
            <a:endParaRPr lang="en-GB"/>
          </a:p>
          <a:p>
            <a:r>
              <a:rPr lang="en-GB"/>
              <a:t>As the drive is used more and more, the data on the drive gets fragmented and there is data on the drive that is no longer needed.</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1718705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14:31 In order to help address problems like these, Solid-State Drives use ‘garbage collection’. This is the process of removing old data and moving data around to create empty blocks. To understand how this process works, consider that you have two blocks.</a:t>
            </a:r>
          </a:p>
          <a:p>
            <a:endParaRPr lang="en-GB"/>
          </a:p>
          <a:p>
            <a:r>
              <a:rPr lang="en-GB"/>
              <a:t>Garbage collection is the process of removing all the stale data and combining the data from multiple blocks into one. You can see in this example, once garbage collection has completed,</a:t>
            </a:r>
          </a:p>
          <a:p>
            <a:endParaRPr lang="en-GB"/>
          </a:p>
          <a:p>
            <a:r>
              <a:rPr lang="en-GB"/>
              <a:t>the stale data has been removed</a:t>
            </a:r>
          </a:p>
          <a:p>
            <a:endParaRPr lang="en-GB"/>
          </a:p>
          <a:p>
            <a:r>
              <a:rPr lang="en-GB"/>
              <a:t>The more empty blocks there are, the faster writing to the Solid-State Drive will be in the future.</a:t>
            </a:r>
          </a:p>
          <a:p>
            <a:endParaRPr lang="en-GB"/>
          </a:p>
          <a:p>
            <a:r>
              <a:rPr lang="en-GB"/>
              <a:t>However, there are some problems with garbage collection. The main one being that garbage collection needs a way of telling what data is no longer required. This is where the next feature comes into play.</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4463872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15:19 To assist with garbage collection, the operating system can inform the Solid-State Drive what data is no longer required by using a feature called Trim. To understand better how Trim works, consider how a filesystem works. A file system will have a file allocation table or something similar. This keeps a record of where data is stored on a drive.</a:t>
            </a:r>
          </a:p>
          <a:p>
            <a:endParaRPr lang="en-GB"/>
          </a:p>
          <a:p>
            <a:r>
              <a:rPr lang="en-GB"/>
              <a:t>In this example, let’s consider a log file. The data for this file will be stored potentially in any location on the drive. The operating system keeps a record of where it is stored.</a:t>
            </a:r>
          </a:p>
          <a:p>
            <a:endParaRPr lang="en-GB"/>
          </a:p>
          <a:p>
            <a:r>
              <a:rPr lang="en-GB"/>
              <a:t>the filename is marked as deleted.</a:t>
            </a:r>
          </a:p>
          <a:p>
            <a:endParaRPr lang="en-GB"/>
          </a:p>
          <a:p>
            <a:r>
              <a:rPr lang="en-GB"/>
              <a:t>You will notice that the data on the drive is not deleted, and this is why you can use a recovery program to undelete deleted files. Essentially, the data is still there unless it is written over. The only thing that changes is that it is marked in the file allocation table as deleted.</a:t>
            </a:r>
          </a:p>
          <a:p>
            <a:endParaRPr lang="en-GB"/>
          </a:p>
          <a:p>
            <a:r>
              <a:rPr lang="en-GB"/>
              <a:t>When the operating system runs Trim, it tells the Solid-State Drive what data is no longer needed. Now when garbage collection is run, the Solid-State Drive has a better understanding of what data is required and what is not required.</a:t>
            </a:r>
          </a:p>
          <a:p>
            <a:endParaRPr lang="en-GB"/>
          </a:p>
          <a:p>
            <a:r>
              <a:rPr lang="en-GB"/>
              <a:t>With the way the operating system stores data, without Trim, the Solid-State Drive has no way of knowing which data is in use and which data is not. This means that during garbage collection, data may be moved around although it is no longer required. This will increase the number of writes on the Solid-State Drive and thus reduce its lifespan.</a:t>
            </a:r>
          </a:p>
          <a:p>
            <a:endParaRPr lang="en-GB"/>
          </a:p>
          <a:p>
            <a:r>
              <a:rPr lang="en-GB"/>
              <a:t>Assuming your OS and device support Trim, it will be run periodically by the OS. There is generally no need to run it manually as running it too often will actually increase the wear and tear of the SSD. I will now have a look at what you can do to increase the lifespan of your Solid-State Drive.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07939976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17:10 In order to reduce wear on a Solid-State Drive, there are a few things you can do. By design, the drives are made to reduce write amplification. Write amplification is essentially about designing the Solid-State Drive to reduce the number of writes. This will be determined by the algorithm used by the manufacturer.</a:t>
            </a:r>
          </a:p>
          <a:p>
            <a:endParaRPr lang="en-GB"/>
          </a:p>
          <a:p>
            <a:r>
              <a:rPr lang="en-GB"/>
              <a:t>This is something you don’t have any control over.  What you can control is using an operating system that supports Trim. Modern operating systems should support this. It will be on by default, so if you see the option don’t go switching it off. The only time you would consider switching off Trim is if you are attempting to recover lost data on the Solid-State Drive. In this case, you don’t want data you are trying to recover being deleted before you can recover it.</a:t>
            </a:r>
          </a:p>
          <a:p>
            <a:endParaRPr lang="en-GB"/>
          </a:p>
          <a:p>
            <a:r>
              <a:rPr lang="en-GB"/>
              <a:t>The next thing to consider is not filling the Solid-State Drive to capacity. There are a number of different recommended percentages that are given to keep the capacity below. It can vary a little depending on how often and what kind of data is stored on the Solid-State Drive, but around 75% to 80% is a good rule of thumb.</a:t>
            </a:r>
          </a:p>
          <a:p>
            <a:endParaRPr lang="en-GB"/>
          </a:p>
          <a:p>
            <a:r>
              <a:rPr lang="en-GB"/>
              <a:t>Once you start getting above this, writing new data to the drive will increase the chance that data will need to be rearranged to store the new data. This increases the number of reads and writes to the Solid-State Drive and thus reduces its lifespan.</a:t>
            </a:r>
          </a:p>
          <a:p>
            <a:endParaRPr lang="en-GB"/>
          </a:p>
          <a:p>
            <a:r>
              <a:rPr lang="en-GB"/>
              <a:t>The last thing to consider is not to defrag the drive. Defragmenting is the process of moving data on the drive so that it is laid out contiguously. Contiguous means in one place rather than scattered over the drive. In the case of hard disks this was important, as having the data scattered across the drive would mean the hard disk head would need to move multiple times in order to read the data. In Solid-State Drives random access is very fast. However, consider one other point. With processes like garbage collection operating, the data on the drive may be next to each other but reported by the operating system as not being. With Solid-State Drives there is no direct connection between where the operating system thinks that data is stored and where it is actually stored. In a hard disk, if data was stored on a particular sector on the hard disk, you could pinpoint the location on the hard disk. With Solid-State Drives the data could be anywhere.</a:t>
            </a:r>
          </a:p>
          <a:p>
            <a:endParaRPr lang="en-GB"/>
          </a:p>
          <a:p>
            <a:r>
              <a:rPr lang="en-GB"/>
              <a:t>Now that we have a good understanding of how Solid-State Drives work, I will next have a look at the different form factors that are available.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98830314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19:45 The first form factor that I will look at is the Solid-State Drive. This was the first commercially available and thus is often called a Solid-State Drive. The other form factors that I will look at are also Solid-State Drives but are generally known by a different name in order to differentiate them from this one.</a:t>
            </a:r>
          </a:p>
          <a:p>
            <a:endParaRPr lang="en-GB"/>
          </a:p>
          <a:p>
            <a:r>
              <a:rPr lang="en-GB"/>
              <a:t>These Solid-State Drives use the standard HDD form factor, and thus are compatible with old systems. Therefore, they can be installed in a standard computer case. In some cases, you may need to use a mounting kit if you don’t have any 2.5-inch bays left, and you have to use a larger bay.</a:t>
            </a:r>
          </a:p>
          <a:p>
            <a:endParaRPr lang="en-GB"/>
          </a:p>
          <a:p>
            <a:r>
              <a:rPr lang="en-GB"/>
              <a:t>These storage drives also use the SATA interface. This provides backwards compatibility with older systems; however, it does present some problems. The first problem is it limits the interface to 600 Megabytes per second. This was not a problem when Solid-State Drives first were released, but nowadays high-performance Solid-State Drives can function faster than the SATA interface allows. As we have seen, even if the Solid-State Drive can’t maintain a high write rate to the storage, the DRAM can run very fast. Thus, you want a fast interface to support that initial burst of fast activity to best utilize the DRAM in the storage.</a:t>
            </a:r>
          </a:p>
          <a:p>
            <a:endParaRPr lang="en-GB"/>
          </a:p>
          <a:p>
            <a:r>
              <a:rPr lang="en-GB"/>
              <a:t>The next problem is that SATA uses the AHCI protocol. AHCI or Advanced Host Controller Interface was designed more with hard disks in mind rather than Solid-State Drives. For this reason, it is not as efficient for Solid-State Drives.</a:t>
            </a:r>
          </a:p>
          <a:p>
            <a:endParaRPr lang="en-GB"/>
          </a:p>
          <a:p>
            <a:r>
              <a:rPr lang="en-GB"/>
              <a:t>The big advantage with Solid-State Drives is that they are hot swappable. The next form factors that I will look at are not. Keep in mind that in order to use this feature, it requires hardware and software support. Hardware support will come in a computer’s BIOS or UEFI. Software support will be in the operating system. Even if the hardware used in the Solid-State Drive supports hot swapping, the rest of the computer also needs to support it.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03773887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21:56 I will next have a look at PCI Express SSD cards. These are cards that plug into a PCI Express slot in order to provide storage to the computer in the form of a Solid-State Drive. The advantage of using PCI Express is the card can use up to 16 PCI Express lanes. M.2 storage devices which I will look at next can use a maximum of four PCI Express lanes.</a:t>
            </a:r>
          </a:p>
          <a:p>
            <a:endParaRPr lang="en-GB"/>
          </a:p>
          <a:p>
            <a:r>
              <a:rPr lang="en-GB"/>
              <a:t>As we have seen, this extra bandwidth is useful if you have a lot of cache, as the computer can quickly transfer the data into the cache and write the data later on. However, as we have also seen, this is an initial burst and performance will drop off significantly if the computer keeps writing to the device.</a:t>
            </a:r>
          </a:p>
          <a:p>
            <a:endParaRPr lang="en-GB"/>
          </a:p>
          <a:p>
            <a:r>
              <a:rPr lang="en-GB"/>
              <a:t>These expansion cards potentially offer a fast interface, assuming they use more than four lanes, but due to the cost, are generally used in server or professional systems. Nowadays, M.2 has become very popular and offers good speed, so expansion cards like these are not used so much. M.2 can utilize up to four PCI Express lanes so can give good speed, thus reducing the benefit of expansion cards.</a:t>
            </a:r>
          </a:p>
          <a:p>
            <a:endParaRPr lang="en-GB"/>
          </a:p>
          <a:p>
            <a:r>
              <a:rPr lang="en-GB"/>
              <a:t>Expansion cards like this can offer additional functions;, for example, they may support RAID. In the old days, expansion cards were designed like the insides of the Solid-State Drive that I looked at the start of the video. That is, a circuit board with the controller and flash memory chips on it. Nowadays, you will often find that many PCI Express cards use M.2 storage.</a:t>
            </a:r>
          </a:p>
          <a:p>
            <a:endParaRPr lang="en-GB"/>
          </a:p>
          <a:p>
            <a:r>
              <a:rPr lang="en-GB"/>
              <a:t>In this example, you can see, inside the expansion card, there are four M.2 Solid-State Drives. I will cover M.2 shortly, but essentially, they are a Solid-State Drive on a circuit board that is about the size of a stick of gum.  Nowadays, PCI Express expansion cards will either use M.2 Solid-State Drives or you will need to add them when you purchase the expansion card. It is becoming commonplace for the expansion cards to use M.2 Solid-State Drives. Given how popular they have become, it makes sense for the expansion card to use them.</a:t>
            </a:r>
          </a:p>
          <a:p>
            <a:endParaRPr lang="en-GB"/>
          </a:p>
          <a:p>
            <a:r>
              <a:rPr lang="en-GB"/>
              <a:t>Using an expansion card gives you the advantage that, if you do not have any available M.2 connectors, you can add a Solid-State Drive to your computer using the expansion card. Also, depending on the expansion card, you can add functions like RAID. RAID is the ability to have multiple storage devices working together as if they were one storage device. RAID can offer additional features like redundancy or increased performance.</a:t>
            </a:r>
          </a:p>
          <a:p>
            <a:endParaRPr lang="en-GB"/>
          </a:p>
          <a:p>
            <a:r>
              <a:rPr lang="en-GB"/>
              <a:t>PCI Express Solid-State Drives will require BIOS support in order to support booting. If your BIOS does not support PCI Express booting, the expansion card can still be used as a data drive. When you boot into your operating system you will then be able to access the storage as a data drive. Older computers will not support PCI Express booting; however, newer computers should.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3120136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25:03 The next Solid-State Drive that I will look at is the M.2 Solid-State Drive otherwise known as M.2 SSD or just M.2. The official name for M.2 is next generation form factor. This standard replaces the older mSATA standard. You can see in this example, this mSATA storage is shorter in width than the M.2 SSD. M.2 devices are always the same width; however, the length of them can vary. In the case of mSATA, they are limited to a smaller maximum size. mSATA was limited by the SATA interface and also had a limited area to put chips on. Essentially, M.2 offers a little more surface area than mSATA and, thus, allows for more storage on a single chip.</a:t>
            </a:r>
          </a:p>
          <a:p>
            <a:endParaRPr lang="en-GB"/>
          </a:p>
          <a:p>
            <a:r>
              <a:rPr lang="en-GB"/>
              <a:t>Regardless of which one you use, both are essentially an internally mounted expansion card. That is, it is a little board that is plugged into a connector on the motherboard. Later in the video I will look at how to install one.</a:t>
            </a:r>
          </a:p>
          <a:p>
            <a:endParaRPr lang="en-GB"/>
          </a:p>
          <a:p>
            <a:r>
              <a:rPr lang="en-GB"/>
              <a:t>M.2 keys nowadays are essentially sold in two different types. The first is B plus M-Key. M.2 used a notch system in order to determine which connectors the expansion card could be put into. In this example, you can see a notch at the top which is called the B notch.</a:t>
            </a:r>
          </a:p>
          <a:p>
            <a:endParaRPr lang="en-GB"/>
          </a:p>
          <a:p>
            <a:r>
              <a:rPr lang="en-GB"/>
              <a:t>The position of the notch from top to bottom is in alphabetical order. This will make sure that an M.2 expansion card can only be placed into a connection that supports it. In the case of B plus M- Key, this is designed to be able to be put into the B-Key and M-Key connections. To allow this, you will notice at the bottom of the expansion card is a second notch which is called the M notch.</a:t>
            </a:r>
          </a:p>
          <a:p>
            <a:endParaRPr lang="en-GB"/>
          </a:p>
          <a:p>
            <a:r>
              <a:rPr lang="en-GB"/>
              <a:t>Currently, Solid-State Drives on the market are B plus M-Key and M-Key. You can see the M-Key has a single notch. It would be possible to have a M.2 SSD drive that is B-Key only; however, it does not appear that you can currently purchase one on the market.</a:t>
            </a:r>
          </a:p>
          <a:p>
            <a:endParaRPr lang="en-GB"/>
          </a:p>
          <a:p>
            <a:r>
              <a:rPr lang="en-GB"/>
              <a:t>Most motherboards nowadays will use M-Key. So, either of these two can be used in this connection. The main difference between the two, other than the notches, is what interface they support. B plus M-Key supports Advanced Host Controller Interface or AHCI. This interface is used to support SATA devices. So essentially these M.2 SSDs are designed for backwards compatibility.</a:t>
            </a:r>
          </a:p>
          <a:p>
            <a:endParaRPr lang="en-GB"/>
          </a:p>
          <a:p>
            <a:r>
              <a:rPr lang="en-GB"/>
              <a:t>The AHCI protocol was designed with hard disks in mind and not Solid-State Drives. Thus, it does not handle things like multiple requests at the same time very well. Since hard disks have a head that moves across the drive and thus can only access one part of the hard disk at once, this is not a problem with AHCI. However, Solid-State Drives can have multiple chips which can all be accessed at the same time and, thus, you need a protocol that can support this.</a:t>
            </a:r>
          </a:p>
          <a:p>
            <a:endParaRPr lang="en-GB"/>
          </a:p>
          <a:p>
            <a:r>
              <a:rPr lang="en-GB"/>
              <a:t>In order to better support Solid-State Drives, Non-Volatile Memory Express or NVMe was created. This uses a protocol designed for Solid-State Drives. This gives you a performance boost. The next big advantage is that the SATA 3 interface is limited to 600 Megabytes per second. Also, in the case of M-Key, it is limited to four PCI Express lanes. The speed of these lanes is determined by the hardware in the computer.</a:t>
            </a:r>
          </a:p>
          <a:p>
            <a:endParaRPr lang="en-GB"/>
          </a:p>
          <a:p>
            <a:r>
              <a:rPr lang="en-GB"/>
              <a:t>The next thing to consider is which type is supported by your computer.</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216741848"/>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28:47 Generally, nowadays motherboards will use M-Key. You may, however, find that older computers, specialized motherboards and maybe some laptops use B-Key. In this example, you can see the B-Key connector is on the back of the circuit board.</a:t>
            </a:r>
          </a:p>
          <a:p>
            <a:endParaRPr lang="en-GB"/>
          </a:p>
          <a:p>
            <a:r>
              <a:rPr lang="en-GB"/>
              <a:t>To understand how compatibility works, I will have a look at an example motherboard. To understand what the motherboard supports, have a look at the specifications of the motherboard. On this particular motherboard there are two M.2 connections;, however, they are not both the same. It is important, if your motherboard has multiple M.2 connections, to use the one that meets your needs.</a:t>
            </a:r>
          </a:p>
          <a:p>
            <a:endParaRPr lang="en-GB"/>
          </a:p>
          <a:p>
            <a:r>
              <a:rPr lang="en-GB"/>
              <a:t>In this case, you can see the specification for the first M.2 connection. This connection firstly supports SATA3. So, you can use B plus M-Key M.2 SSDs on this motherboard. Notice also, that this connection supports up to four generation three PCI Express lanes. So essentially this connection supports B plus M-Key and M-Key. Notice the total speed supported is 32 Gigabits per second.</a:t>
            </a:r>
          </a:p>
          <a:p>
            <a:endParaRPr lang="en-GB"/>
          </a:p>
          <a:p>
            <a:r>
              <a:rPr lang="en-GB"/>
              <a:t>Next, consider the second connection. As with the previous connection, it supports SATA3 at 6 Gigabits per second. It also supports PCI Express; however, it supports only two generation three lanes. Thus, if an M.2 SSD was placed in this connection, it would be limited to 16 Gigabits per second. Thus, it is important when considering which connector to use, you don’t want to put your high-performance M.2 SSD in a connector that will underperform.</a:t>
            </a:r>
          </a:p>
          <a:p>
            <a:endParaRPr lang="en-GB"/>
          </a:p>
          <a:p>
            <a:r>
              <a:rPr lang="en-GB"/>
              <a:t>The next thing to consider is that on this motherboard, if a M.2 connector is used, an onboard SATA port will be disabled. Essentially, what is happening is the wiring for the SATA port is being re-routed to the M.2 connection rather than the SATA port on the motherboard. This motherboard has six SATA ports, so hopefully that is enough. However, it is important to know so you do not attempt to plug in a SATA cable into a SATA port that has been disabled. Also, if you plug in an M.2 SSD and a SATA drive stops working, you will know that you need to unplug the SATA drive and plug it into a different SATA port.</a:t>
            </a:r>
          </a:p>
          <a:p>
            <a:endParaRPr lang="en-GB"/>
          </a:p>
          <a:p>
            <a:r>
              <a:rPr lang="en-GB"/>
              <a:t>When you purchase an M.2 SSD, have a look at the specifications of the motherboard. This will help you work out which connection that you should put the M.2 SSD in. You don’t want to put your expensive M.2 SSD in a connection where it will underperform.</a:t>
            </a:r>
          </a:p>
          <a:p>
            <a:endParaRPr lang="en-GB"/>
          </a:p>
          <a:p>
            <a:r>
              <a:rPr lang="en-GB"/>
              <a:t>M.2 devices come in different sizes, so let’s have a look at some.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752438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31:26 Shown here, you can see the common M.2 Form factors. The size of the form factor is given by its width and length in millimeters. For example, a common size is 2280. You will notice that most of the form factors are 22 millimeters in width. Wider and thinner form factors are used for other devices, for example Wi-Fi. Generally, M.2 Solid-State Drives will be 22 millimeters in width with a varying length.</a:t>
            </a:r>
          </a:p>
          <a:p>
            <a:endParaRPr lang="en-GB"/>
          </a:p>
          <a:p>
            <a:r>
              <a:rPr lang="en-GB"/>
              <a:t>Now that we have had a look at the different types of Solid-State Drives, I will next have a look at how to install and use them.</a:t>
            </a:r>
            <a:endParaRPr lang="en-US" dirty="0"/>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971232827"/>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00:15 Nowadays, Solid-State Drives or SSDs generally come in three different types. These are, Solid-State Drives, PCI Express and M.2. These all essentially use integrated circuits to persistently store data. This means once the data is written, it will still be available if the computer is switched off. Although they look different, they all use the same kind of chips to store data and, thus, are all considered to be Solid-State Drives.</a:t>
            </a:r>
          </a:p>
          <a:p>
            <a:endParaRPr lang="en-GB"/>
          </a:p>
          <a:p>
            <a:r>
              <a:rPr lang="en-GB"/>
              <a:t>Solid-State Drives became commercially available back in 1991. Back then, to be compatible with existing computers, they used the same connections as hard disks. Thus, the initial Solid-State Drives were functionally the same as hard disks; however, the technology used to store data was different.</a:t>
            </a:r>
          </a:p>
          <a:p>
            <a:endParaRPr lang="en-GB"/>
          </a:p>
          <a:p>
            <a:r>
              <a:rPr lang="en-GB"/>
              <a:t>Solid-State Drives can also plug into PCI Express slots. These are usually marketed as PCIe SSD. These were a bit more popular in the old days;, however, with the increased use of M.2 Solid-State Drives, they are becoming less popular. Nevertheless, they still get used in server systems, and later in this video I will look at when and why you would use them.</a:t>
            </a:r>
          </a:p>
          <a:p>
            <a:endParaRPr lang="en-GB"/>
          </a:p>
          <a:p>
            <a:r>
              <a:rPr lang="en-GB"/>
              <a:t>M.2 Solid-State Drives have become very popular. These storage devices use a small circuit board that can easily be installed onto a motherboard. They have become so popular that, in a lot of cases, they replace the other two types of Solid-State Drives.</a:t>
            </a:r>
          </a:p>
          <a:p>
            <a:endParaRPr lang="en-GB"/>
          </a:p>
          <a:p>
            <a:r>
              <a:rPr lang="en-GB"/>
              <a:t>Regardless of which Solid-State Drive you use, they all use flash storage in order to store data. Before I look at these storage devices in more detail, I will first look at how flash storage works in these devices.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47151314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32:05 In this demonstration, I will install a Solid-State Drive which involves essentially plugging it in. In this case, it is a 2.5-inch Solid-State Drive. This was designed to be compatible with SATA hard disks, and thus uses the same connection. You will notice at the bottom of the drive, the SATA data connection and the power connection.</a:t>
            </a:r>
          </a:p>
          <a:p>
            <a:endParaRPr lang="en-GB"/>
          </a:p>
          <a:p>
            <a:r>
              <a:rPr lang="en-GB"/>
              <a:t>You can see that these connectors are L-shaped to prevent the connector being placed in the wrong way. The power connector supplies 3 volts, 5 volts and 12 volts of power. The pins are repeated; however, the pins themselves are of slightly longer lengths. This is done to support hot swapping. When the storage device is plugged in, the long pins will connect first allowing power to be drained from the connector to even out the power levels. This helps prevent a power surge damaging the device.</a:t>
            </a:r>
          </a:p>
          <a:p>
            <a:endParaRPr lang="en-GB"/>
          </a:p>
          <a:p>
            <a:r>
              <a:rPr lang="en-GB"/>
              <a:t>You will notice that the data connector has the same staggered pins to prevent a power surge damaging the device. SATA uses differential signaling to transmit data, so essentially two wires are used for sending and two wires for receiving. Using this method allows for less interference at higher speeds. This also, essentially, means that there is only the one bi-directional data channel. So effectively, this data connector only supports the equivalent of one data lane.</a:t>
            </a:r>
          </a:p>
          <a:p>
            <a:endParaRPr lang="en-GB"/>
          </a:p>
          <a:p>
            <a:r>
              <a:rPr lang="en-GB"/>
              <a:t>The next step is to plug the SATA data connector in. In the case of this motherboard, there are six different SATA ports. We will see shortly that different SATA ports may support different features. If you are not sure which ports support which, I would personally try the lower numbered SATA ports first. These generally have the most features. In some cases, the motherboard may have SATA 2 and SATA 3 connectors. If this is the case, make sure you don’t plug a SATA 3 drive into a SATA 2 port as it will underperform.</a:t>
            </a:r>
          </a:p>
          <a:p>
            <a:endParaRPr lang="en-GB"/>
          </a:p>
          <a:p>
            <a:r>
              <a:rPr lang="en-GB"/>
              <a:t>Once plugged into the motherboard, the next step is to plug the other end into the Solid-State Drive. Since the connector is L-shaped, it will only go in the one way. Don’t force the connector. If you find it does not go in, you probably have the connector upside down.</a:t>
            </a:r>
          </a:p>
          <a:p>
            <a:endParaRPr lang="en-GB"/>
          </a:p>
          <a:p>
            <a:r>
              <a:rPr lang="en-GB"/>
              <a:t>The next step is to plug in the power from the power supply. This is the same process as for the data connector. Like before it has an L-shaped connector and should just plug in. In this case, the motherboard is not in a computer case. Having the motherboard out of the computer case makes it easier to see some of the steps required. However, this does not show how to mount the Solid-State Drive in the case so it does not come loose.</a:t>
            </a:r>
          </a:p>
          <a:p>
            <a:endParaRPr lang="en-GB"/>
          </a:p>
          <a:p>
            <a:r>
              <a:rPr lang="en-GB"/>
              <a:t>To show how to mount the Solid-State Drive, I will mount it in this computer case that does not have anything installed in it as yet. Doing this gives us a clearer view of what is going on.</a:t>
            </a:r>
          </a:p>
          <a:p>
            <a:endParaRPr lang="en-GB"/>
          </a:p>
          <a:p>
            <a:r>
              <a:rPr lang="en-GB"/>
              <a:t>You will notice that when I have a closer look at the Solid-State Drive, there are screw holes on the sides and the bottom. Hopefully your computer case will have some places whereyou can mount the Solid-State Drive using these screw holes.</a:t>
            </a:r>
          </a:p>
          <a:p>
            <a:endParaRPr lang="en-GB"/>
          </a:p>
          <a:p>
            <a:r>
              <a:rPr lang="en-GB"/>
              <a:t>You will notice that, in this particular computer case, there is a place to mount a Solid-State Drive at the top and bottom. To use either, place the Solid-State Drive in your chosen position and then screw the drive into place.</a:t>
            </a:r>
          </a:p>
          <a:p>
            <a:endParaRPr lang="en-GB"/>
          </a:p>
          <a:p>
            <a:r>
              <a:rPr lang="en-GB"/>
              <a:t>It can be a little tricky but try to get one screw in first to hold the Solid-State Drive in place. The drives are not that heavy, so even one screw will be enough initially. Once you have it in place, put in the other screws. If you are having a lot of trouble, turn the computer case on its side to make it easier. In some computer cases, parts of the computer case may pull apart to make things easier.</a:t>
            </a:r>
          </a:p>
          <a:p>
            <a:endParaRPr lang="en-GB"/>
          </a:p>
          <a:p>
            <a:r>
              <a:rPr lang="en-GB"/>
              <a:t>In a lot of cases, it is a lot easier to plug the Solid-State Drive cables in first before mounting the drive in the computer case. This is assuming the cables are long enough. With some computer cases, the back panel of the computer case can be removed. For this computer case, the back panel can be removed by removing two screws from the back. You will notice that once the back panel is removed, it makes it a lot easier to get to the plugs at the back of the Solid-State Drive.</a:t>
            </a:r>
          </a:p>
          <a:p>
            <a:endParaRPr lang="en-GB"/>
          </a:p>
          <a:p>
            <a:r>
              <a:rPr lang="en-GB"/>
              <a:t>As before, the next step is to plug in the data cable. Once this is plugged in, next plug in the power cable. Depending on your computer case, there may be a number of places to mount a Solid-State Drive, it is just a matter of knowing where to look. Old computer cases won’t have as many options, whereas newer computer cases will have them in places you may not expect to see them.</a:t>
            </a:r>
          </a:p>
          <a:p>
            <a:endParaRPr lang="en-GB"/>
          </a:p>
          <a:p>
            <a:r>
              <a:rPr lang="en-GB"/>
              <a:t>In this computer case, you will notice that you could mount the Solid-State Drive at the bottom. Solid-State Drives are only two and a half inches wide. Before this, the bays in a computer case were five and a quarter and three and a half inches. Although 2.5-inch Solid-State Drives are becoming more common, computer case manufacturers like to give the purchaser some options so the computer case can be used for a lot of different purposes.</a:t>
            </a:r>
          </a:p>
          <a:p>
            <a:endParaRPr lang="en-GB"/>
          </a:p>
          <a:p>
            <a:r>
              <a:rPr lang="en-GB"/>
              <a:t>You will notice the large bays at the top, where a Solid-State Drive can also be mounted on its side. You will notice on this computer case, there are some notches to help hold the drive in place. Your instruction manual will list all the places that a drive can be mounted;, however, if you don’t have access to the manual, have a look around for little hints to where you can mount a drive.</a:t>
            </a:r>
          </a:p>
          <a:p>
            <a:endParaRPr lang="en-GB"/>
          </a:p>
          <a:p>
            <a:r>
              <a:rPr lang="en-GB"/>
              <a:t>In some cases, you may not have anywhere that you can mount the drive to. When this occurs, you can purchase an SSD tray. This is essentially a tray that allows the Solid-State Drive to be mounted into a 3 1/2 inch bay or a 5 1/4-inch bay.</a:t>
            </a:r>
          </a:p>
          <a:p>
            <a:endParaRPr lang="en-GB"/>
          </a:p>
          <a:p>
            <a:r>
              <a:rPr lang="en-GB"/>
              <a:t>Before installing, you will want to put the tray in the computer case to make sure it is oriented the correct way. Do things such as check the screw holes line up. If you install it in the wrong orientation, you won’t be able to get all the screws in or the drive won’t line up correctly. Also, make sure it is oriented so the data and power plugs are facing the right way.</a:t>
            </a:r>
          </a:p>
          <a:p>
            <a:endParaRPr lang="en-GB"/>
          </a:p>
          <a:p>
            <a:r>
              <a:rPr lang="en-GB"/>
              <a:t>Once you work out which way the tray needs to be installed, next work out which way the Solid-State Drive needs to be attached to the tray and screw in the Solid-State Drive to the tray. Like everything else on the computer, make sure each screw is finger tight.</a:t>
            </a:r>
          </a:p>
          <a:p>
            <a:endParaRPr lang="en-GB"/>
          </a:p>
          <a:p>
            <a:r>
              <a:rPr lang="en-GB"/>
              <a:t>Every computer case is different. Some computer cases are designed so you won’t require any screws but instead have special clips that attach to the drive in order for it to be installed. In this computer case, notice that on one side is a rail. Given the orientation of the bays, it would not be possible to have screws in the front, unless the front of the computer case could be removed to access the screws.</a:t>
            </a:r>
          </a:p>
          <a:p>
            <a:endParaRPr lang="en-GB"/>
          </a:p>
          <a:p>
            <a:r>
              <a:rPr lang="en-GB"/>
              <a:t>In order to use the rails, two screws need to be put in the tray, however these are not screwed in very far. The idea being the screws will go into the rail to support the tray. These screws have a flat top; if the screws were bulkier, they may stick out too far and prevent the tray going into the guide rail of the computer case. Try a few different options and see what works best.</a:t>
            </a:r>
          </a:p>
          <a:p>
            <a:endParaRPr lang="en-GB"/>
          </a:p>
          <a:p>
            <a:r>
              <a:rPr lang="en-GB"/>
              <a:t>Next slide the tray in. It should go in nice and easy. The last step is to screw the last two screws in place. You can get away with not putting all the screws in; however, the more you put in, the more secure the drive will be, keeping it secure if the computer gets moved. Also, putting all the screws in adds a little more professionalism. If you ever pull apart a computer and notice that everything is not plugged in correctly or there are screws missing, it does not look like a quality job. You don’t want that kind of feedback coming back to your employer that you did a second-rate job because you did not put all the screws in to hold the drive in place.</a:t>
            </a:r>
          </a:p>
          <a:p>
            <a:endParaRPr lang="en-GB"/>
          </a:p>
          <a:p>
            <a:r>
              <a:rPr lang="en-GB"/>
              <a:t>Now that I have had a look at how to mount a Solid-State Drive, I will go back to our Solid-State Drive that I plugged directly into the motherboard. In some cases, it is easier to look at the motherboard outside the computer case to get a better understanding of what is going on. I will now switch on the computer so I can have a look at the computer’s setup to work out how to configure the drive. In the case of this computer, to access the BIOS, I need to press the delete key when the computer first starts up.</a:t>
            </a:r>
          </a:p>
          <a:p>
            <a:endParaRPr lang="en-GB"/>
          </a:p>
          <a:p>
            <a:r>
              <a:rPr lang="en-GB"/>
              <a:t>This is an old computer, so the BIOS is limited in features. Later in the video I will look at some newer setups; however, it is good to know the older systems in case you need to support them. To start with I will select the menu option “Standard CMOS Features”.</a:t>
            </a:r>
          </a:p>
          <a:p>
            <a:endParaRPr lang="en-GB"/>
          </a:p>
          <a:p>
            <a:r>
              <a:rPr lang="en-GB"/>
              <a:t>This will show some of the basic settings of the computer. Notice that it shows four IDE channels;, however, no storage is shown. Some BIOS will show SATA drives here, some will not.</a:t>
            </a:r>
          </a:p>
          <a:p>
            <a:endParaRPr lang="en-GB"/>
          </a:p>
          <a:p>
            <a:r>
              <a:rPr lang="en-GB"/>
              <a:t>I will now exit back to the main menu and select the option “Integrated Peripherals”. This allows us to enable and disable components on the motherboard and perform some configuration.</a:t>
            </a:r>
          </a:p>
          <a:p>
            <a:endParaRPr lang="en-GB"/>
          </a:p>
          <a:p>
            <a:r>
              <a:rPr lang="en-GB"/>
              <a:t>At the top, notice the option “OnChip SATA Controller” is set to “Enabled”. I will change this option to “Disabled” which will effectively disable SATA and reset the option backs to its default. This is one of the first troubleshooting steps you should perform; if SATA has been disabled then you won’t be able to use your storage in the computer. The first step is to enable it by selecting “Enabled”.</a:t>
            </a:r>
          </a:p>
          <a:p>
            <a:endParaRPr lang="en-GB"/>
          </a:p>
          <a:p>
            <a:r>
              <a:rPr lang="en-GB"/>
              <a:t>The next step is to make sure SATA is configured correctly. The next option down “OnChip SATA Type” will determine what mode the SATA controller will operate in. Currently, because it has been reset when I disabled the SATA controller, it is set to “Native IDE”. In this mode, it is backwards compatible with older hard disks. If you are having compatibility problems you may need to configure this; however, this should only be a problem with very, very old hard disks. If you come across a hard disk that requires this, personally I would consider replacing it.</a:t>
            </a:r>
          </a:p>
          <a:p>
            <a:endParaRPr lang="en-GB"/>
          </a:p>
          <a:p>
            <a:r>
              <a:rPr lang="en-GB"/>
              <a:t>The next option is “RAID”. RAID is when multiple storage devices are used together for performance or redundancy reasons. In later videos I will have a look at this in more detail. The last option is “AHCI” – this option you generally want to use, particularly with Solid-State Drives. AHCI supports new features like Trim and thus your Solid-State Drive is going to perform better with it.</a:t>
            </a:r>
          </a:p>
          <a:p>
            <a:endParaRPr lang="en-GB"/>
          </a:p>
          <a:p>
            <a:r>
              <a:rPr lang="en-GB"/>
              <a:t>A word of warning here, if you change your system from “Native IDE” or “AHCI” or the other way around, operating systems like Windows will most likely not boot up anymore. You may need to do a re-install to get it to work. There are workarounds, for example, before changing the BIOS, change the boot up of Windows so that it uses safe boot with a minimal set of device drivers. This will hopefully allow you to make the change. Once the computer is booting with the new setting, switch it off to boot without safe boot and minimal device drivers. The process is still risky, so I would back up the computer first. The simplest way to get around this when setting up a new computer is make sure that it is always using AHCI mode.</a:t>
            </a:r>
          </a:p>
          <a:p>
            <a:endParaRPr lang="en-GB"/>
          </a:p>
          <a:p>
            <a:r>
              <a:rPr lang="en-GB"/>
              <a:t>The next option down “OnChip SATA Port 4/5 Type” is currently configured to “IDE”. IDE is an old standard, so unless you have a need to use it, I would switch this to “As SATA Type”. In the case of this motherboard, there are six SATA ports, so this will make sure that all six are running to support SATA. Otherwise, your SATA drive may not work or it may run at a lower speed.</a:t>
            </a:r>
          </a:p>
          <a:p>
            <a:endParaRPr lang="en-GB"/>
          </a:p>
          <a:p>
            <a:r>
              <a:rPr lang="en-GB"/>
              <a:t>Now that this is configured, I will go back to the main menu and select the option “Advanced BIOS Features”. In this menu, I will cursor down to the option “Hard Disk Boot Priority” and select it. I have not done this to change the boot order, but do notice that I can now see my Solid-State Drive. Unfortunately, since this is an old BIOS, there is no other way to see what SATA drives are installed other than going into this menu. With a newer BIOS, it should be easier to see what SATA drives are installed.</a:t>
            </a:r>
          </a:p>
          <a:p>
            <a:endParaRPr lang="en-GB"/>
          </a:p>
          <a:p>
            <a:r>
              <a:rPr lang="en-GB"/>
              <a:t>Since I have made changes, I will press F10 to save the changes and exit the BIOS. That’s it for Solid-State Drives. I will next have a look at PCI Express Solid-State Drives to see what you need to know in order to use them.</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40152092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44:51 I will next look at Solid-State Drives that plug into PCI Express. Nowadays, if you purchase a PCI Express Solid-State Drive, it will most likely be a circuit board with an M.2 SSD inside. For this reason, I will look at a PCI Express adapter that an M.2 SSD can plug into. This board only supports the one M.2 SSD; however, larger ones support more and may support additional features such as RAID.</a:t>
            </a:r>
          </a:p>
          <a:p>
            <a:endParaRPr lang="en-GB"/>
          </a:p>
          <a:p>
            <a:r>
              <a:rPr lang="en-GB"/>
              <a:t>You can see at the end of the board is a stand-off. To the left of this are holes rather than stand-offs. When I take a closer look and compare it to the one next to it, you can see the one on the left has no stand-offs and the one on the right does. The one on the right being the 2280 form factor; 2280 is very popular, so you can understand why the stand-off has been put in this position by the manufacturer. If I had a smaller M.2 form factor, I would need to remove the stand-off and move it to the required position.</a:t>
            </a:r>
          </a:p>
          <a:p>
            <a:endParaRPr lang="en-GB"/>
          </a:p>
          <a:p>
            <a:r>
              <a:rPr lang="en-GB"/>
              <a:t>The next step is to install the M.2 SSD. In this example, I am going to use an NVMe M.2 SSD. Essentially this is an M.2 Solid-State Drive that supports PCI Express. You will notice that both have the M notch. This board is very simple in design. It basically connects power and PCI Express lanes directly to the M.2 device. Thus, if you plug an M.2 SSD in that does not support PCI Express, it will not work. Although it is possible for an M Type board to support PCI Express and SATA, generally they only support PCI Express. If I attempted to plug a B + M board in, it most likely would not work. The reason for this is these boards tend to only support SATA. This PCI adapter board only supports PCI Express M.2 devices.</a:t>
            </a:r>
          </a:p>
          <a:p>
            <a:endParaRPr lang="en-GB"/>
          </a:p>
          <a:p>
            <a:r>
              <a:rPr lang="en-GB"/>
              <a:t>Although possible for either to support both, due to the extra difficulty and cost of supporting both, you will generally find that B + M supports SATA and M supports PCI Express. Thus, make sure when you purchase an M.2 SSD, you purchase the one that is compatible with your computer.</a:t>
            </a:r>
          </a:p>
          <a:p>
            <a:endParaRPr lang="en-GB"/>
          </a:p>
          <a:p>
            <a:r>
              <a:rPr lang="en-GB"/>
              <a:t>The next step is to plug the M.2 SSD into the adapter. The process is the same if you were installing it on a motherboard. To install, insert the M.2 SSD into the connector at about a 30-degree angle. You may need to wiggle or push the board a little to get it to go into the connector. You should not have to apply too much force.</a:t>
            </a:r>
          </a:p>
          <a:p>
            <a:endParaRPr lang="en-GB"/>
          </a:p>
          <a:p>
            <a:r>
              <a:rPr lang="en-GB"/>
              <a:t>There is one screw that holds the board in place. In order to put the screw in place, push the board down so it is flat and then screw the screw into place. If everything went correctly, the board will be flat. Later in the video I will look at one of the cases where this may not occur.</a:t>
            </a:r>
          </a:p>
          <a:p>
            <a:endParaRPr lang="en-GB"/>
          </a:p>
          <a:p>
            <a:r>
              <a:rPr lang="en-GB"/>
              <a:t>Now that the M.2 SSD has been installed on the adapter, I will next plug the adapter into a spare PCI Express slot. It is important to make sure that you plug it into a PCI Express slot that will support the adapter. On this particular motherboard, this slot has four lanes and M.2 supports a maximum of four lanes, so this is enough. If you put the adapter in a slot with less lanes, its performance may be reduced or it may not work. If you are using an adapter that supports functions like RAID, it is possible that it may be able to utilize more than four lanes, so check the specifications before installing to ensure you get the best performance.</a:t>
            </a:r>
          </a:p>
          <a:p>
            <a:endParaRPr lang="en-GB"/>
          </a:p>
          <a:p>
            <a:r>
              <a:rPr lang="en-GB"/>
              <a:t>Now that the adapter is installed, I will switch the computer on and go into the BIOS. Notice that when I go into “Advanced BIOS Features” and select “Hard Disk Boot Priority” you will see that the Solid-State Drive does not appear. This is because this computer is too old to support booting from PCI Express. However, if I install the operating system to another drive, it will be able to use the SSD as a data drive. To get the best performance, you want your operating system to utilize a Solid-State Drive if possible. You could use a Solid-State Drive with a SATA interface like the one I looked at earlier, but there is also another solution if you want to use an M.2 SSD.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8563946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49:22 The next adapter card that I will look at supports both B-Key and M-Key. An M-Key connector is the same as the last adapter that I looked at; however, the B-Key has a SATA connector. This allows an M.2 SSD on this board to use one of the existing SATA interfaces on the motherboard. It requires the SATA data cable; however, does not require a SATA power cable since it gets its power from the PCI Express slot on the motherboard.</a:t>
            </a:r>
          </a:p>
          <a:p>
            <a:endParaRPr lang="en-GB"/>
          </a:p>
          <a:p>
            <a:r>
              <a:rPr lang="en-GB"/>
              <a:t>You will notice that the stand-offs on the board have not been installed. So, they will need to be put on the board before I can install an M.2 SSD. For this adapter, there is a bolt, stand-off and a screw that needs to be used to secure the M.2 SSD to the board. There is an M-Key and a B-Key; there are two sets since both connectors can be used at the same time. There  are a number of screw holes, so you will only need to select the one that meets your needs. In most cases this will be the 2280 form factor since this is very common.</a:t>
            </a:r>
          </a:p>
          <a:p>
            <a:endParaRPr lang="en-GB"/>
          </a:p>
          <a:p>
            <a:r>
              <a:rPr lang="en-GB"/>
              <a:t>The first step is to place the stand-off in the board and then use the bolt to hold it in place. You will notice that the stand-off is essentially a metal screw with another screw hole in the top. Essentially it is used as a spacer to prevent the M.2 SSD touching the board.</a:t>
            </a:r>
          </a:p>
          <a:p>
            <a:endParaRPr lang="en-GB"/>
          </a:p>
          <a:p>
            <a:r>
              <a:rPr lang="en-GB"/>
              <a:t>To install the stand-off, I will place it in the 2280 hole on the adapter, flip it over and then attach the bolt. Once the first one is installed, I will install the second one since I will use both connectors. Even if you are not planning on using the connectors, I will generally install them on the board anyway, so they don’t get lost or I don’t have to find them when I need them. It is usually a lot less work to move the stand-off, if required, rather than having to search the storeroom to find the screws and bolts.</a:t>
            </a:r>
          </a:p>
          <a:p>
            <a:endParaRPr lang="en-GB"/>
          </a:p>
          <a:p>
            <a:r>
              <a:rPr lang="en-GB"/>
              <a:t>Now that the stand-off is installed, the next step is to install the M.2 SSD. I will first install my B plus M-Key M.2 SSD. You will notice this will go into the M-Key connector. Remember, this board only supports PCI Express so the M.2 will not work if I use this connector. Thus, I will remove it and place it in the other connector. As before, I will need to screw it into place.</a:t>
            </a:r>
          </a:p>
          <a:p>
            <a:endParaRPr lang="en-GB"/>
          </a:p>
          <a:p>
            <a:r>
              <a:rPr lang="en-GB"/>
              <a:t>Since this adapter has the second connector, I will also install a second M.2 SSD;, however, this one will be an M-Key, since it will need to support PCI Express. I will next plug the adapter into the motherboard. Like the previous adapter, it uses four lanes. So, I will put it in the slot that only uses four lanes, so no lanes are wasted.</a:t>
            </a:r>
          </a:p>
          <a:p>
            <a:endParaRPr lang="en-GB"/>
          </a:p>
          <a:p>
            <a:r>
              <a:rPr lang="en-GB"/>
              <a:t>The last step is to install the SATA data cable. One end will go into the motherboard and the other will plug into the adapter. Since this motherboard does not support PCI Express booting, this is a workaround to get it to work. You could of course purchase a Solid-State Drive, but using this method reduces the number of cables by one and makes it look a little tidier. This is also an option to use a M.2 Solid-State Drive with an older computer that does not have M.2 connections. Now that everything is installed, I will switch it on.</a:t>
            </a:r>
          </a:p>
          <a:p>
            <a:endParaRPr lang="en-GB"/>
          </a:p>
          <a:p>
            <a:r>
              <a:rPr lang="en-GB"/>
              <a:t>Once the computer has started up, I will enter into the BIOS as before, select “Advanced BIOS Features” and then select “Hard Disk Boot Priority”. Notice that the M.2 SSD connected by the SATA cable is now being displayed; however, the second M2. SSD is not showing.</a:t>
            </a:r>
          </a:p>
          <a:p>
            <a:endParaRPr lang="en-GB"/>
          </a:p>
          <a:p>
            <a:r>
              <a:rPr lang="en-GB"/>
              <a:t>To demonstrate what effects this has, I will pause the video and start the Windows install process. I will return once Windows setup is asking where to install Windows.</a:t>
            </a:r>
          </a:p>
          <a:p>
            <a:endParaRPr lang="en-GB"/>
          </a:p>
          <a:p>
            <a:r>
              <a:rPr lang="en-GB"/>
              <a:t>You will notice that both the Solid-State Drives have appeared in Windows. The first storage is fine to install Windows on. However, notice that when I select the second storage, I get an error message saying that Windows can’t be installed on this drive.</a:t>
            </a:r>
          </a:p>
          <a:p>
            <a:endParaRPr lang="en-GB"/>
          </a:p>
          <a:p>
            <a:r>
              <a:rPr lang="en-GB"/>
              <a:t>When I select the message, notice that it states that Windows can’t be installed on this drive because the hardware inside the computer does not support booting from this device. To install Windows, I will need to select the first drive and press next. Thus, Windows is being installed on an M.2 SSD;, however, it is using the one that supports the SATA interface. I will now pause the video and return once Windows is installed.</a:t>
            </a:r>
          </a:p>
          <a:p>
            <a:endParaRPr lang="en-GB"/>
          </a:p>
          <a:p>
            <a:r>
              <a:rPr lang="en-GB"/>
              <a:t>Now that Windows is installed, I will open Windows Explorer, right click “This PC” and select “Manage”. To have a look at what storage is installed, I will select “Disk Management”. Notice that when I select “Disk Management”, I will get a message that an uninitialized disk has been detected. When storage is added to Windows, Windows will write a unique signature to the storage. This allows Windows to detect when storage is moved between different interfaces or storage adapters. For example, if the SATA data cable was unplugged and plugged into a different connector.</a:t>
            </a:r>
          </a:p>
          <a:p>
            <a:endParaRPr lang="en-GB"/>
          </a:p>
          <a:p>
            <a:r>
              <a:rPr lang="en-GB"/>
              <a:t>Notice that Disk 0 is the storage that Windows was installed on. Disk 1 is the second M.2 SSD drive. It is accessible in Windows; however, we won’t be able to use it for booting Windows from since the hardware in the computer does not support it. If you find that you are supporting an old computer, there are other alternatives.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885992191"/>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55:06 One option is to purchase a case that converts an M.2 SSD into a Solid-State Drive that uses a SATA data and power connector. You will find that there are a lot of adapters on the market. If I were to take a guess of what was going to happen, I would say that M.2 SSD will become more popular and SATA Solid-State Drive less so. With the speed of Solid-State Drives currently limited to the SATA 3 protocol, unless that changes, you will get to a point that an M.2 SSD will easily outperform a SATA Solid-State Drive. When this occurs, you will probably see manufacturers put M.2 SSD in cases like these rather than make two different products. I could be wrong, the only way that we will know for sure is if we wait and see.</a:t>
            </a:r>
          </a:p>
          <a:p>
            <a:endParaRPr lang="en-GB"/>
          </a:p>
          <a:p>
            <a:r>
              <a:rPr lang="en-GB"/>
              <a:t>Now that I have had a bit of a look at M.2 SSD, I will now have a look at what can go wrong in the install of one.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5316245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56:08 On this motherboard, the M.2 SSD has been installed incorrectly. In this case, the board is at an angle rather than being parallel to the motherboard. It is a little difficult to see, but essentially it has been installed without using a stand-off. This is why it is at an angle down towards the motherboard rather than being parallel.</a:t>
            </a:r>
          </a:p>
          <a:p>
            <a:endParaRPr lang="en-GB"/>
          </a:p>
          <a:p>
            <a:r>
              <a:rPr lang="en-GB"/>
              <a:t>On this particular motherboard, a stand-off needs to be installed before the M.2 SSD is installed. These are similar to those used for the motherboard, but not exactly the same. If your motherboard uses them, they should be included in the box with the motherboard. Since the manufacturer of the motherboard is free to design their own, they may be difficult to get a replacement if lost. Not all motherboards will use stand-offs like these. Later in the video I will look at a motherboard that uses a different type.</a:t>
            </a:r>
          </a:p>
          <a:p>
            <a:endParaRPr lang="en-GB"/>
          </a:p>
          <a:p>
            <a:r>
              <a:rPr lang="en-GB"/>
              <a:t>Before I can install the stand-off, I will first have to remove the M.2 SSD. To do this, it is just a matter of first removing the screw that holds it in place. It helps if you have a magnetized screwdriver. Otherwise, you can use a three-prong part retriever like this one if you have it. Tweezers also work and if all else fails, you can try turning the computer upside down. The problem with this approach is the screw may get lost in a small recess inside the computer, so I would only do this as a last resort.</a:t>
            </a:r>
          </a:p>
          <a:p>
            <a:endParaRPr lang="en-GB"/>
          </a:p>
          <a:p>
            <a:r>
              <a:rPr lang="en-GB"/>
              <a:t>Once the screw is removed, it is just a matter of pulling the M.2 SSD out at a 30-degree angle. If all goes well, it should just pop out. Don’t lift it straight upwards as you risk damaging it.</a:t>
            </a:r>
          </a:p>
          <a:p>
            <a:endParaRPr lang="en-GB"/>
          </a:p>
          <a:p>
            <a:r>
              <a:rPr lang="en-GB"/>
              <a:t>On this motherboard, notice that it supports three different M.2 form factors, these being, 2280, 2260 and 2242. The stand-off needs to be installed for the form factor that you are using. In this case, the M.2 SSD was installed without the stand-off and thus appeared to be at an angle.</a:t>
            </a:r>
          </a:p>
          <a:p>
            <a:endParaRPr lang="en-GB"/>
          </a:p>
          <a:p>
            <a:r>
              <a:rPr lang="en-GB"/>
              <a:t>Before I install the M.2 SSD, I first need to install the stand-off in the 2280 position. It is just a simple matter to screw the stand-off in. If it is in a difficult to reach place, you may consider using a tool like a nut driver to get it into place, particularly if there are other components in the way such as video cards. In some cases, you may need to remove a few things in order to get to it. No one said working with computers is easy!</a:t>
            </a:r>
          </a:p>
          <a:p>
            <a:endParaRPr lang="en-GB"/>
          </a:p>
          <a:p>
            <a:r>
              <a:rPr lang="en-GB"/>
              <a:t>To re-install the M.2 SSD, push it into the connector on a 30-degree angle. It should click into place. As before, I just need to push the board down and screw in the screw to hold the M.2 SSD in place.</a:t>
            </a:r>
          </a:p>
          <a:p>
            <a:endParaRPr lang="en-GB"/>
          </a:p>
          <a:p>
            <a:r>
              <a:rPr lang="en-GB"/>
              <a:t>It is difficult to see the difference;, however, if I compare it to what it looks like now and what it looked like before, you can notice the difference. Not all motherboards will use stand-offs like these; however, if they do, make sure you use them, otherwise your M.2 SSD will be at an angle, putting additional stress on the connector.</a:t>
            </a:r>
          </a:p>
          <a:p>
            <a:endParaRPr lang="en-GB"/>
          </a:p>
          <a:p>
            <a:r>
              <a:rPr lang="en-GB"/>
              <a:t>On this motherboard, notice that there is room for an additional M.2 SSD. Your motherboard may have room for just the one or maybe a couple. They are starting to become more common on newer motherboards.</a:t>
            </a:r>
          </a:p>
          <a:p>
            <a:endParaRPr lang="en-GB"/>
          </a:p>
          <a:p>
            <a:r>
              <a:rPr lang="en-GB"/>
              <a:t>Consider how difficult it can be to get these stand-offs in. If I were building a new computer, I would put the stand-offs in before I installed the motherboard in the case. It is just easier to do it then, rather than trying to put them in when you have expansion cards, cables and limited room to work in.</a:t>
            </a:r>
          </a:p>
          <a:p>
            <a:endParaRPr lang="en-GB"/>
          </a:p>
          <a:p>
            <a:r>
              <a:rPr lang="en-GB"/>
              <a:t>The first thing I would do is locate the 2280 form factor position. If you are not sure, you can always look in the manual or use an existing M.2 SSD to measure it. Although it is possible to get M.2 SSD in other sizes, it seems the market for the moment has standardized on 2280. So, it is a pretty good bet that, when installing a new M.2 SSD, it will be that size.</a:t>
            </a:r>
          </a:p>
          <a:p>
            <a:endParaRPr lang="en-GB"/>
          </a:p>
          <a:p>
            <a:r>
              <a:rPr lang="en-GB"/>
              <a:t>As before, I will just screw the stand-off in. It can be a little tricky given that it is so close to an expansion slot, but like I said, it is a lot easier doing it before installing the motherboard than after. Also, since the stand-offs can be motherboard specific, it is best to keep them with the motherboard, so they don’t get lost.</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982588067"/>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1:00:36 I will next have a look at a different motherboard. This will give you an idea how the stand-offs can change from one motherboard to another. On this motherboard, notice that the stand-off is pre-installed on the motherboard. There are holes for the other form factors;, however, the stand-off will need to be removed in order to utilize them.</a:t>
            </a:r>
          </a:p>
          <a:p>
            <a:endParaRPr lang="en-GB"/>
          </a:p>
          <a:p>
            <a:r>
              <a:rPr lang="en-GB"/>
              <a:t>You can see in this case, it is just a stand-off. There are no bolts or extra components holding it in. So, if you want to change the form factor, just remove the stand-off and screw it into the required location.</a:t>
            </a:r>
          </a:p>
          <a:p>
            <a:endParaRPr lang="en-GB"/>
          </a:p>
          <a:p>
            <a:r>
              <a:rPr lang="en-GB"/>
              <a:t>On this motherboard there are two M.2 connectors. Notice that one of them is marked as “Ultra”. This connector runs at a higher speed then the other one. If you have a high-speed M.2 SSD, you should put it in this connector rather than the other one to get the best performance. Depending on the motherboard, some connectors may be faster than others.</a:t>
            </a:r>
          </a:p>
          <a:p>
            <a:endParaRPr lang="en-GB"/>
          </a:p>
          <a:p>
            <a:r>
              <a:rPr lang="en-GB"/>
              <a:t>I will now start this computer up and enter the setup. This motherboard is a lot newer than the other motherboards that I looked at. Notice that in the “Storage Configuration” section, the SATA and M.2 drives are shown. The new motherboards will have better support and thus it is easier to see what storage is installed in the computer and also configure it. Since the computer supports the storage, you will also be able to install an operating system rather than just be limited to using the storage for data purposes.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998469769"/>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1:02:05 Before ending this video, I will do a quick summary of the major points. Solid-State Drives nowadays outperform hard disks. They fundamentally work very differently to hard disks. To get the most out of them and prevent wear, use an operating system that supports Trim and keep the data on the drive less than 75% to 80% of full capacity. Thus, when you purchase an SSD, purchase one with a bit more space than you need. Without Trim and the drive being near capacity, this increases the wear created by maintenance functions like garbage collection. If the data on the drive is not changing very often, this is not too much of a concern, but if you are writing to the drive often, this can significantly reduce the life of your Solid-State Drive.</a:t>
            </a:r>
          </a:p>
          <a:p>
            <a:endParaRPr lang="en-GB"/>
          </a:p>
          <a:p>
            <a:r>
              <a:rPr lang="en-GB"/>
              <a:t>PCI Express SSD was popular when it came out; however, Solid-State Drives with a SATA connection became more popular due to their backwards compatibility. With M.2 SSD becoming more popular, you will find that many PCI Express SSDs utilize M.2 SSD. The PCI Express SSD may come with some pre-installed, or you may have to install them yourself. The big advantage with PCI Express is they may provide additional features like RAID.</a:t>
            </a:r>
          </a:p>
          <a:p>
            <a:endParaRPr lang="en-GB"/>
          </a:p>
          <a:p>
            <a:r>
              <a:rPr lang="en-GB"/>
              <a:t>M.2 SSDs nowadays generally come in two types. These are B plus M-Key and M-Key. B plus M-Key use the SATA interface and thus is compatible with older systems. M-Key uses PCI Express and thus gives better performance; however, the computer will need to support it. Newer computers should support this.</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768603282"/>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1:03:48 I hope you have found this video on Solid-State Drives informative. Until the next video from us I would like to thank you for watching.</a:t>
            </a:r>
          </a:p>
          <a:p>
            <a:endParaRPr lang="en-GB"/>
          </a:p>
          <a:p>
            <a:r>
              <a:rPr lang="en-GB"/>
              <a:t>References</a:t>
            </a:r>
          </a:p>
          <a:p>
            <a:r>
              <a:rPr lang="en-GB"/>
              <a:t>“The Official CompTIA A+ Core Study Guide (Exam 220-1001)” Chapter 6 Paragraph 125 - 139</a:t>
            </a:r>
          </a:p>
          <a:p>
            <a:r>
              <a:rPr lang="en-GB"/>
              <a:t>“CompTIA A+ Certification exam guide. Tenth edition” Pages 292 - 294</a:t>
            </a:r>
          </a:p>
          <a:p>
            <a:r>
              <a:rPr lang="en-GB"/>
              <a:t>“Solid-state drive” https://en.wikipedia.org/wiki/Solid-state_drive</a:t>
            </a:r>
          </a:p>
          <a:p>
            <a:r>
              <a:rPr lang="en-GB"/>
              <a:t>“Coding for SSDs – Part 2: Architecture of an SSD and Benchmarking” http://codecapsule.com/2014/02/12/coding-for-ssds-part-2-architecture-of-an-ssd-and-benchmarking</a:t>
            </a:r>
          </a:p>
          <a:p>
            <a:r>
              <a:rPr lang="en-GB"/>
              <a:t>“M.2” https://en.wikipedia.org/wiki/M.2</a:t>
            </a:r>
          </a:p>
          <a:p>
            <a:r>
              <a:rPr lang="en-GB"/>
              <a:t>“Picture: Solid State Drive Inside” https://commons.wikimedia.org/wiki/File:Embedded_World_2014_SSD.jpg</a:t>
            </a:r>
          </a:p>
          <a:p>
            <a:r>
              <a:rPr lang="en-GB"/>
              <a:t>“Picture: Inside SDD” https://upload.wikimedia.org/wikipedia/commons/f/f0/Samsung_SSD_840_120GB_MZ-7TD120--4_LID_REMOVED.JPG</a:t>
            </a:r>
          </a:p>
          <a:p>
            <a:r>
              <a:rPr lang="en-GB"/>
              <a:t>“Picture: Grinder” https://pixabay.com/photos/angle-cutting-fire-grinder-heat-88524/</a:t>
            </a:r>
          </a:p>
          <a:p>
            <a:endParaRPr lang="en-GB"/>
          </a:p>
          <a:p>
            <a:r>
              <a:rPr lang="en-GB"/>
              <a:t>Credits</a:t>
            </a:r>
          </a:p>
          <a:p>
            <a:r>
              <a:rPr lang="en-GB"/>
              <a:t>Trainer: Austin Mason http://ITFreeTraining.com</a:t>
            </a:r>
          </a:p>
          <a:p>
            <a:r>
              <a:rPr lang="en-GB"/>
              <a:t>Voice Talent: HP Lewis http://hplewis.com</a:t>
            </a:r>
          </a:p>
          <a:p>
            <a:r>
              <a:rPr lang="en-GB"/>
              <a:t>Quality Assurance: Brett Batson http://www.pbb-proofreading.uk</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6925064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02:00 Most Solid-State Drives use non-volatile NAND memory. To start with I will look at how a simple cell works. The cell essentially has three parts, the source, drain and gate. I won’t go into too much detail on how they work. Let’s consider the first example where there is no charge in the cell. When power is applied between the source and the drain, there is a gap between them. With no charge in the cell, the power will not be able to jump between the source and the drain.</a:t>
            </a:r>
          </a:p>
          <a:p>
            <a:endParaRPr lang="en-GB"/>
          </a:p>
          <a:p>
            <a:r>
              <a:rPr lang="en-GB"/>
              <a:t>The other state of the cell is when it contains a charge. When power is applied to the source and the drain, this time the power can jump between them with the added help of the charge in the cell.</a:t>
            </a:r>
          </a:p>
          <a:p>
            <a:endParaRPr lang="en-GB"/>
          </a:p>
          <a:p>
            <a:r>
              <a:rPr lang="en-GB"/>
              <a:t>No charge is logically equivalent to a zero value being stored in the cell; and a charge being equivalent to a one value stored in the cell. The drain is used to either remove the charge or add charge to the cell. You can start to understand why read and write speeds are different. Reading the cell is quite fast;, however, writing to the cell means either draining or filling the cell with charge which takes more time.</a:t>
            </a:r>
          </a:p>
          <a:p>
            <a:endParaRPr lang="en-GB"/>
          </a:p>
          <a:p>
            <a:r>
              <a:rPr lang="en-GB"/>
              <a:t>This is a basic design, so let’s look at how the basic design has been changed to allow more data to be stored.</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16708766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03:16 The cell I have already looked at is called a Single-Level Cell or SLC. Cells like these can only hold two values, but there are also other cells that have been developed. A Multi-Level Cell or MLC is able to store four values. It does this by changing the amount of charge that is stored in each cell. Essentially, it is just a matter of reading how much charge is in the cell. This is not as easy as it sounds, the process takes longer to read data, write data and the cells wear out faster.</a:t>
            </a:r>
          </a:p>
          <a:p>
            <a:endParaRPr lang="en-GB"/>
          </a:p>
          <a:p>
            <a:r>
              <a:rPr lang="en-GB"/>
              <a:t>The next cell type is Triple-Level Cell or TLC followed by Quad-Level Cell or QLC. Having more data stored in the one cell means that it wears out faster. Essentially, storing different amounts of charge in the cell and reading the amount of charge in the cell is harder. In order to achieve this, it requires more accesses to the cell which reduces its lifespan. Having to perform multiple accesses also reduces the performance of the cell. There are also problems reading small differences in charge in the cell and thus the more data housed in a single cell, the less reliable that cell is.</a:t>
            </a:r>
          </a:p>
          <a:p>
            <a:endParaRPr lang="en-GB"/>
          </a:p>
          <a:p>
            <a:r>
              <a:rPr lang="en-GB"/>
              <a:t>The big advantage is that the amount of data that can be stored in a single cell is increased. Storing more data in a single cell costs more due to the added complexity of doing it;, however, as more flash memory gets manufactured, the price comes down.</a:t>
            </a:r>
          </a:p>
          <a:p>
            <a:endParaRPr lang="en-GB"/>
          </a:p>
          <a:p>
            <a:r>
              <a:rPr lang="en-GB"/>
              <a:t>Although each cell can hold multiple values,  keep in mind that they are still only one layer. Thus, they are considered to be 2D cell. There is also another method that is used to store ever more data.</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3381863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05:00 To increase the capacity of flash memory, manufacturers have started stacking memory cells on top of each other. If you consider a 2D cell, it will be made into one plane of cells. Each cell may be able to hold multiple values, but it is still only one layer. A 3D cell   is multiple cells stacked on top of each other – this is called V-NAND or 3D NAND.</a:t>
            </a:r>
          </a:p>
          <a:p>
            <a:endParaRPr lang="en-GB"/>
          </a:p>
          <a:p>
            <a:r>
              <a:rPr lang="en-GB"/>
              <a:t>Stacking multiple cells like this allows for more storage. The manufacturer can essentially stack other cell types. For example, you can stack the single bit cells or cells that store more than one bit. Also consider that the cells are stacked very close to each other, which means shorter electrical paths which translates into faster performance. The downside is that they are difficult to manufacture.</a:t>
            </a:r>
          </a:p>
          <a:p>
            <a:endParaRPr lang="en-GB"/>
          </a:p>
          <a:p>
            <a:r>
              <a:rPr lang="en-GB"/>
              <a:t>Due to the extra difficulty in the manufacturing process, the chips are subject to more critical manufacturing problems. This is less of a problem with the 2D chips, because if a single chip fails you simply replace the whole chip. A single failure of a 3D chip would be equivalent of multiple 2D chips failing. Having said this, even with the extra problems, the increased storage means they can be sold at a higher price. Thus, we are starting to see more and more of this technology used with Solid-State Drives.</a:t>
            </a:r>
          </a:p>
          <a:p>
            <a:endParaRPr lang="en-GB"/>
          </a:p>
          <a:p>
            <a:r>
              <a:rPr lang="en-GB"/>
              <a:t>Now that we understand how the cells work, let’s have a closer look at how a Solid-State Drive works at a higher level.</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221116558"/>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06:35 To understand how Solid-State Drives work, let’s have a look inside one. There are a number of different chips inside a Solid-State Drive that make it work. Regardless of the interface or the design, the Solid-State Drive will work in a similar way.</a:t>
            </a:r>
          </a:p>
          <a:p>
            <a:endParaRPr lang="en-GB"/>
          </a:p>
          <a:p>
            <a:r>
              <a:rPr lang="en-GB"/>
              <a:t>The first chip I will look at is the controller chip. The controller chip, as the name suggests, controls the data flow between the other chips on the circuit board. It also takes the input from the computer and processes it.</a:t>
            </a:r>
          </a:p>
          <a:p>
            <a:endParaRPr lang="en-GB"/>
          </a:p>
          <a:p>
            <a:r>
              <a:rPr lang="en-GB"/>
              <a:t>Many Solid-State Drives will also contain a DRAM chip. The DRAM chip is used to cache data. This allows the Solid-State Drive to be more responsive when data is being written and also allows better scheduling of data transfer to and from the flash memory. This can make the Solid-State Drive perform better.</a:t>
            </a:r>
          </a:p>
          <a:p>
            <a:endParaRPr lang="en-GB"/>
          </a:p>
          <a:p>
            <a:r>
              <a:rPr lang="en-GB"/>
              <a:t>The controller on this Solid-State Drive supports eight channels. This means that one channel can access one memory chip. In this case, you will notice that there are four flash memory chips on the circuit board. However, there is space for eight memory chips. It is not uncommon for manufacturers to create one circuit board that can be used in many different configurations.</a:t>
            </a:r>
          </a:p>
          <a:p>
            <a:endParaRPr lang="en-GB"/>
          </a:p>
          <a:p>
            <a:r>
              <a:rPr lang="en-GB"/>
              <a:t>The main take away from this is that, unlike a hard disk drive where the head can only be in one place at a time, in the case of this Solid-State Drive, it can access four chips, all at the same time. This means it could be reading from one chip while writing to another chip. Using the buffer allows the Solid-State Drive to better schedule the reads and writes from these chips.</a:t>
            </a:r>
          </a:p>
          <a:p>
            <a:endParaRPr lang="en-GB"/>
          </a:p>
          <a:p>
            <a:r>
              <a:rPr lang="en-GB"/>
              <a:t>Let’s have a closer look at how a cache like this can affect performance of a Solid-State Drive.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97845957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08:16 To understand better how the cache affects performance, I will copy a large file to a Solid-State Drive. You will notice that writing to the Solid-State Drive starts out at just under 400 Megabytes per second. As the cache starts getting full, performance drops to below 300 Megabytes per second. The estimated time to complete will also go up due to the drop in speed.</a:t>
            </a:r>
          </a:p>
          <a:p>
            <a:endParaRPr lang="en-GB"/>
          </a:p>
          <a:p>
            <a:r>
              <a:rPr lang="en-GB"/>
              <a:t>Remember also that the cached data is being transferred to the flash memory. So essentially, as the cache is filling up, the controller is attempting to remove data from the cache by transferring it to the flash memory. You will notice that eventually the controller will not be able to keep up and the cache will become completely full. When this occurs, you will notice the performance will reduce to under 100 Megabytes per second. Also notice that it will start to fluctuate. At the start, the write speed was pretty constant. As time passed, it dropped and started to fluctuate.</a:t>
            </a:r>
          </a:p>
          <a:p>
            <a:endParaRPr lang="en-GB"/>
          </a:p>
          <a:p>
            <a:r>
              <a:rPr lang="en-GB"/>
              <a:t>The cache thus performs two functions. It allows an initial burst in performance and smooths out the transfer rate. However, once the cache is full it can no longer do this. This is seen by the drop in performance and the fluctuating transfer rate. When purchasing a Solid-State Drive these are performance factors to consider. The specification of the Solid-State Drive may include performance specifications like the ones shown.</a:t>
            </a:r>
          </a:p>
          <a:p>
            <a:endParaRPr lang="en-GB"/>
          </a:p>
          <a:p>
            <a:r>
              <a:rPr lang="en-GB"/>
              <a:t>You will notice the maximum write speed for sequential writing is listed as 530 Megabytes per second. The best we achieved was 400 Megabytes per second. These maximum figures are always higher than what you will generally get in practice, because they are calculated under perfect conditions and using good hardware. For example, using different motherboards you may get different results. The point to take away is to read the specifications carefully. Often the manufacturer will release their specifications saying ‘up to’, which is essentially saying the best performance you can get under the best conditions. Also, as we have seen, this performance won’t last long.</a:t>
            </a:r>
          </a:p>
          <a:p>
            <a:endParaRPr lang="en-GB"/>
          </a:p>
          <a:p>
            <a:r>
              <a:rPr lang="en-GB"/>
              <a:t>Now that we understand how the cache works, let us next have a look at how memory is organized in a flash drive to give you an idea what can affect performance.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285970404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10:39 Solid-State Drives are designed very differently from hard disk drives. If you are familiar with how hard disks store data, you may have heard the term sector being the smallest unit that you can read and write to. In the case of a Solid-State Drive, the smallest unit that can be read or written to is a page. Page sizes differ depending on the Solid-State Drive.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4852765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a:t>11:02 To understand a bit more about Solid-State Drives, let us consider an example of writing data to the drive. For the sake of making the example simple to understand, let’s consider that the Solid-State Drive is close to full.</a:t>
            </a:r>
          </a:p>
          <a:p>
            <a:endParaRPr lang="en-GB"/>
          </a:p>
          <a:p>
            <a:r>
              <a:rPr lang="en-GB"/>
              <a:t>Let’s now look at the steps involved to write the new data to the Solid-State Drive. The first step is to read the blocks that are already in the page.</a:t>
            </a:r>
          </a:p>
          <a:p>
            <a:endParaRPr lang="en-GB"/>
          </a:p>
          <a:p>
            <a:r>
              <a:rPr lang="en-GB"/>
              <a:t>The next step is to add our new data to the existing data. This will need to be done in memory. Later in the video I will have a look at that process in more detail.</a:t>
            </a:r>
          </a:p>
          <a:p>
            <a:endParaRPr lang="en-GB"/>
          </a:p>
          <a:p>
            <a:r>
              <a:rPr lang="en-GB"/>
              <a:t>The last step is to write all the blocks back. So, you can see that, in this example, adding data to the Solid-State Drive involved three steps. In this process there was one read and one write. You can start to understand why a Solid-State Drive’s performance may start to reduce when writing data. If the Solid-State Drive needs to do a lot of reading in order to write data, two accesses will be required rather than one. Let’s look at a different example.</a:t>
            </a:r>
            <a:endParaRPr lang="en-US"/>
          </a:p>
        </p:txBody>
      </p:sp>
      <p:sp>
        <p:nvSpPr>
          <p:cNvPr id="4" name="Slide Number Placeholder 3"/>
          <p:cNvSpPr>
            <a:spLocks noGrp="1"/>
          </p:cNvSpPr>
          <p:nvPr>
            <p:ph type="sldNum" sz="quarter" idx="5"/>
          </p:nvPr>
        </p:nvSpPr>
        <p:spPr/>
        <p:txBody>
          <a:bodyPr/>
          <a:lstStyle/>
          <a:p>
            <a:r>
              <a:rPr lang="en-US"/>
              <a:t> © Copyright 2023</a:t>
            </a:r>
          </a:p>
        </p:txBody>
      </p:sp>
    </p:spTree>
    <p:extLst>
      <p:ext uri="{BB962C8B-B14F-4D97-AF65-F5344CB8AC3E}">
        <p14:creationId xmlns:p14="http://schemas.microsoft.com/office/powerpoint/2010/main" val="346319051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0" y="3367609"/>
            <a:ext cx="27432000" cy="7163905"/>
          </a:xfrm>
        </p:spPr>
        <p:txBody>
          <a:bodyPr anchor="b"/>
          <a:lstStyle>
            <a:lvl1pPr algn="ctr">
              <a:defRPr sz="18000"/>
            </a:lvl1pPr>
          </a:lstStyle>
          <a:p>
            <a:r>
              <a:rPr lang="en-US"/>
              <a:t>Click to edit Master title style</a:t>
            </a:r>
            <a:endParaRPr lang="en-US" dirty="0"/>
          </a:p>
        </p:txBody>
      </p:sp>
      <p:sp>
        <p:nvSpPr>
          <p:cNvPr id="3" name="Subtitle 2"/>
          <p:cNvSpPr>
            <a:spLocks noGrp="1"/>
          </p:cNvSpPr>
          <p:nvPr>
            <p:ph type="subTitle" idx="1"/>
          </p:nvPr>
        </p:nvSpPr>
        <p:spPr>
          <a:xfrm>
            <a:off x="4572000" y="10807781"/>
            <a:ext cx="27432000" cy="4968053"/>
          </a:xfrm>
        </p:spPr>
        <p:txBody>
          <a:bodyPr/>
          <a:lstStyle>
            <a:lvl1pPr marL="0" indent="0" algn="ctr">
              <a:buNone/>
              <a:defRPr sz="7200"/>
            </a:lvl1pPr>
            <a:lvl2pPr marL="1371600" indent="0" algn="ctr">
              <a:buNone/>
              <a:defRPr sz="6000"/>
            </a:lvl2pPr>
            <a:lvl3pPr marL="2743200" indent="0" algn="ctr">
              <a:buNone/>
              <a:defRPr sz="5400"/>
            </a:lvl3pPr>
            <a:lvl4pPr marL="4114800" indent="0" algn="ctr">
              <a:buNone/>
              <a:defRPr sz="4800"/>
            </a:lvl4pPr>
            <a:lvl5pPr marL="5486400" indent="0" algn="ctr">
              <a:buNone/>
              <a:defRPr sz="4800"/>
            </a:lvl5pPr>
            <a:lvl6pPr marL="6858000" indent="0" algn="ctr">
              <a:buNone/>
              <a:defRPr sz="4800"/>
            </a:lvl6pPr>
            <a:lvl7pPr marL="8229600" indent="0" algn="ctr">
              <a:buNone/>
              <a:defRPr sz="4800"/>
            </a:lvl7pPr>
            <a:lvl8pPr marL="9601200" indent="0" algn="ctr">
              <a:buNone/>
              <a:defRPr sz="4800"/>
            </a:lvl8pPr>
            <a:lvl9pPr marL="10972800" indent="0" algn="ctr">
              <a:buNone/>
              <a:defRPr sz="48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065344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64243574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26174700" y="1095544"/>
            <a:ext cx="7886700" cy="1743820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2514600" y="1095544"/>
            <a:ext cx="23202900" cy="1743820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61241787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0600737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43956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2495550" y="5130007"/>
            <a:ext cx="31546800" cy="8559532"/>
          </a:xfrm>
        </p:spPr>
        <p:txBody>
          <a:bodyPr anchor="b"/>
          <a:lstStyle>
            <a:lvl1pPr>
              <a:defRPr sz="18000"/>
            </a:lvl1pPr>
          </a:lstStyle>
          <a:p>
            <a:r>
              <a:rPr lang="en-US"/>
              <a:t>Click to edit Master title style</a:t>
            </a:r>
            <a:endParaRPr lang="en-US" dirty="0"/>
          </a:p>
        </p:txBody>
      </p:sp>
      <p:sp>
        <p:nvSpPr>
          <p:cNvPr id="3" name="Text Placeholder 2"/>
          <p:cNvSpPr>
            <a:spLocks noGrp="1"/>
          </p:cNvSpPr>
          <p:nvPr>
            <p:ph type="body" idx="1"/>
          </p:nvPr>
        </p:nvSpPr>
        <p:spPr>
          <a:xfrm>
            <a:off x="2495550" y="13770515"/>
            <a:ext cx="31546800" cy="4501256"/>
          </a:xfrm>
        </p:spPr>
        <p:txBody>
          <a:bodyPr/>
          <a:lstStyle>
            <a:lvl1pPr marL="0" indent="0">
              <a:buNone/>
              <a:defRPr sz="7200">
                <a:solidFill>
                  <a:schemeClr val="tx1">
                    <a:tint val="75000"/>
                  </a:schemeClr>
                </a:solidFill>
              </a:defRPr>
            </a:lvl1pPr>
            <a:lvl2pPr marL="1371600" indent="0">
              <a:buNone/>
              <a:defRPr sz="6000">
                <a:solidFill>
                  <a:schemeClr val="tx1">
                    <a:tint val="75000"/>
                  </a:schemeClr>
                </a:solidFill>
              </a:defRPr>
            </a:lvl2pPr>
            <a:lvl3pPr marL="2743200" indent="0">
              <a:buNone/>
              <a:defRPr sz="5400">
                <a:solidFill>
                  <a:schemeClr val="tx1">
                    <a:tint val="75000"/>
                  </a:schemeClr>
                </a:solidFill>
              </a:defRPr>
            </a:lvl3pPr>
            <a:lvl4pPr marL="4114800" indent="0">
              <a:buNone/>
              <a:defRPr sz="4800">
                <a:solidFill>
                  <a:schemeClr val="tx1">
                    <a:tint val="75000"/>
                  </a:schemeClr>
                </a:solidFill>
              </a:defRPr>
            </a:lvl4pPr>
            <a:lvl5pPr marL="5486400" indent="0">
              <a:buNone/>
              <a:defRPr sz="4800">
                <a:solidFill>
                  <a:schemeClr val="tx1">
                    <a:tint val="75000"/>
                  </a:schemeClr>
                </a:solidFill>
              </a:defRPr>
            </a:lvl5pPr>
            <a:lvl6pPr marL="6858000" indent="0">
              <a:buNone/>
              <a:defRPr sz="4800">
                <a:solidFill>
                  <a:schemeClr val="tx1">
                    <a:tint val="75000"/>
                  </a:schemeClr>
                </a:solidFill>
              </a:defRPr>
            </a:lvl6pPr>
            <a:lvl7pPr marL="8229600" indent="0">
              <a:buNone/>
              <a:defRPr sz="4800">
                <a:solidFill>
                  <a:schemeClr val="tx1">
                    <a:tint val="75000"/>
                  </a:schemeClr>
                </a:solidFill>
              </a:defRPr>
            </a:lvl7pPr>
            <a:lvl8pPr marL="9601200" indent="0">
              <a:buNone/>
              <a:defRPr sz="4800">
                <a:solidFill>
                  <a:schemeClr val="tx1">
                    <a:tint val="75000"/>
                  </a:schemeClr>
                </a:solidFill>
              </a:defRPr>
            </a:lvl8pPr>
            <a:lvl9pPr marL="10972800" indent="0">
              <a:buNone/>
              <a:defRPr sz="48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47A2551-1DA5-4C4C-AFFE-2CB15BC36C18}" type="datetimeFigureOut">
              <a:rPr lang="en-US" smtClean="0"/>
              <a:t>12/30/2023</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37581753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2514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18516600" y="5477720"/>
            <a:ext cx="15544800" cy="13056029"/>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647A2551-1DA5-4C4C-AFFE-2CB15BC36C18}"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4200633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2519364" y="1095545"/>
            <a:ext cx="31546800" cy="3977303"/>
          </a:xfrm>
        </p:spPr>
        <p:txBody>
          <a:bodyPr/>
          <a:lstStyle/>
          <a:p>
            <a:r>
              <a:rPr lang="en-US"/>
              <a:t>Click to edit Master title style</a:t>
            </a:r>
            <a:endParaRPr lang="en-US" dirty="0"/>
          </a:p>
        </p:txBody>
      </p:sp>
      <p:sp>
        <p:nvSpPr>
          <p:cNvPr id="3" name="Text Placeholder 2"/>
          <p:cNvSpPr>
            <a:spLocks noGrp="1"/>
          </p:cNvSpPr>
          <p:nvPr>
            <p:ph type="body" idx="1"/>
          </p:nvPr>
        </p:nvSpPr>
        <p:spPr>
          <a:xfrm>
            <a:off x="2519366" y="5044268"/>
            <a:ext cx="15473361"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4" name="Content Placeholder 3"/>
          <p:cNvSpPr>
            <a:spLocks noGrp="1"/>
          </p:cNvSpPr>
          <p:nvPr>
            <p:ph sz="half" idx="2"/>
          </p:nvPr>
        </p:nvSpPr>
        <p:spPr>
          <a:xfrm>
            <a:off x="2519366" y="7516385"/>
            <a:ext cx="15473361"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18516600" y="5044268"/>
            <a:ext cx="15549564" cy="2472117"/>
          </a:xfrm>
        </p:spPr>
        <p:txBody>
          <a:bodyPr anchor="b"/>
          <a:lstStyle>
            <a:lvl1pPr marL="0" indent="0">
              <a:buNone/>
              <a:defRPr sz="7200" b="1"/>
            </a:lvl1pPr>
            <a:lvl2pPr marL="1371600" indent="0">
              <a:buNone/>
              <a:defRPr sz="6000" b="1"/>
            </a:lvl2pPr>
            <a:lvl3pPr marL="2743200" indent="0">
              <a:buNone/>
              <a:defRPr sz="5400" b="1"/>
            </a:lvl3pPr>
            <a:lvl4pPr marL="4114800" indent="0">
              <a:buNone/>
              <a:defRPr sz="4800" b="1"/>
            </a:lvl4pPr>
            <a:lvl5pPr marL="5486400" indent="0">
              <a:buNone/>
              <a:defRPr sz="4800" b="1"/>
            </a:lvl5pPr>
            <a:lvl6pPr marL="6858000" indent="0">
              <a:buNone/>
              <a:defRPr sz="4800" b="1"/>
            </a:lvl6pPr>
            <a:lvl7pPr marL="8229600" indent="0">
              <a:buNone/>
              <a:defRPr sz="4800" b="1"/>
            </a:lvl7pPr>
            <a:lvl8pPr marL="9601200" indent="0">
              <a:buNone/>
              <a:defRPr sz="4800" b="1"/>
            </a:lvl8pPr>
            <a:lvl9pPr marL="10972800" indent="0">
              <a:buNone/>
              <a:defRPr sz="4800" b="1"/>
            </a:lvl9pPr>
          </a:lstStyle>
          <a:p>
            <a:pPr lvl="0"/>
            <a:r>
              <a:rPr lang="en-US"/>
              <a:t>Click to edit Master text styles</a:t>
            </a:r>
          </a:p>
        </p:txBody>
      </p:sp>
      <p:sp>
        <p:nvSpPr>
          <p:cNvPr id="6" name="Content Placeholder 5"/>
          <p:cNvSpPr>
            <a:spLocks noGrp="1"/>
          </p:cNvSpPr>
          <p:nvPr>
            <p:ph sz="quarter" idx="4"/>
          </p:nvPr>
        </p:nvSpPr>
        <p:spPr>
          <a:xfrm>
            <a:off x="18516600" y="7516385"/>
            <a:ext cx="15549564" cy="1105547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647A2551-1DA5-4C4C-AFFE-2CB15BC36C18}" type="datetimeFigureOut">
              <a:rPr lang="en-US" smtClean="0"/>
              <a:t>12/30/2023</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2051715694"/>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647A2551-1DA5-4C4C-AFFE-2CB15BC36C18}" type="datetimeFigureOut">
              <a:rPr lang="en-US" smtClean="0"/>
              <a:t>12/30/2023</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33406974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47A2551-1DA5-4C4C-AFFE-2CB15BC36C18}" type="datetimeFigureOut">
              <a:rPr lang="en-US" smtClean="0"/>
              <a:t>12/30/2023</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426150169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Content Placeholder 2"/>
          <p:cNvSpPr>
            <a:spLocks noGrp="1"/>
          </p:cNvSpPr>
          <p:nvPr>
            <p:ph idx="1"/>
          </p:nvPr>
        </p:nvSpPr>
        <p:spPr>
          <a:xfrm>
            <a:off x="15549564" y="2962734"/>
            <a:ext cx="18516600" cy="14623131"/>
          </a:xfrm>
        </p:spPr>
        <p:txBody>
          <a:bodyPr/>
          <a:lstStyle>
            <a:lvl1pPr>
              <a:defRPr sz="9600"/>
            </a:lvl1pPr>
            <a:lvl2pPr>
              <a:defRPr sz="8400"/>
            </a:lvl2pPr>
            <a:lvl3pPr>
              <a:defRPr sz="7200"/>
            </a:lvl3pPr>
            <a:lvl4pPr>
              <a:defRPr sz="6000"/>
            </a:lvl4pPr>
            <a:lvl5pPr>
              <a:defRPr sz="6000"/>
            </a:lvl5pPr>
            <a:lvl6pPr>
              <a:defRPr sz="6000"/>
            </a:lvl6pPr>
            <a:lvl7pPr>
              <a:defRPr sz="6000"/>
            </a:lvl7pPr>
            <a:lvl8pPr>
              <a:defRPr sz="6000"/>
            </a:lvl8pPr>
            <a:lvl9pPr>
              <a:defRPr sz="6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305616796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519366" y="1371812"/>
            <a:ext cx="11796711" cy="4801341"/>
          </a:xfrm>
        </p:spPr>
        <p:txBody>
          <a:bodyPr anchor="b"/>
          <a:lstStyle>
            <a:lvl1pPr>
              <a:defRPr sz="9600"/>
            </a:lvl1pPr>
          </a:lstStyle>
          <a:p>
            <a:r>
              <a:rPr lang="en-US"/>
              <a:t>Click to edit Master title style</a:t>
            </a:r>
            <a:endParaRPr lang="en-US" dirty="0"/>
          </a:p>
        </p:txBody>
      </p:sp>
      <p:sp>
        <p:nvSpPr>
          <p:cNvPr id="3" name="Picture Placeholder 2"/>
          <p:cNvSpPr>
            <a:spLocks noGrp="1" noChangeAspect="1"/>
          </p:cNvSpPr>
          <p:nvPr>
            <p:ph type="pic" idx="1"/>
          </p:nvPr>
        </p:nvSpPr>
        <p:spPr>
          <a:xfrm>
            <a:off x="15549564" y="2962734"/>
            <a:ext cx="18516600" cy="14623131"/>
          </a:xfrm>
        </p:spPr>
        <p:txBody>
          <a:bodyPr anchor="t"/>
          <a:lstStyle>
            <a:lvl1pPr marL="0" indent="0">
              <a:buNone/>
              <a:defRPr sz="9600"/>
            </a:lvl1pPr>
            <a:lvl2pPr marL="1371600" indent="0">
              <a:buNone/>
              <a:defRPr sz="8400"/>
            </a:lvl2pPr>
            <a:lvl3pPr marL="2743200" indent="0">
              <a:buNone/>
              <a:defRPr sz="7200"/>
            </a:lvl3pPr>
            <a:lvl4pPr marL="4114800" indent="0">
              <a:buNone/>
              <a:defRPr sz="6000"/>
            </a:lvl4pPr>
            <a:lvl5pPr marL="5486400" indent="0">
              <a:buNone/>
              <a:defRPr sz="6000"/>
            </a:lvl5pPr>
            <a:lvl6pPr marL="6858000" indent="0">
              <a:buNone/>
              <a:defRPr sz="6000"/>
            </a:lvl6pPr>
            <a:lvl7pPr marL="8229600" indent="0">
              <a:buNone/>
              <a:defRPr sz="6000"/>
            </a:lvl7pPr>
            <a:lvl8pPr marL="9601200" indent="0">
              <a:buNone/>
              <a:defRPr sz="6000"/>
            </a:lvl8pPr>
            <a:lvl9pPr marL="10972800" indent="0">
              <a:buNone/>
              <a:defRPr sz="6000"/>
            </a:lvl9pPr>
          </a:lstStyle>
          <a:p>
            <a:r>
              <a:rPr lang="en-US"/>
              <a:t>Click icon to add picture</a:t>
            </a:r>
            <a:endParaRPr lang="en-US" dirty="0"/>
          </a:p>
        </p:txBody>
      </p:sp>
      <p:sp>
        <p:nvSpPr>
          <p:cNvPr id="4" name="Text Placeholder 3"/>
          <p:cNvSpPr>
            <a:spLocks noGrp="1"/>
          </p:cNvSpPr>
          <p:nvPr>
            <p:ph type="body" sz="half" idx="2"/>
          </p:nvPr>
        </p:nvSpPr>
        <p:spPr>
          <a:xfrm>
            <a:off x="2519366" y="6173152"/>
            <a:ext cx="11796711" cy="11436529"/>
          </a:xfrm>
        </p:spPr>
        <p:txBody>
          <a:bodyPr/>
          <a:lstStyle>
            <a:lvl1pPr marL="0" indent="0">
              <a:buNone/>
              <a:defRPr sz="4800"/>
            </a:lvl1pPr>
            <a:lvl2pPr marL="1371600" indent="0">
              <a:buNone/>
              <a:defRPr sz="4200"/>
            </a:lvl2pPr>
            <a:lvl3pPr marL="2743200" indent="0">
              <a:buNone/>
              <a:defRPr sz="3600"/>
            </a:lvl3pPr>
            <a:lvl4pPr marL="4114800" indent="0">
              <a:buNone/>
              <a:defRPr sz="3000"/>
            </a:lvl4pPr>
            <a:lvl5pPr marL="5486400" indent="0">
              <a:buNone/>
              <a:defRPr sz="3000"/>
            </a:lvl5pPr>
            <a:lvl6pPr marL="6858000" indent="0">
              <a:buNone/>
              <a:defRPr sz="3000"/>
            </a:lvl6pPr>
            <a:lvl7pPr marL="8229600" indent="0">
              <a:buNone/>
              <a:defRPr sz="3000"/>
            </a:lvl7pPr>
            <a:lvl8pPr marL="9601200" indent="0">
              <a:buNone/>
              <a:defRPr sz="3000"/>
            </a:lvl8pPr>
            <a:lvl9pPr marL="10972800" indent="0">
              <a:buNone/>
              <a:defRPr sz="3000"/>
            </a:lvl9pPr>
          </a:lstStyle>
          <a:p>
            <a:pPr lvl="0"/>
            <a:r>
              <a:rPr lang="en-US"/>
              <a:t>Click to edit Master text styles</a:t>
            </a:r>
          </a:p>
        </p:txBody>
      </p:sp>
      <p:sp>
        <p:nvSpPr>
          <p:cNvPr id="5" name="Date Placeholder 4"/>
          <p:cNvSpPr>
            <a:spLocks noGrp="1"/>
          </p:cNvSpPr>
          <p:nvPr>
            <p:ph type="dt" sz="half" idx="10"/>
          </p:nvPr>
        </p:nvSpPr>
        <p:spPr/>
        <p:txBody>
          <a:bodyPr/>
          <a:lstStyle/>
          <a:p>
            <a:fld id="{647A2551-1DA5-4C4C-AFFE-2CB15BC36C18}" type="datetimeFigureOut">
              <a:rPr lang="en-US" smtClean="0"/>
              <a:t>12/30/2023</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20A1C0F-ED95-4E52-8D0D-BBD0F4B664DF}" type="slidenum">
              <a:rPr lang="en-US" smtClean="0"/>
              <a:t>‹#›</a:t>
            </a:fld>
            <a:endParaRPr lang="en-US"/>
          </a:p>
        </p:txBody>
      </p:sp>
    </p:spTree>
    <p:extLst>
      <p:ext uri="{BB962C8B-B14F-4D97-AF65-F5344CB8AC3E}">
        <p14:creationId xmlns:p14="http://schemas.microsoft.com/office/powerpoint/2010/main" val="17155548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2514600" y="1095545"/>
            <a:ext cx="31546800" cy="3977303"/>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2514600" y="5477720"/>
            <a:ext cx="31546800" cy="1305602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2514600" y="19071994"/>
            <a:ext cx="8229600" cy="1095544"/>
          </a:xfrm>
          <a:prstGeom prst="rect">
            <a:avLst/>
          </a:prstGeom>
        </p:spPr>
        <p:txBody>
          <a:bodyPr vert="horz" lIns="91440" tIns="45720" rIns="91440" bIns="45720" rtlCol="0" anchor="ctr"/>
          <a:lstStyle>
            <a:lvl1pPr algn="l">
              <a:defRPr sz="3600">
                <a:solidFill>
                  <a:schemeClr val="tx1">
                    <a:tint val="75000"/>
                  </a:schemeClr>
                </a:solidFill>
              </a:defRPr>
            </a:lvl1pPr>
          </a:lstStyle>
          <a:p>
            <a:fld id="{647A2551-1DA5-4C4C-AFFE-2CB15BC36C18}" type="datetimeFigureOut">
              <a:rPr lang="en-US" smtClean="0"/>
              <a:t>12/30/2023</a:t>
            </a:fld>
            <a:endParaRPr lang="en-US"/>
          </a:p>
        </p:txBody>
      </p:sp>
      <p:sp>
        <p:nvSpPr>
          <p:cNvPr id="5" name="Footer Placeholder 4"/>
          <p:cNvSpPr>
            <a:spLocks noGrp="1"/>
          </p:cNvSpPr>
          <p:nvPr>
            <p:ph type="ftr" sz="quarter" idx="3"/>
          </p:nvPr>
        </p:nvSpPr>
        <p:spPr>
          <a:xfrm>
            <a:off x="12115800" y="19071994"/>
            <a:ext cx="12344400" cy="1095544"/>
          </a:xfrm>
          <a:prstGeom prst="rect">
            <a:avLst/>
          </a:prstGeom>
        </p:spPr>
        <p:txBody>
          <a:bodyPr vert="horz" lIns="91440" tIns="45720" rIns="91440" bIns="45720" rtlCol="0" anchor="ctr"/>
          <a:lstStyle>
            <a:lvl1pPr algn="ctr">
              <a:defRPr sz="3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25831800" y="19071994"/>
            <a:ext cx="8229600" cy="1095544"/>
          </a:xfrm>
          <a:prstGeom prst="rect">
            <a:avLst/>
          </a:prstGeom>
        </p:spPr>
        <p:txBody>
          <a:bodyPr vert="horz" lIns="91440" tIns="45720" rIns="91440" bIns="45720" rtlCol="0" anchor="ctr"/>
          <a:lstStyle>
            <a:lvl1pPr algn="r">
              <a:defRPr sz="3600">
                <a:solidFill>
                  <a:schemeClr val="tx1">
                    <a:tint val="75000"/>
                  </a:schemeClr>
                </a:solidFill>
              </a:defRPr>
            </a:lvl1pPr>
          </a:lstStyle>
          <a:p>
            <a:fld id="{A20A1C0F-ED95-4E52-8D0D-BBD0F4B664DF}" type="slidenum">
              <a:rPr lang="en-US" smtClean="0"/>
              <a:t>‹#›</a:t>
            </a:fld>
            <a:endParaRPr lang="en-US"/>
          </a:p>
        </p:txBody>
      </p:sp>
    </p:spTree>
    <p:extLst>
      <p:ext uri="{BB962C8B-B14F-4D97-AF65-F5344CB8AC3E}">
        <p14:creationId xmlns:p14="http://schemas.microsoft.com/office/powerpoint/2010/main" val="1914435254"/>
      </p:ext>
    </p:extLst>
  </p:cSld>
  <p:clrMap bg1="lt1" tx1="dk1" bg2="lt2" tx2="dk2" accent1="accent1" accent2="accent2" accent3="accent3" accent4="accent4" accent5="accent5" accent6="accent6" hlink="hlink" folHlink="folHlink"/>
  <p:sldLayoutIdLst>
    <p:sldLayoutId id="2147483842" r:id="rId1"/>
    <p:sldLayoutId id="2147483843" r:id="rId2"/>
    <p:sldLayoutId id="2147483844" r:id="rId3"/>
    <p:sldLayoutId id="2147483845" r:id="rId4"/>
    <p:sldLayoutId id="2147483846" r:id="rId5"/>
    <p:sldLayoutId id="2147483847" r:id="rId6"/>
    <p:sldLayoutId id="2147483848" r:id="rId7"/>
    <p:sldLayoutId id="2147483849" r:id="rId8"/>
    <p:sldLayoutId id="2147483850" r:id="rId9"/>
    <p:sldLayoutId id="2147483851" r:id="rId10"/>
    <p:sldLayoutId id="2147483852" r:id="rId11"/>
    <p:sldLayoutId id="2147483853" r:id="rId12"/>
  </p:sldLayoutIdLst>
  <p:txStyles>
    <p:titleStyle>
      <a:lvl1pPr algn="l" defTabSz="2743200" rtl="0" eaLnBrk="1" latinLnBrk="0" hangingPunct="1">
        <a:lnSpc>
          <a:spcPct val="90000"/>
        </a:lnSpc>
        <a:spcBef>
          <a:spcPct val="0"/>
        </a:spcBef>
        <a:buNone/>
        <a:defRPr sz="13200" kern="1200">
          <a:solidFill>
            <a:schemeClr val="tx1"/>
          </a:solidFill>
          <a:latin typeface="+mj-lt"/>
          <a:ea typeface="+mj-ea"/>
          <a:cs typeface="+mj-cs"/>
        </a:defRPr>
      </a:lvl1pPr>
    </p:titleStyle>
    <p:bodyStyle>
      <a:lvl1pPr marL="685800" indent="-685800" algn="l" defTabSz="2743200" rtl="0" eaLnBrk="1" latinLnBrk="0" hangingPunct="1">
        <a:lnSpc>
          <a:spcPct val="90000"/>
        </a:lnSpc>
        <a:spcBef>
          <a:spcPts val="3000"/>
        </a:spcBef>
        <a:buFont typeface="Arial" panose="020B0604020202020204" pitchFamily="34" charset="0"/>
        <a:buChar char="•"/>
        <a:defRPr sz="8400" kern="1200">
          <a:solidFill>
            <a:schemeClr val="tx1"/>
          </a:solidFill>
          <a:latin typeface="+mn-lt"/>
          <a:ea typeface="+mn-ea"/>
          <a:cs typeface="+mn-cs"/>
        </a:defRPr>
      </a:lvl1pPr>
      <a:lvl2pPr marL="2057400" indent="-685800" algn="l" defTabSz="2743200" rtl="0" eaLnBrk="1" latinLnBrk="0" hangingPunct="1">
        <a:lnSpc>
          <a:spcPct val="90000"/>
        </a:lnSpc>
        <a:spcBef>
          <a:spcPts val="1500"/>
        </a:spcBef>
        <a:buFont typeface="Arial" panose="020B0604020202020204" pitchFamily="34" charset="0"/>
        <a:buChar char="•"/>
        <a:defRPr sz="7200" kern="1200">
          <a:solidFill>
            <a:schemeClr val="tx1"/>
          </a:solidFill>
          <a:latin typeface="+mn-lt"/>
          <a:ea typeface="+mn-ea"/>
          <a:cs typeface="+mn-cs"/>
        </a:defRPr>
      </a:lvl2pPr>
      <a:lvl3pPr marL="3429000" indent="-685800" algn="l" defTabSz="2743200" rtl="0" eaLnBrk="1" latinLnBrk="0" hangingPunct="1">
        <a:lnSpc>
          <a:spcPct val="90000"/>
        </a:lnSpc>
        <a:spcBef>
          <a:spcPts val="1500"/>
        </a:spcBef>
        <a:buFont typeface="Arial" panose="020B0604020202020204" pitchFamily="34" charset="0"/>
        <a:buChar char="•"/>
        <a:defRPr sz="6000" kern="1200">
          <a:solidFill>
            <a:schemeClr val="tx1"/>
          </a:solidFill>
          <a:latin typeface="+mn-lt"/>
          <a:ea typeface="+mn-ea"/>
          <a:cs typeface="+mn-cs"/>
        </a:defRPr>
      </a:lvl3pPr>
      <a:lvl4pPr marL="4800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4pPr>
      <a:lvl5pPr marL="61722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5pPr>
      <a:lvl6pPr marL="75438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6pPr>
      <a:lvl7pPr marL="89154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7pPr>
      <a:lvl8pPr marL="102870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8pPr>
      <a:lvl9pPr marL="11658600" indent="-685800" algn="l" defTabSz="2743200" rtl="0" eaLnBrk="1" latinLnBrk="0" hangingPunct="1">
        <a:lnSpc>
          <a:spcPct val="90000"/>
        </a:lnSpc>
        <a:spcBef>
          <a:spcPts val="1500"/>
        </a:spcBef>
        <a:buFont typeface="Arial" panose="020B0604020202020204" pitchFamily="34" charset="0"/>
        <a:buChar char="•"/>
        <a:defRPr sz="5400" kern="1200">
          <a:solidFill>
            <a:schemeClr val="tx1"/>
          </a:solidFill>
          <a:latin typeface="+mn-lt"/>
          <a:ea typeface="+mn-ea"/>
          <a:cs typeface="+mn-cs"/>
        </a:defRPr>
      </a:lvl9pPr>
    </p:bodyStyle>
    <p:otherStyle>
      <a:defPPr>
        <a:defRPr lang="en-US"/>
      </a:defPPr>
      <a:lvl1pPr marL="0" algn="l" defTabSz="2743200" rtl="0" eaLnBrk="1" latinLnBrk="0" hangingPunct="1">
        <a:defRPr sz="5400" kern="1200">
          <a:solidFill>
            <a:schemeClr val="tx1"/>
          </a:solidFill>
          <a:latin typeface="+mn-lt"/>
          <a:ea typeface="+mn-ea"/>
          <a:cs typeface="+mn-cs"/>
        </a:defRPr>
      </a:lvl1pPr>
      <a:lvl2pPr marL="1371600" algn="l" defTabSz="2743200" rtl="0" eaLnBrk="1" latinLnBrk="0" hangingPunct="1">
        <a:defRPr sz="5400" kern="1200">
          <a:solidFill>
            <a:schemeClr val="tx1"/>
          </a:solidFill>
          <a:latin typeface="+mn-lt"/>
          <a:ea typeface="+mn-ea"/>
          <a:cs typeface="+mn-cs"/>
        </a:defRPr>
      </a:lvl2pPr>
      <a:lvl3pPr marL="2743200" algn="l" defTabSz="2743200" rtl="0" eaLnBrk="1" latinLnBrk="0" hangingPunct="1">
        <a:defRPr sz="5400" kern="1200">
          <a:solidFill>
            <a:schemeClr val="tx1"/>
          </a:solidFill>
          <a:latin typeface="+mn-lt"/>
          <a:ea typeface="+mn-ea"/>
          <a:cs typeface="+mn-cs"/>
        </a:defRPr>
      </a:lvl3pPr>
      <a:lvl4pPr marL="4114800" algn="l" defTabSz="2743200" rtl="0" eaLnBrk="1" latinLnBrk="0" hangingPunct="1">
        <a:defRPr sz="5400" kern="1200">
          <a:solidFill>
            <a:schemeClr val="tx1"/>
          </a:solidFill>
          <a:latin typeface="+mn-lt"/>
          <a:ea typeface="+mn-ea"/>
          <a:cs typeface="+mn-cs"/>
        </a:defRPr>
      </a:lvl4pPr>
      <a:lvl5pPr marL="5486400" algn="l" defTabSz="2743200" rtl="0" eaLnBrk="1" latinLnBrk="0" hangingPunct="1">
        <a:defRPr sz="5400" kern="1200">
          <a:solidFill>
            <a:schemeClr val="tx1"/>
          </a:solidFill>
          <a:latin typeface="+mn-lt"/>
          <a:ea typeface="+mn-ea"/>
          <a:cs typeface="+mn-cs"/>
        </a:defRPr>
      </a:lvl5pPr>
      <a:lvl6pPr marL="6858000" algn="l" defTabSz="2743200" rtl="0" eaLnBrk="1" latinLnBrk="0" hangingPunct="1">
        <a:defRPr sz="5400" kern="1200">
          <a:solidFill>
            <a:schemeClr val="tx1"/>
          </a:solidFill>
          <a:latin typeface="+mn-lt"/>
          <a:ea typeface="+mn-ea"/>
          <a:cs typeface="+mn-cs"/>
        </a:defRPr>
      </a:lvl6pPr>
      <a:lvl7pPr marL="8229600" algn="l" defTabSz="2743200" rtl="0" eaLnBrk="1" latinLnBrk="0" hangingPunct="1">
        <a:defRPr sz="5400" kern="1200">
          <a:solidFill>
            <a:schemeClr val="tx1"/>
          </a:solidFill>
          <a:latin typeface="+mn-lt"/>
          <a:ea typeface="+mn-ea"/>
          <a:cs typeface="+mn-cs"/>
        </a:defRPr>
      </a:lvl7pPr>
      <a:lvl8pPr marL="9601200" algn="l" defTabSz="2743200" rtl="0" eaLnBrk="1" latinLnBrk="0" hangingPunct="1">
        <a:defRPr sz="5400" kern="1200">
          <a:solidFill>
            <a:schemeClr val="tx1"/>
          </a:solidFill>
          <a:latin typeface="+mn-lt"/>
          <a:ea typeface="+mn-ea"/>
          <a:cs typeface="+mn-cs"/>
        </a:defRPr>
      </a:lvl8pPr>
      <a:lvl9pPr marL="10972800" algn="l" defTabSz="2743200" rtl="0" eaLnBrk="1" latinLnBrk="0" hangingPunct="1">
        <a:defRPr sz="5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0.xml"/><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12.xml"/><Relationship Id="rId1" Type="http://schemas.openxmlformats.org/officeDocument/2006/relationships/slideLayout" Target="../slideLayouts/slideLayout12.xml"/></Relationships>
</file>

<file path=ppt/slides/_rels/slide1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3.xml"/><Relationship Id="rId1" Type="http://schemas.openxmlformats.org/officeDocument/2006/relationships/slideLayout" Target="../slideLayouts/slideLayout12.xml"/><Relationship Id="rId5" Type="http://schemas.openxmlformats.org/officeDocument/2006/relationships/image" Target="../media/image14.png"/><Relationship Id="rId4" Type="http://schemas.openxmlformats.org/officeDocument/2006/relationships/image" Target="../media/image13.png"/></Relationships>
</file>

<file path=ppt/slides/_rels/slide14.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4.xml"/><Relationship Id="rId1" Type="http://schemas.openxmlformats.org/officeDocument/2006/relationships/slideLayout" Target="../slideLayouts/slideLayout12.xml"/><Relationship Id="rId4" Type="http://schemas.openxmlformats.org/officeDocument/2006/relationships/image" Target="../media/image15.jpeg"/></Relationships>
</file>

<file path=ppt/slides/_rels/slide1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5.xml"/><Relationship Id="rId1" Type="http://schemas.openxmlformats.org/officeDocument/2006/relationships/slideLayout" Target="../slideLayouts/slideLayout12.xml"/><Relationship Id="rId4" Type="http://schemas.openxmlformats.org/officeDocument/2006/relationships/image" Target="../media/image16.png"/></Relationships>
</file>

<file path=ppt/slides/_rels/slide1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6.xml"/><Relationship Id="rId1" Type="http://schemas.openxmlformats.org/officeDocument/2006/relationships/slideLayout" Target="../slideLayouts/slideLayout12.xml"/><Relationship Id="rId5" Type="http://schemas.openxmlformats.org/officeDocument/2006/relationships/image" Target="../media/image17.png"/><Relationship Id="rId4" Type="http://schemas.openxmlformats.org/officeDocument/2006/relationships/image" Target="../media/image4.png"/></Relationships>
</file>

<file path=ppt/slides/_rels/slide17.xml.rels><?xml version="1.0" encoding="UTF-8" standalone="yes"?>
<Relationships xmlns="http://schemas.openxmlformats.org/package/2006/relationships"><Relationship Id="rId3" Type="http://schemas.openxmlformats.org/officeDocument/2006/relationships/image" Target="../media/image2.png"/><Relationship Id="rId7" Type="http://schemas.openxmlformats.org/officeDocument/2006/relationships/image" Target="../media/image20.png"/><Relationship Id="rId2" Type="http://schemas.openxmlformats.org/officeDocument/2006/relationships/notesSlide" Target="../notesSlides/notesSlide17.xml"/><Relationship Id="rId1" Type="http://schemas.openxmlformats.org/officeDocument/2006/relationships/slideLayout" Target="../slideLayouts/slideLayout12.xml"/><Relationship Id="rId6" Type="http://schemas.openxmlformats.org/officeDocument/2006/relationships/image" Target="../media/image19.png"/><Relationship Id="rId5" Type="http://schemas.openxmlformats.org/officeDocument/2006/relationships/image" Target="../media/image3.png"/><Relationship Id="rId4" Type="http://schemas.openxmlformats.org/officeDocument/2006/relationships/image" Target="../media/image18.png"/></Relationships>
</file>

<file path=ppt/slides/_rels/slide18.xml.rels><?xml version="1.0" encoding="UTF-8" standalone="yes"?>
<Relationships xmlns="http://schemas.openxmlformats.org/package/2006/relationships"><Relationship Id="rId3" Type="http://schemas.openxmlformats.org/officeDocument/2006/relationships/image" Target="../media/image8.png"/><Relationship Id="rId7" Type="http://schemas.openxmlformats.org/officeDocument/2006/relationships/image" Target="../media/image24.png"/><Relationship Id="rId2" Type="http://schemas.openxmlformats.org/officeDocument/2006/relationships/notesSlide" Target="../notesSlides/notesSlide18.xml"/><Relationship Id="rId1" Type="http://schemas.openxmlformats.org/officeDocument/2006/relationships/slideLayout" Target="../slideLayouts/slideLayout12.xml"/><Relationship Id="rId6" Type="http://schemas.openxmlformats.org/officeDocument/2006/relationships/image" Target="../media/image23.png"/><Relationship Id="rId5" Type="http://schemas.openxmlformats.org/officeDocument/2006/relationships/image" Target="../media/image22.png"/><Relationship Id="rId4" Type="http://schemas.openxmlformats.org/officeDocument/2006/relationships/image" Target="../media/image21.png"/></Relationships>
</file>

<file path=ppt/slides/_rels/slide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19.xml"/><Relationship Id="rId1" Type="http://schemas.openxmlformats.org/officeDocument/2006/relationships/slideLayout" Target="../slideLayouts/slideLayout12.xml"/><Relationship Id="rId5" Type="http://schemas.openxmlformats.org/officeDocument/2006/relationships/image" Target="../media/image26.png"/><Relationship Id="rId4" Type="http://schemas.openxmlformats.org/officeDocument/2006/relationships/image" Target="../media/image25.png"/></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2.xml"/><Relationship Id="rId6" Type="http://schemas.openxmlformats.org/officeDocument/2006/relationships/image" Target="../media/image5.png"/><Relationship Id="rId5" Type="http://schemas.openxmlformats.org/officeDocument/2006/relationships/image" Target="../media/image4.png"/><Relationship Id="rId4" Type="http://schemas.openxmlformats.org/officeDocument/2006/relationships/image" Target="../media/image3.png"/></Relationships>
</file>

<file path=ppt/slides/_rels/slide20.xml.rels><?xml version="1.0" encoding="UTF-8" standalone="yes"?>
<Relationships xmlns="http://schemas.openxmlformats.org/package/2006/relationships"><Relationship Id="rId3" Type="http://schemas.openxmlformats.org/officeDocument/2006/relationships/image" Target="../media/image6.png"/><Relationship Id="rId7" Type="http://schemas.openxmlformats.org/officeDocument/2006/relationships/image" Target="../media/image30.png"/><Relationship Id="rId2" Type="http://schemas.openxmlformats.org/officeDocument/2006/relationships/notesSlide" Target="../notesSlides/notesSlide20.xml"/><Relationship Id="rId1" Type="http://schemas.openxmlformats.org/officeDocument/2006/relationships/slideLayout" Target="../slideLayouts/slideLayout12.xml"/><Relationship Id="rId6" Type="http://schemas.openxmlformats.org/officeDocument/2006/relationships/image" Target="../media/image29.png"/><Relationship Id="rId5" Type="http://schemas.openxmlformats.org/officeDocument/2006/relationships/image" Target="../media/image28.png"/><Relationship Id="rId4" Type="http://schemas.openxmlformats.org/officeDocument/2006/relationships/image" Target="../media/image27.png"/></Relationships>
</file>

<file path=ppt/slides/_rels/slide2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1.xml"/><Relationship Id="rId1" Type="http://schemas.openxmlformats.org/officeDocument/2006/relationships/slideLayout" Target="../slideLayouts/slideLayout12.xml"/><Relationship Id="rId4" Type="http://schemas.openxmlformats.org/officeDocument/2006/relationships/image" Target="../media/image31.jpeg"/></Relationships>
</file>

<file path=ppt/slides/_rels/slide22.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22.xml"/><Relationship Id="rId1" Type="http://schemas.openxmlformats.org/officeDocument/2006/relationships/slideLayout" Target="../slideLayouts/slideLayout12.xml"/><Relationship Id="rId4" Type="http://schemas.openxmlformats.org/officeDocument/2006/relationships/image" Target="../media/image32.jpeg"/></Relationships>
</file>

<file path=ppt/slides/_rels/slide23.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3.xml"/><Relationship Id="rId1" Type="http://schemas.openxmlformats.org/officeDocument/2006/relationships/slideLayout" Target="../slideLayouts/slideLayout12.xml"/><Relationship Id="rId4" Type="http://schemas.openxmlformats.org/officeDocument/2006/relationships/image" Target="../media/image33.png"/></Relationships>
</file>

<file path=ppt/slides/_rels/slide2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4.xml"/><Relationship Id="rId1" Type="http://schemas.openxmlformats.org/officeDocument/2006/relationships/slideLayout" Target="../slideLayouts/slideLayout12.xml"/><Relationship Id="rId5" Type="http://schemas.openxmlformats.org/officeDocument/2006/relationships/image" Target="../media/image35.jpeg"/><Relationship Id="rId4" Type="http://schemas.openxmlformats.org/officeDocument/2006/relationships/image" Target="../media/image34.jpeg"/></Relationships>
</file>

<file path=ppt/slides/_rels/slide25.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5.xml"/><Relationship Id="rId1" Type="http://schemas.openxmlformats.org/officeDocument/2006/relationships/slideLayout" Target="../slideLayouts/slideLayout12.xml"/><Relationship Id="rId5" Type="http://schemas.openxmlformats.org/officeDocument/2006/relationships/image" Target="../media/image37.jpeg"/><Relationship Id="rId4" Type="http://schemas.openxmlformats.org/officeDocument/2006/relationships/image" Target="../media/image36.jpeg"/></Relationships>
</file>

<file path=ppt/slides/_rels/slide2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26.xml"/><Relationship Id="rId1" Type="http://schemas.openxmlformats.org/officeDocument/2006/relationships/slideLayout" Target="../slideLayouts/slideLayout12.xml"/></Relationships>
</file>

<file path=ppt/slides/_rels/slide27.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27.xml"/><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3.xml"/><Relationship Id="rId1" Type="http://schemas.openxmlformats.org/officeDocument/2006/relationships/slideLayout" Target="../slideLayouts/slideLayout12.xml"/><Relationship Id="rId4"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4.xml"/><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6.xml"/><Relationship Id="rId1" Type="http://schemas.openxmlformats.org/officeDocument/2006/relationships/slideLayout" Target="../slideLayouts/slideLayout12.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7.xml"/><Relationship Id="rId1" Type="http://schemas.openxmlformats.org/officeDocument/2006/relationships/slideLayout" Target="../slideLayouts/slideLayout12.xml"/><Relationship Id="rId5" Type="http://schemas.openxmlformats.org/officeDocument/2006/relationships/image" Target="../media/image12.png"/><Relationship Id="rId4" Type="http://schemas.openxmlformats.org/officeDocument/2006/relationships/image" Target="../media/image11.png"/></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12.xml"/></Relationships>
</file>

<file path=ppt/slides/_rels/slide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9.xml"/><Relationship Id="rId1" Type="http://schemas.openxmlformats.org/officeDocument/2006/relationships/slideLayout" Target="../slideLayouts/slideLayout1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0_Background">
            <a:extLst>
              <a:ext uri="{FF2B5EF4-FFF2-40B4-BE49-F238E27FC236}">
                <a16:creationId xmlns:a16="http://schemas.microsoft.com/office/drawing/2014/main" id="{35D80E67-ACB7-4211-84CD-FE7BC1C5F8F9}"/>
              </a:ext>
            </a:extLst>
          </p:cNvPr>
          <p:cNvPicPr>
            <a:picLocks noChangeAspect="1"/>
          </p:cNvPicPr>
          <p:nvPr/>
        </p:nvPicPr>
        <p:blipFill>
          <a:blip r:embed="rId3">
            <a:extLst>
              <a:ext uri="{28A0092B-C50C-407E-A947-70E740481C1C}">
                <a14:useLocalDpi xmlns:a14="http://schemas.microsoft.com/office/drawing/2010/main" val="0"/>
              </a:ext>
            </a:extLst>
          </a:blip>
          <a:srcRect/>
          <a:stretch/>
        </p:blipFill>
        <p:spPr>
          <a:xfrm>
            <a:off x="2287" y="2874"/>
            <a:ext cx="36571426" cy="20571427"/>
          </a:xfrm>
          <a:prstGeom prst="rect">
            <a:avLst/>
          </a:prstGeom>
        </p:spPr>
      </p:pic>
    </p:spTree>
    <p:extLst>
      <p:ext uri="{BB962C8B-B14F-4D97-AF65-F5344CB8AC3E}">
        <p14:creationId xmlns:p14="http://schemas.microsoft.com/office/powerpoint/2010/main" val="741145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Write Data Example</a:t>
            </a:r>
          </a:p>
        </p:txBody>
      </p:sp>
      <p:sp>
        <p:nvSpPr>
          <p:cNvPr id="3" name="3_Arrow_D 1.0">
            <a:extLst>
              <a:ext uri="{FF2B5EF4-FFF2-40B4-BE49-F238E27FC236}">
                <a16:creationId xmlns:a16="http://schemas.microsoft.com/office/drawing/2014/main" id="{0304F820-8BF5-DA6A-376C-44914C0DA79C}"/>
              </a:ext>
            </a:extLst>
          </p:cNvPr>
          <p:cNvSpPr/>
          <p:nvPr/>
        </p:nvSpPr>
        <p:spPr>
          <a:xfrm>
            <a:off x="16547588" y="7669740"/>
            <a:ext cx="4309680" cy="4380384"/>
          </a:xfrm>
          <a:prstGeom prst="downArrow">
            <a:avLst>
              <a:gd name="adj1" fmla="val 46933"/>
              <a:gd name="adj2" fmla="val 36199"/>
            </a:avLst>
          </a:prstGeom>
        </p:spPr>
        <p:style>
          <a:lnRef idx="0">
            <a:schemeClr val="accent5"/>
          </a:lnRef>
          <a:fillRef idx="3">
            <a:schemeClr val="accent5"/>
          </a:fillRef>
          <a:effectRef idx="3">
            <a:schemeClr val="accent5"/>
          </a:effectRef>
          <a:fontRef idx="minor">
            <a:schemeClr val="lt1"/>
          </a:fontRef>
        </p:style>
        <p:txBody>
          <a:bodyPr rtlCol="0" anchor="ctr"/>
          <a:lstStyle/>
          <a:p>
            <a:pPr algn="ctr"/>
            <a:endParaRPr lang="en-US"/>
          </a:p>
        </p:txBody>
      </p:sp>
      <p:sp>
        <p:nvSpPr>
          <p:cNvPr id="4" name="3_Data written text">
            <a:extLst>
              <a:ext uri="{FF2B5EF4-FFF2-40B4-BE49-F238E27FC236}">
                <a16:creationId xmlns:a16="http://schemas.microsoft.com/office/drawing/2014/main" id="{1EBC48F7-22DA-4743-3D00-935ABFCDFB78}"/>
              </a:ext>
            </a:extLst>
          </p:cNvPr>
          <p:cNvSpPr txBox="1"/>
          <p:nvPr/>
        </p:nvSpPr>
        <p:spPr>
          <a:xfrm>
            <a:off x="8809487" y="6013762"/>
            <a:ext cx="19785880" cy="1323439"/>
          </a:xfrm>
          <a:prstGeom prst="rect">
            <a:avLst/>
          </a:prstGeom>
          <a:noFill/>
        </p:spPr>
        <p:txBody>
          <a:bodyPr wrap="square" rtlCol="0">
            <a:spAutoFit/>
          </a:bodyPr>
          <a:lstStyle/>
          <a:p>
            <a:pPr algn="ctr"/>
            <a:r>
              <a:rPr lang="en-US" sz="8000" dirty="0">
                <a:latin typeface="Arial" panose="020B0604020202020204" pitchFamily="34" charset="0"/>
                <a:cs typeface="Arial" panose="020B0604020202020204" pitchFamily="34" charset="0"/>
              </a:rPr>
              <a:t>Data written directly to free block</a:t>
            </a:r>
          </a:p>
        </p:txBody>
      </p:sp>
      <p:grpSp>
        <p:nvGrpSpPr>
          <p:cNvPr id="6" name="2_BLock 3_D 1.0">
            <a:extLst>
              <a:ext uri="{FF2B5EF4-FFF2-40B4-BE49-F238E27FC236}">
                <a16:creationId xmlns:a16="http://schemas.microsoft.com/office/drawing/2014/main" id="{896AD7A0-A9A6-1C9A-8900-122352B33E22}"/>
              </a:ext>
            </a:extLst>
          </p:cNvPr>
          <p:cNvGrpSpPr/>
          <p:nvPr/>
        </p:nvGrpSpPr>
        <p:grpSpPr>
          <a:xfrm>
            <a:off x="24978080" y="12509186"/>
            <a:ext cx="8525417" cy="5209975"/>
            <a:chOff x="1219200" y="7478307"/>
            <a:chExt cx="5486402" cy="3352800"/>
          </a:xfrm>
        </p:grpSpPr>
        <p:sp>
          <p:nvSpPr>
            <p:cNvPr id="41" name="1_Block">
              <a:extLst>
                <a:ext uri="{FF2B5EF4-FFF2-40B4-BE49-F238E27FC236}">
                  <a16:creationId xmlns:a16="http://schemas.microsoft.com/office/drawing/2014/main" id="{E0EACC94-5A4F-8233-6428-EEE3C16E23EF}"/>
                </a:ext>
              </a:extLst>
            </p:cNvPr>
            <p:cNvSpPr/>
            <p:nvPr/>
          </p:nvSpPr>
          <p:spPr>
            <a:xfrm>
              <a:off x="1219200" y="7478307"/>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r>
                <a:rPr lang="en-US" sz="7200" b="1" dirty="0">
                  <a:latin typeface="Arial" panose="020B0604020202020204" pitchFamily="34" charset="0"/>
                  <a:cs typeface="Arial" panose="020B0604020202020204" pitchFamily="34" charset="0"/>
                </a:rPr>
                <a:t>Block</a:t>
              </a:r>
            </a:p>
          </p:txBody>
        </p:sp>
        <p:sp>
          <p:nvSpPr>
            <p:cNvPr id="42" name="Rectangle 41">
              <a:extLst>
                <a:ext uri="{FF2B5EF4-FFF2-40B4-BE49-F238E27FC236}">
                  <a16:creationId xmlns:a16="http://schemas.microsoft.com/office/drawing/2014/main" id="{0CBF33F1-26D6-6404-7178-55BC0A6AC189}"/>
                </a:ext>
              </a:extLst>
            </p:cNvPr>
            <p:cNvSpPr/>
            <p:nvPr/>
          </p:nvSpPr>
          <p:spPr>
            <a:xfrm>
              <a:off x="1463545"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3" name="Rectangle 42">
              <a:extLst>
                <a:ext uri="{FF2B5EF4-FFF2-40B4-BE49-F238E27FC236}">
                  <a16:creationId xmlns:a16="http://schemas.microsoft.com/office/drawing/2014/main" id="{A8A63E37-7638-18E7-50AD-93A8D744B3E5}"/>
                </a:ext>
              </a:extLst>
            </p:cNvPr>
            <p:cNvSpPr/>
            <p:nvPr/>
          </p:nvSpPr>
          <p:spPr>
            <a:xfrm>
              <a:off x="2712973"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4" name="Rectangle 43">
              <a:extLst>
                <a:ext uri="{FF2B5EF4-FFF2-40B4-BE49-F238E27FC236}">
                  <a16:creationId xmlns:a16="http://schemas.microsoft.com/office/drawing/2014/main" id="{48175D6B-EF9D-86D5-C478-CFD564C075B8}"/>
                </a:ext>
              </a:extLst>
            </p:cNvPr>
            <p:cNvSpPr/>
            <p:nvPr/>
          </p:nvSpPr>
          <p:spPr>
            <a:xfrm>
              <a:off x="3962401"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5" name="Rectangle 44">
              <a:extLst>
                <a:ext uri="{FF2B5EF4-FFF2-40B4-BE49-F238E27FC236}">
                  <a16:creationId xmlns:a16="http://schemas.microsoft.com/office/drawing/2014/main" id="{D71396D6-8C2B-6133-E992-C5E599E08EAA}"/>
                </a:ext>
              </a:extLst>
            </p:cNvPr>
            <p:cNvSpPr/>
            <p:nvPr/>
          </p:nvSpPr>
          <p:spPr>
            <a:xfrm>
              <a:off x="5211829"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6" name="Rectangle 45">
              <a:extLst>
                <a:ext uri="{FF2B5EF4-FFF2-40B4-BE49-F238E27FC236}">
                  <a16:creationId xmlns:a16="http://schemas.microsoft.com/office/drawing/2014/main" id="{5186E508-1BF7-C34E-A1CD-5BAD9D977828}"/>
                </a:ext>
              </a:extLst>
            </p:cNvPr>
            <p:cNvSpPr/>
            <p:nvPr/>
          </p:nvSpPr>
          <p:spPr>
            <a:xfrm>
              <a:off x="1463545"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7" name="Rectangle 46">
              <a:extLst>
                <a:ext uri="{FF2B5EF4-FFF2-40B4-BE49-F238E27FC236}">
                  <a16:creationId xmlns:a16="http://schemas.microsoft.com/office/drawing/2014/main" id="{10107004-680E-A4C4-9873-445DD948D077}"/>
                </a:ext>
              </a:extLst>
            </p:cNvPr>
            <p:cNvSpPr/>
            <p:nvPr/>
          </p:nvSpPr>
          <p:spPr>
            <a:xfrm>
              <a:off x="2712973"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8" name="Rectangle 47">
              <a:extLst>
                <a:ext uri="{FF2B5EF4-FFF2-40B4-BE49-F238E27FC236}">
                  <a16:creationId xmlns:a16="http://schemas.microsoft.com/office/drawing/2014/main" id="{7DCCF3D6-4261-EB1D-A92C-48856495EEB3}"/>
                </a:ext>
              </a:extLst>
            </p:cNvPr>
            <p:cNvSpPr/>
            <p:nvPr/>
          </p:nvSpPr>
          <p:spPr>
            <a:xfrm>
              <a:off x="3962401"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9" name="Rectangle 48">
              <a:extLst>
                <a:ext uri="{FF2B5EF4-FFF2-40B4-BE49-F238E27FC236}">
                  <a16:creationId xmlns:a16="http://schemas.microsoft.com/office/drawing/2014/main" id="{6CC8AAC1-982B-E756-F2D9-D86BE2387B82}"/>
                </a:ext>
              </a:extLst>
            </p:cNvPr>
            <p:cNvSpPr/>
            <p:nvPr/>
          </p:nvSpPr>
          <p:spPr>
            <a:xfrm>
              <a:off x="5211829"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grpSp>
        <p:nvGrpSpPr>
          <p:cNvPr id="8" name="2_BLock 2_D 0.5">
            <a:extLst>
              <a:ext uri="{FF2B5EF4-FFF2-40B4-BE49-F238E27FC236}">
                <a16:creationId xmlns:a16="http://schemas.microsoft.com/office/drawing/2014/main" id="{5C5FB055-DEAE-FF18-07CC-ED6EE617C2BF}"/>
              </a:ext>
            </a:extLst>
          </p:cNvPr>
          <p:cNvGrpSpPr/>
          <p:nvPr/>
        </p:nvGrpSpPr>
        <p:grpSpPr>
          <a:xfrm>
            <a:off x="14323267" y="12509186"/>
            <a:ext cx="8525417" cy="5209975"/>
            <a:chOff x="1219200" y="7478307"/>
            <a:chExt cx="5486402" cy="3352800"/>
          </a:xfrm>
        </p:grpSpPr>
        <p:sp>
          <p:nvSpPr>
            <p:cNvPr id="32" name="1_Block">
              <a:extLst>
                <a:ext uri="{FF2B5EF4-FFF2-40B4-BE49-F238E27FC236}">
                  <a16:creationId xmlns:a16="http://schemas.microsoft.com/office/drawing/2014/main" id="{B6F86A7C-6086-F011-35B1-52AC4021D9DB}"/>
                </a:ext>
              </a:extLst>
            </p:cNvPr>
            <p:cNvSpPr/>
            <p:nvPr/>
          </p:nvSpPr>
          <p:spPr>
            <a:xfrm>
              <a:off x="1219200" y="7478307"/>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r>
                <a:rPr lang="en-US" sz="7200" b="1" dirty="0">
                  <a:latin typeface="Arial" panose="020B0604020202020204" pitchFamily="34" charset="0"/>
                  <a:cs typeface="Arial" panose="020B0604020202020204" pitchFamily="34" charset="0"/>
                </a:rPr>
                <a:t>Block</a:t>
              </a:r>
            </a:p>
          </p:txBody>
        </p:sp>
        <p:sp>
          <p:nvSpPr>
            <p:cNvPr id="33" name="Rectangle 32">
              <a:extLst>
                <a:ext uri="{FF2B5EF4-FFF2-40B4-BE49-F238E27FC236}">
                  <a16:creationId xmlns:a16="http://schemas.microsoft.com/office/drawing/2014/main" id="{77851B19-9E96-240F-AE03-7C793BC190CB}"/>
                </a:ext>
              </a:extLst>
            </p:cNvPr>
            <p:cNvSpPr/>
            <p:nvPr/>
          </p:nvSpPr>
          <p:spPr>
            <a:xfrm>
              <a:off x="1463545"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34" name="Rectangle 33">
              <a:extLst>
                <a:ext uri="{FF2B5EF4-FFF2-40B4-BE49-F238E27FC236}">
                  <a16:creationId xmlns:a16="http://schemas.microsoft.com/office/drawing/2014/main" id="{F886327C-201E-B6E9-0D46-0709EB10D2DD}"/>
                </a:ext>
              </a:extLst>
            </p:cNvPr>
            <p:cNvSpPr/>
            <p:nvPr/>
          </p:nvSpPr>
          <p:spPr>
            <a:xfrm>
              <a:off x="2712973"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35" name="Rectangle 34">
              <a:extLst>
                <a:ext uri="{FF2B5EF4-FFF2-40B4-BE49-F238E27FC236}">
                  <a16:creationId xmlns:a16="http://schemas.microsoft.com/office/drawing/2014/main" id="{BAB36FD6-DDA6-CDCC-7378-DB26750CADC0}"/>
                </a:ext>
              </a:extLst>
            </p:cNvPr>
            <p:cNvSpPr/>
            <p:nvPr/>
          </p:nvSpPr>
          <p:spPr>
            <a:xfrm>
              <a:off x="3962401"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36" name="Rectangle 35">
              <a:extLst>
                <a:ext uri="{FF2B5EF4-FFF2-40B4-BE49-F238E27FC236}">
                  <a16:creationId xmlns:a16="http://schemas.microsoft.com/office/drawing/2014/main" id="{9763A7D9-2F87-CBBB-91E8-DDF0301C6C40}"/>
                </a:ext>
              </a:extLst>
            </p:cNvPr>
            <p:cNvSpPr/>
            <p:nvPr/>
          </p:nvSpPr>
          <p:spPr>
            <a:xfrm>
              <a:off x="5211829"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37" name="Rectangle 36">
              <a:extLst>
                <a:ext uri="{FF2B5EF4-FFF2-40B4-BE49-F238E27FC236}">
                  <a16:creationId xmlns:a16="http://schemas.microsoft.com/office/drawing/2014/main" id="{A5064A73-7667-9A57-09EC-6B0DA52CE7F2}"/>
                </a:ext>
              </a:extLst>
            </p:cNvPr>
            <p:cNvSpPr/>
            <p:nvPr/>
          </p:nvSpPr>
          <p:spPr>
            <a:xfrm>
              <a:off x="1463545"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38" name="Rectangle 37">
              <a:extLst>
                <a:ext uri="{FF2B5EF4-FFF2-40B4-BE49-F238E27FC236}">
                  <a16:creationId xmlns:a16="http://schemas.microsoft.com/office/drawing/2014/main" id="{D6945B30-A078-79E2-B520-DD7F2BFD6185}"/>
                </a:ext>
              </a:extLst>
            </p:cNvPr>
            <p:cNvSpPr/>
            <p:nvPr/>
          </p:nvSpPr>
          <p:spPr>
            <a:xfrm>
              <a:off x="2712973"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39" name="Rectangle 38">
              <a:extLst>
                <a:ext uri="{FF2B5EF4-FFF2-40B4-BE49-F238E27FC236}">
                  <a16:creationId xmlns:a16="http://schemas.microsoft.com/office/drawing/2014/main" id="{A5CF1E99-CBB0-A5B1-19E3-D41439E85128}"/>
                </a:ext>
              </a:extLst>
            </p:cNvPr>
            <p:cNvSpPr/>
            <p:nvPr/>
          </p:nvSpPr>
          <p:spPr>
            <a:xfrm>
              <a:off x="3962401"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0" name="Rectangle 39">
              <a:extLst>
                <a:ext uri="{FF2B5EF4-FFF2-40B4-BE49-F238E27FC236}">
                  <a16:creationId xmlns:a16="http://schemas.microsoft.com/office/drawing/2014/main" id="{424A19F1-38ED-C7BC-E4AD-BFA577244A96}"/>
                </a:ext>
              </a:extLst>
            </p:cNvPr>
            <p:cNvSpPr/>
            <p:nvPr/>
          </p:nvSpPr>
          <p:spPr>
            <a:xfrm>
              <a:off x="5211829"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grpSp>
        <p:nvGrpSpPr>
          <p:cNvPr id="10" name="2_BLock 1">
            <a:extLst>
              <a:ext uri="{FF2B5EF4-FFF2-40B4-BE49-F238E27FC236}">
                <a16:creationId xmlns:a16="http://schemas.microsoft.com/office/drawing/2014/main" id="{CCCC2344-A2F7-B589-C42A-F16F18E6397B}"/>
              </a:ext>
            </a:extLst>
          </p:cNvPr>
          <p:cNvGrpSpPr/>
          <p:nvPr/>
        </p:nvGrpSpPr>
        <p:grpSpPr>
          <a:xfrm>
            <a:off x="3072502" y="12509186"/>
            <a:ext cx="8525417" cy="5209975"/>
            <a:chOff x="1219200" y="7478307"/>
            <a:chExt cx="5486402" cy="3352800"/>
          </a:xfrm>
        </p:grpSpPr>
        <p:sp>
          <p:nvSpPr>
            <p:cNvPr id="23" name="1_Block">
              <a:extLst>
                <a:ext uri="{FF2B5EF4-FFF2-40B4-BE49-F238E27FC236}">
                  <a16:creationId xmlns:a16="http://schemas.microsoft.com/office/drawing/2014/main" id="{0FC418D1-CB31-C026-3201-F3C2E4EA027D}"/>
                </a:ext>
              </a:extLst>
            </p:cNvPr>
            <p:cNvSpPr/>
            <p:nvPr/>
          </p:nvSpPr>
          <p:spPr>
            <a:xfrm>
              <a:off x="1219200" y="7478307"/>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r>
                <a:rPr lang="en-US" sz="7200" b="1" dirty="0">
                  <a:latin typeface="Arial" panose="020B0604020202020204" pitchFamily="34" charset="0"/>
                  <a:cs typeface="Arial" panose="020B0604020202020204" pitchFamily="34" charset="0"/>
                </a:rPr>
                <a:t>Block</a:t>
              </a:r>
            </a:p>
          </p:txBody>
        </p:sp>
        <p:sp>
          <p:nvSpPr>
            <p:cNvPr id="24" name="Rectangle 23">
              <a:extLst>
                <a:ext uri="{FF2B5EF4-FFF2-40B4-BE49-F238E27FC236}">
                  <a16:creationId xmlns:a16="http://schemas.microsoft.com/office/drawing/2014/main" id="{27373BC0-A1D1-295F-473A-CE28183C29B3}"/>
                </a:ext>
              </a:extLst>
            </p:cNvPr>
            <p:cNvSpPr/>
            <p:nvPr/>
          </p:nvSpPr>
          <p:spPr>
            <a:xfrm>
              <a:off x="1463545"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25" name="Rectangle 24">
              <a:extLst>
                <a:ext uri="{FF2B5EF4-FFF2-40B4-BE49-F238E27FC236}">
                  <a16:creationId xmlns:a16="http://schemas.microsoft.com/office/drawing/2014/main" id="{82E353F8-82C2-F671-2A11-EA2C4FDA95D3}"/>
                </a:ext>
              </a:extLst>
            </p:cNvPr>
            <p:cNvSpPr/>
            <p:nvPr/>
          </p:nvSpPr>
          <p:spPr>
            <a:xfrm>
              <a:off x="2712973"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26" name="Rectangle 25">
              <a:extLst>
                <a:ext uri="{FF2B5EF4-FFF2-40B4-BE49-F238E27FC236}">
                  <a16:creationId xmlns:a16="http://schemas.microsoft.com/office/drawing/2014/main" id="{2AF9C37C-2604-1E96-542C-6AB3D3F1E6E8}"/>
                </a:ext>
              </a:extLst>
            </p:cNvPr>
            <p:cNvSpPr/>
            <p:nvPr/>
          </p:nvSpPr>
          <p:spPr>
            <a:xfrm>
              <a:off x="3962401"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27" name="Rectangle 26">
              <a:extLst>
                <a:ext uri="{FF2B5EF4-FFF2-40B4-BE49-F238E27FC236}">
                  <a16:creationId xmlns:a16="http://schemas.microsoft.com/office/drawing/2014/main" id="{74E071D5-510C-8CC6-BE82-00E7A6B981BE}"/>
                </a:ext>
              </a:extLst>
            </p:cNvPr>
            <p:cNvSpPr/>
            <p:nvPr/>
          </p:nvSpPr>
          <p:spPr>
            <a:xfrm>
              <a:off x="5211829" y="8000563"/>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28" name="Rectangle 27">
              <a:extLst>
                <a:ext uri="{FF2B5EF4-FFF2-40B4-BE49-F238E27FC236}">
                  <a16:creationId xmlns:a16="http://schemas.microsoft.com/office/drawing/2014/main" id="{77384A88-CB8D-DB4C-B1D3-C274E7D4147D}"/>
                </a:ext>
              </a:extLst>
            </p:cNvPr>
            <p:cNvSpPr/>
            <p:nvPr/>
          </p:nvSpPr>
          <p:spPr>
            <a:xfrm>
              <a:off x="1463545"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29" name="Rectangle 28">
              <a:extLst>
                <a:ext uri="{FF2B5EF4-FFF2-40B4-BE49-F238E27FC236}">
                  <a16:creationId xmlns:a16="http://schemas.microsoft.com/office/drawing/2014/main" id="{3A4A7926-1CB9-2848-356A-9EBC8E9A5668}"/>
                </a:ext>
              </a:extLst>
            </p:cNvPr>
            <p:cNvSpPr/>
            <p:nvPr/>
          </p:nvSpPr>
          <p:spPr>
            <a:xfrm>
              <a:off x="2712973"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30" name="Rectangle 29">
              <a:extLst>
                <a:ext uri="{FF2B5EF4-FFF2-40B4-BE49-F238E27FC236}">
                  <a16:creationId xmlns:a16="http://schemas.microsoft.com/office/drawing/2014/main" id="{5332CD81-B074-AB32-5E8F-8A7F1718B01C}"/>
                </a:ext>
              </a:extLst>
            </p:cNvPr>
            <p:cNvSpPr/>
            <p:nvPr/>
          </p:nvSpPr>
          <p:spPr>
            <a:xfrm>
              <a:off x="3962401"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31" name="Rectangle 30">
              <a:extLst>
                <a:ext uri="{FF2B5EF4-FFF2-40B4-BE49-F238E27FC236}">
                  <a16:creationId xmlns:a16="http://schemas.microsoft.com/office/drawing/2014/main" id="{50BB9649-388A-52A6-CCF1-37C38BCACDA6}"/>
                </a:ext>
              </a:extLst>
            </p:cNvPr>
            <p:cNvSpPr/>
            <p:nvPr/>
          </p:nvSpPr>
          <p:spPr>
            <a:xfrm>
              <a:off x="5211829" y="8987965"/>
              <a:ext cx="1128516" cy="841398"/>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sp>
        <p:nvSpPr>
          <p:cNvPr id="16" name="2_Data_D 2.0">
            <a:extLst>
              <a:ext uri="{FF2B5EF4-FFF2-40B4-BE49-F238E27FC236}">
                <a16:creationId xmlns:a16="http://schemas.microsoft.com/office/drawing/2014/main" id="{FB9BDF35-F394-F786-7A2B-9E3829FE75B1}"/>
              </a:ext>
            </a:extLst>
          </p:cNvPr>
          <p:cNvSpPr/>
          <p:nvPr/>
        </p:nvSpPr>
        <p:spPr>
          <a:xfrm>
            <a:off x="14699048" y="13320725"/>
            <a:ext cx="1753621" cy="1307463"/>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Data</a:t>
            </a:r>
          </a:p>
        </p:txBody>
      </p:sp>
      <p:sp>
        <p:nvSpPr>
          <p:cNvPr id="17" name="1_Data">
            <a:extLst>
              <a:ext uri="{FF2B5EF4-FFF2-40B4-BE49-F238E27FC236}">
                <a16:creationId xmlns:a16="http://schemas.microsoft.com/office/drawing/2014/main" id="{F16A4B6D-E08D-AEA8-8750-7FD49D5D5817}"/>
              </a:ext>
            </a:extLst>
          </p:cNvPr>
          <p:cNvSpPr/>
          <p:nvPr/>
        </p:nvSpPr>
        <p:spPr>
          <a:xfrm>
            <a:off x="16666002" y="3902686"/>
            <a:ext cx="3930966" cy="2076959"/>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200" dirty="0"/>
              <a:t>Data</a:t>
            </a:r>
          </a:p>
        </p:txBody>
      </p:sp>
    </p:spTree>
    <p:extLst>
      <p:ext uri="{BB962C8B-B14F-4D97-AF65-F5344CB8AC3E}">
        <p14:creationId xmlns:p14="http://schemas.microsoft.com/office/powerpoint/2010/main" val="170640633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0" name="2_SSD wear">
            <a:extLst>
              <a:ext uri="{FF2B5EF4-FFF2-40B4-BE49-F238E27FC236}">
                <a16:creationId xmlns:a16="http://schemas.microsoft.com/office/drawing/2014/main" id="{2654E5DB-DC34-833C-C41D-B80117A339D1}"/>
              </a:ext>
            </a:extLst>
          </p:cNvPr>
          <p:cNvGraphicFramePr>
            <a:graphicFrameLocks noGrp="1"/>
          </p:cNvGraphicFramePr>
          <p:nvPr>
            <p:extLst>
              <p:ext uri="{D42A27DB-BD31-4B8C-83A1-F6EECF244321}">
                <p14:modId xmlns:p14="http://schemas.microsoft.com/office/powerpoint/2010/main" val="1347107608"/>
              </p:ext>
            </p:extLst>
          </p:nvPr>
        </p:nvGraphicFramePr>
        <p:xfrm>
          <a:off x="7151915" y="8592780"/>
          <a:ext cx="18086076" cy="10606872"/>
        </p:xfrm>
        <a:graphic>
          <a:graphicData uri="http://schemas.openxmlformats.org/drawingml/2006/table">
            <a:tbl>
              <a:tblPr firstRow="1" bandRow="1">
                <a:tableStyleId>{775DCB02-9BB8-47FD-8907-85C794F793BA}</a:tableStyleId>
              </a:tblPr>
              <a:tblGrid>
                <a:gridCol w="4521519">
                  <a:extLst>
                    <a:ext uri="{9D8B030D-6E8A-4147-A177-3AD203B41FA5}">
                      <a16:colId xmlns:a16="http://schemas.microsoft.com/office/drawing/2014/main" val="3388041108"/>
                    </a:ext>
                  </a:extLst>
                </a:gridCol>
                <a:gridCol w="4521519">
                  <a:extLst>
                    <a:ext uri="{9D8B030D-6E8A-4147-A177-3AD203B41FA5}">
                      <a16:colId xmlns:a16="http://schemas.microsoft.com/office/drawing/2014/main" val="308222527"/>
                    </a:ext>
                  </a:extLst>
                </a:gridCol>
                <a:gridCol w="4521519">
                  <a:extLst>
                    <a:ext uri="{9D8B030D-6E8A-4147-A177-3AD203B41FA5}">
                      <a16:colId xmlns:a16="http://schemas.microsoft.com/office/drawing/2014/main" val="3115043467"/>
                    </a:ext>
                  </a:extLst>
                </a:gridCol>
                <a:gridCol w="4521519">
                  <a:extLst>
                    <a:ext uri="{9D8B030D-6E8A-4147-A177-3AD203B41FA5}">
                      <a16:colId xmlns:a16="http://schemas.microsoft.com/office/drawing/2014/main" val="2783710362"/>
                    </a:ext>
                  </a:extLst>
                </a:gridCol>
              </a:tblGrid>
              <a:tr h="2651718">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F2CC"/>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extLst>
                  <a:ext uri="{0D108BD9-81ED-4DB2-BD59-A6C34878D82A}">
                    <a16:rowId xmlns:a16="http://schemas.microsoft.com/office/drawing/2014/main" val="1777679672"/>
                  </a:ext>
                </a:extLst>
              </a:tr>
              <a:tr h="2651718">
                <a:tc>
                  <a:txBody>
                    <a:bodyPr/>
                    <a:lstStyle/>
                    <a:p>
                      <a:pPr algn="ctr"/>
                      <a:r>
                        <a:rPr lang="en-US" sz="7000" dirty="0">
                          <a:solidFill>
                            <a:schemeClr val="bg1"/>
                          </a:solidFill>
                          <a:latin typeface="Arial" panose="020B0604020202020204" pitchFamily="34" charset="0"/>
                          <a:cs typeface="Arial" panose="020B0604020202020204" pitchFamily="34" charset="0"/>
                        </a:rPr>
                        <a:t>Hot</a:t>
                      </a:r>
                    </a:p>
                    <a:p>
                      <a:pPr algn="ctr"/>
                      <a:r>
                        <a:rPr lang="en-US" sz="7000" dirty="0">
                          <a:solidFill>
                            <a:schemeClr val="bg1"/>
                          </a:solidFill>
                          <a:latin typeface="Arial" panose="020B0604020202020204" pitchFamily="34" charset="0"/>
                          <a:cs typeface="Arial" panose="020B0604020202020204" pitchFamily="34" charset="0"/>
                        </a:rPr>
                        <a:t>data</a:t>
                      </a:r>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extLst>
                  <a:ext uri="{0D108BD9-81ED-4DB2-BD59-A6C34878D82A}">
                    <a16:rowId xmlns:a16="http://schemas.microsoft.com/office/drawing/2014/main" val="4193731618"/>
                  </a:ext>
                </a:extLst>
              </a:tr>
              <a:tr h="2651718">
                <a:tc>
                  <a:txBody>
                    <a:bodyPr/>
                    <a:lstStyle/>
                    <a:p>
                      <a:pPr algn="ctr"/>
                      <a:r>
                        <a:rPr lang="en-US" sz="7000" dirty="0">
                          <a:solidFill>
                            <a:schemeClr val="bg1"/>
                          </a:solidFill>
                          <a:latin typeface="Arial" panose="020B0604020202020204" pitchFamily="34" charset="0"/>
                          <a:cs typeface="Arial" panose="020B0604020202020204" pitchFamily="34" charset="0"/>
                        </a:rPr>
                        <a:t>Hot</a:t>
                      </a:r>
                    </a:p>
                    <a:p>
                      <a:pPr algn="ctr"/>
                      <a:r>
                        <a:rPr lang="en-US" sz="7000" dirty="0">
                          <a:solidFill>
                            <a:schemeClr val="bg1"/>
                          </a:solidFill>
                          <a:latin typeface="Arial" panose="020B0604020202020204" pitchFamily="34" charset="0"/>
                          <a:cs typeface="Arial" panose="020B0604020202020204" pitchFamily="34" charset="0"/>
                        </a:rPr>
                        <a:t>data</a:t>
                      </a:r>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tc>
                  <a:txBody>
                    <a:bodyPr/>
                    <a:lstStyle/>
                    <a:p>
                      <a:pPr algn="ctr"/>
                      <a:r>
                        <a:rPr lang="en-US" sz="7000" dirty="0">
                          <a:solidFill>
                            <a:schemeClr val="bg1"/>
                          </a:solidFill>
                          <a:latin typeface="Arial" panose="020B0604020202020204" pitchFamily="34" charset="0"/>
                          <a:cs typeface="Arial" panose="020B0604020202020204" pitchFamily="34" charset="0"/>
                        </a:rPr>
                        <a:t>Hot</a:t>
                      </a:r>
                    </a:p>
                    <a:p>
                      <a:pPr algn="ctr"/>
                      <a:r>
                        <a:rPr lang="en-US" sz="7000" dirty="0">
                          <a:solidFill>
                            <a:schemeClr val="bg1"/>
                          </a:solidFill>
                          <a:latin typeface="Arial" panose="020B0604020202020204" pitchFamily="34" charset="0"/>
                          <a:cs typeface="Arial" panose="020B0604020202020204" pitchFamily="34" charset="0"/>
                        </a:rPr>
                        <a:t>data</a:t>
                      </a:r>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extLst>
                  <a:ext uri="{0D108BD9-81ED-4DB2-BD59-A6C34878D82A}">
                    <a16:rowId xmlns:a16="http://schemas.microsoft.com/office/drawing/2014/main" val="3389829058"/>
                  </a:ext>
                </a:extLst>
              </a:tr>
              <a:tr h="2651718">
                <a:tc>
                  <a:txBody>
                    <a:bodyPr/>
                    <a:lstStyle/>
                    <a:p>
                      <a:pPr algn="ctr"/>
                      <a:r>
                        <a:rPr lang="en-US" sz="7000" dirty="0">
                          <a:solidFill>
                            <a:schemeClr val="bg1"/>
                          </a:solidFill>
                          <a:latin typeface="Arial" panose="020B0604020202020204" pitchFamily="34" charset="0"/>
                          <a:cs typeface="Arial" panose="020B0604020202020204" pitchFamily="34" charset="0"/>
                        </a:rPr>
                        <a:t>Hot</a:t>
                      </a:r>
                    </a:p>
                    <a:p>
                      <a:pPr algn="ctr"/>
                      <a:r>
                        <a:rPr lang="en-US" sz="7000" dirty="0">
                          <a:solidFill>
                            <a:schemeClr val="bg1"/>
                          </a:solidFill>
                          <a:latin typeface="Arial" panose="020B0604020202020204" pitchFamily="34" charset="0"/>
                          <a:cs typeface="Arial" panose="020B0604020202020204" pitchFamily="34" charset="0"/>
                        </a:rPr>
                        <a:t>data</a:t>
                      </a:r>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F0000"/>
                    </a:solidFill>
                  </a:tcPr>
                </a:tc>
                <a:tc>
                  <a:txBody>
                    <a:bodyPr/>
                    <a:lstStyle/>
                    <a:p>
                      <a:endParaRPr lang="en-US" sz="970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tc>
                  <a:txBody>
                    <a:bodyPr/>
                    <a:lstStyle/>
                    <a:p>
                      <a:endParaRPr lang="en-US" sz="9700" dirty="0"/>
                    </a:p>
                  </a:txBody>
                  <a:tcPr marL="163183" marR="163183" marT="81592" marB="81592">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9937B"/>
                    </a:solidFill>
                  </a:tcPr>
                </a:tc>
                <a:extLst>
                  <a:ext uri="{0D108BD9-81ED-4DB2-BD59-A6C34878D82A}">
                    <a16:rowId xmlns:a16="http://schemas.microsoft.com/office/drawing/2014/main" val="3489431395"/>
                  </a:ext>
                </a:extLst>
              </a:tr>
            </a:tbl>
          </a:graphicData>
        </a:graphic>
      </p:graphicFrame>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Wearing</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06156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Cells wear out faster the more they are used</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5_Bullet 2">
            <a:extLst>
              <a:ext uri="{FF2B5EF4-FFF2-40B4-BE49-F238E27FC236}">
                <a16:creationId xmlns:a16="http://schemas.microsoft.com/office/drawing/2014/main" id="{F7302874-6FF6-4F12-9408-F903772FAD68}"/>
              </a:ext>
            </a:extLst>
          </p:cNvPr>
          <p:cNvSpPr txBox="1"/>
          <p:nvPr/>
        </p:nvSpPr>
        <p:spPr>
          <a:xfrm>
            <a:off x="854963" y="5467572"/>
            <a:ext cx="24917569"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Wear levelling distributes wear across SSD</a:t>
            </a:r>
            <a:endParaRPr lang="en-US" sz="7500" dirty="0">
              <a:latin typeface="Arial" panose="020B0604020202020204" pitchFamily="34" charset="0"/>
              <a:cs typeface="Arial" panose="020B0604020202020204" pitchFamily="34" charset="0"/>
            </a:endParaRPr>
          </a:p>
        </p:txBody>
      </p:sp>
      <p:sp>
        <p:nvSpPr>
          <p:cNvPr id="11" name="6_Bullet 3">
            <a:extLst>
              <a:ext uri="{FF2B5EF4-FFF2-40B4-BE49-F238E27FC236}">
                <a16:creationId xmlns:a16="http://schemas.microsoft.com/office/drawing/2014/main" id="{E64035EB-538E-4765-9879-52C9E87B8C6B}"/>
              </a:ext>
            </a:extLst>
          </p:cNvPr>
          <p:cNvSpPr txBox="1"/>
          <p:nvPr/>
        </p:nvSpPr>
        <p:spPr>
          <a:xfrm>
            <a:off x="854964" y="6859811"/>
            <a:ext cx="28202636" cy="1569660"/>
          </a:xfrm>
          <a:prstGeom prst="rect">
            <a:avLst/>
          </a:prstGeom>
          <a:noFill/>
        </p:spPr>
        <p:txBody>
          <a:bodyPr wrap="square">
            <a:spAutoFit/>
          </a:bodyPr>
          <a:lstStyle/>
          <a:p>
            <a:r>
              <a:rPr lang="en-US" sz="9600" dirty="0"/>
              <a:t>Cold data swapped around with hot data</a:t>
            </a:r>
            <a:endParaRPr lang="en-US" sz="7500" dirty="0">
              <a:latin typeface="Arial" panose="020B0604020202020204" pitchFamily="34" charset="0"/>
              <a:cs typeface="Arial" panose="020B0604020202020204" pitchFamily="34" charset="0"/>
            </a:endParaRPr>
          </a:p>
        </p:txBody>
      </p:sp>
      <p:sp>
        <p:nvSpPr>
          <p:cNvPr id="3" name="3_Hot data">
            <a:extLst>
              <a:ext uri="{FF2B5EF4-FFF2-40B4-BE49-F238E27FC236}">
                <a16:creationId xmlns:a16="http://schemas.microsoft.com/office/drawing/2014/main" id="{41BDFCA9-9C54-8A98-60FC-6F34B66D15E1}"/>
              </a:ext>
            </a:extLst>
          </p:cNvPr>
          <p:cNvSpPr/>
          <p:nvPr/>
        </p:nvSpPr>
        <p:spPr>
          <a:xfrm>
            <a:off x="16194953" y="11242960"/>
            <a:ext cx="4517270" cy="2675059"/>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latin typeface="Arial" panose="020B0604020202020204" pitchFamily="34" charset="0"/>
                <a:cs typeface="Arial" panose="020B0604020202020204" pitchFamily="34" charset="0"/>
              </a:rPr>
              <a:t>Hot</a:t>
            </a:r>
          </a:p>
          <a:p>
            <a:pPr algn="ctr"/>
            <a:r>
              <a:rPr lang="en-US" sz="7000" dirty="0">
                <a:latin typeface="Arial" panose="020B0604020202020204" pitchFamily="34" charset="0"/>
                <a:cs typeface="Arial" panose="020B0604020202020204" pitchFamily="34" charset="0"/>
              </a:rPr>
              <a:t>data</a:t>
            </a:r>
          </a:p>
        </p:txBody>
      </p:sp>
      <p:sp>
        <p:nvSpPr>
          <p:cNvPr id="4" name="7_Hot data2">
            <a:extLst>
              <a:ext uri="{FF2B5EF4-FFF2-40B4-BE49-F238E27FC236}">
                <a16:creationId xmlns:a16="http://schemas.microsoft.com/office/drawing/2014/main" id="{5C8A4225-7716-3483-04F6-8104AAB21ED5}"/>
              </a:ext>
            </a:extLst>
          </p:cNvPr>
          <p:cNvSpPr/>
          <p:nvPr/>
        </p:nvSpPr>
        <p:spPr>
          <a:xfrm>
            <a:off x="7151914" y="8575215"/>
            <a:ext cx="4533265" cy="2667745"/>
          </a:xfrm>
          <a:prstGeom prst="rec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latin typeface="Arial" panose="020B0604020202020204" pitchFamily="34" charset="0"/>
                <a:cs typeface="Arial" panose="020B0604020202020204" pitchFamily="34" charset="0"/>
              </a:rPr>
              <a:t>Hot</a:t>
            </a:r>
          </a:p>
          <a:p>
            <a:pPr algn="ctr"/>
            <a:r>
              <a:rPr lang="en-US" sz="7000" dirty="0">
                <a:latin typeface="Arial" panose="020B0604020202020204" pitchFamily="34" charset="0"/>
                <a:cs typeface="Arial" panose="020B0604020202020204" pitchFamily="34" charset="0"/>
              </a:rPr>
              <a:t>data</a:t>
            </a:r>
          </a:p>
        </p:txBody>
      </p:sp>
      <p:sp>
        <p:nvSpPr>
          <p:cNvPr id="6" name="4_Cold data">
            <a:extLst>
              <a:ext uri="{FF2B5EF4-FFF2-40B4-BE49-F238E27FC236}">
                <a16:creationId xmlns:a16="http://schemas.microsoft.com/office/drawing/2014/main" id="{1C0A72BB-77E8-835D-3F97-27A4C63584E9}"/>
              </a:ext>
            </a:extLst>
          </p:cNvPr>
          <p:cNvSpPr/>
          <p:nvPr/>
        </p:nvSpPr>
        <p:spPr>
          <a:xfrm>
            <a:off x="7135919" y="8570114"/>
            <a:ext cx="4533266" cy="263532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000" dirty="0">
                <a:latin typeface="Arial" panose="020B0604020202020204" pitchFamily="34" charset="0"/>
                <a:cs typeface="Arial" panose="020B0604020202020204" pitchFamily="34" charset="0"/>
              </a:rPr>
              <a:t>Cold</a:t>
            </a:r>
          </a:p>
          <a:p>
            <a:pPr algn="ctr"/>
            <a:r>
              <a:rPr lang="en-US" sz="7000" dirty="0">
                <a:latin typeface="Arial" panose="020B0604020202020204" pitchFamily="34" charset="0"/>
                <a:cs typeface="Arial" panose="020B0604020202020204" pitchFamily="34" charset="0"/>
              </a:rPr>
              <a:t>data</a:t>
            </a:r>
          </a:p>
        </p:txBody>
      </p:sp>
      <p:sp>
        <p:nvSpPr>
          <p:cNvPr id="8" name="PDF Arrow">
            <a:extLst>
              <a:ext uri="{FF2B5EF4-FFF2-40B4-BE49-F238E27FC236}">
                <a16:creationId xmlns:a16="http://schemas.microsoft.com/office/drawing/2014/main" id="{B76268F0-A200-5DA9-79B6-C9DE0C48B991}"/>
              </a:ext>
            </a:extLst>
          </p:cNvPr>
          <p:cNvSpPr/>
          <p:nvPr/>
        </p:nvSpPr>
        <p:spPr>
          <a:xfrm rot="1483526">
            <a:off x="11406902" y="10159614"/>
            <a:ext cx="5082324" cy="2003383"/>
          </a:xfrm>
          <a:prstGeom prst="rightArrow">
            <a:avLst>
              <a:gd name="adj1" fmla="val 33713"/>
              <a:gd name="adj2" fmla="val 50000"/>
            </a:avLst>
          </a:prstGeom>
          <a:solidFill>
            <a:schemeClr val="accent6">
              <a:lumMod val="60000"/>
              <a:lumOff val="40000"/>
            </a:schemeClr>
          </a:solidFill>
          <a:scene3d>
            <a:camera prst="orthographicFront"/>
            <a:lightRig rig="threePt" dir="t"/>
          </a:scene3d>
          <a:sp3d>
            <a:bevelT w="152400" h="50800" prst="softRound"/>
          </a:sp3d>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11861429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Garbage Collection</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33728949"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Remove old data. Move data. Creates empty blocks</a:t>
            </a:r>
            <a:endParaRPr lang="en-US" sz="10500" b="1" dirty="0">
              <a:solidFill>
                <a:srgbClr val="1884C7"/>
              </a:solidFill>
              <a:latin typeface="Arial" panose="020B0604020202020204" pitchFamily="34" charset="0"/>
              <a:cs typeface="Arial" panose="020B0604020202020204" pitchFamily="34" charset="0"/>
            </a:endParaRPr>
          </a:p>
        </p:txBody>
      </p:sp>
      <p:grpSp>
        <p:nvGrpSpPr>
          <p:cNvPr id="3" name="4_Bottom Block Right">
            <a:extLst>
              <a:ext uri="{FF2B5EF4-FFF2-40B4-BE49-F238E27FC236}">
                <a16:creationId xmlns:a16="http://schemas.microsoft.com/office/drawing/2014/main" id="{6A1E2FAA-DB16-9D57-0CBA-DCC4FD81DA8C}"/>
              </a:ext>
            </a:extLst>
          </p:cNvPr>
          <p:cNvGrpSpPr/>
          <p:nvPr/>
        </p:nvGrpSpPr>
        <p:grpSpPr>
          <a:xfrm>
            <a:off x="22749989" y="12814798"/>
            <a:ext cx="8977246" cy="5486093"/>
            <a:chOff x="9448799" y="2362200"/>
            <a:chExt cx="5486402" cy="3352800"/>
          </a:xfrm>
        </p:grpSpPr>
        <p:sp>
          <p:nvSpPr>
            <p:cNvPr id="51" name="1_Block">
              <a:extLst>
                <a:ext uri="{FF2B5EF4-FFF2-40B4-BE49-F238E27FC236}">
                  <a16:creationId xmlns:a16="http://schemas.microsoft.com/office/drawing/2014/main" id="{A1B3B623-2DAB-4D25-33C2-D8C251F167DE}"/>
                </a:ext>
              </a:extLst>
            </p:cNvPr>
            <p:cNvSpPr/>
            <p:nvPr/>
          </p:nvSpPr>
          <p:spPr>
            <a:xfrm>
              <a:off x="9448799" y="2362200"/>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r>
                <a:rPr lang="en-US" sz="7000" b="1" dirty="0">
                  <a:latin typeface="Arial" panose="020B0604020202020204" pitchFamily="34" charset="0"/>
                  <a:cs typeface="Arial" panose="020B0604020202020204" pitchFamily="34" charset="0"/>
                </a:rPr>
                <a:t>Block</a:t>
              </a:r>
            </a:p>
          </p:txBody>
        </p:sp>
        <p:grpSp>
          <p:nvGrpSpPr>
            <p:cNvPr id="52" name="2_Pages">
              <a:extLst>
                <a:ext uri="{FF2B5EF4-FFF2-40B4-BE49-F238E27FC236}">
                  <a16:creationId xmlns:a16="http://schemas.microsoft.com/office/drawing/2014/main" id="{AC7FCC30-BE61-F7DA-AC4E-7A8E21052414}"/>
                </a:ext>
              </a:extLst>
            </p:cNvPr>
            <p:cNvGrpSpPr/>
            <p:nvPr/>
          </p:nvGrpSpPr>
          <p:grpSpPr>
            <a:xfrm>
              <a:off x="9753600" y="2820581"/>
              <a:ext cx="4876800" cy="1828800"/>
              <a:chOff x="7315200" y="5181600"/>
              <a:chExt cx="9220200" cy="5023884"/>
            </a:xfrm>
          </p:grpSpPr>
          <p:sp>
            <p:nvSpPr>
              <p:cNvPr id="53" name="Rectangle 52">
                <a:extLst>
                  <a:ext uri="{FF2B5EF4-FFF2-40B4-BE49-F238E27FC236}">
                    <a16:creationId xmlns:a16="http://schemas.microsoft.com/office/drawing/2014/main" id="{06ABAE21-BF3C-97CC-F68B-59369A57D530}"/>
                  </a:ext>
                </a:extLst>
              </p:cNvPr>
              <p:cNvSpPr/>
              <p:nvPr/>
            </p:nvSpPr>
            <p:spPr>
              <a:xfrm>
                <a:off x="7315200" y="5181600"/>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54" name="Rectangle 53">
                <a:extLst>
                  <a:ext uri="{FF2B5EF4-FFF2-40B4-BE49-F238E27FC236}">
                    <a16:creationId xmlns:a16="http://schemas.microsoft.com/office/drawing/2014/main" id="{AC918C11-389A-8C00-B487-D382D7C36B88}"/>
                  </a:ext>
                </a:extLst>
              </p:cNvPr>
              <p:cNvSpPr/>
              <p:nvPr/>
            </p:nvSpPr>
            <p:spPr>
              <a:xfrm>
                <a:off x="9677400" y="5181600"/>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55" name="Rectangle 54">
                <a:extLst>
                  <a:ext uri="{FF2B5EF4-FFF2-40B4-BE49-F238E27FC236}">
                    <a16:creationId xmlns:a16="http://schemas.microsoft.com/office/drawing/2014/main" id="{120F8F31-0E9C-F982-363E-D26374F6DF62}"/>
                  </a:ext>
                </a:extLst>
              </p:cNvPr>
              <p:cNvSpPr/>
              <p:nvPr/>
            </p:nvSpPr>
            <p:spPr>
              <a:xfrm>
                <a:off x="12039600" y="5181600"/>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56" name="Rectangle 55">
                <a:extLst>
                  <a:ext uri="{FF2B5EF4-FFF2-40B4-BE49-F238E27FC236}">
                    <a16:creationId xmlns:a16="http://schemas.microsoft.com/office/drawing/2014/main" id="{435904DF-956C-8C06-98E8-DB8C003D52E1}"/>
                  </a:ext>
                </a:extLst>
              </p:cNvPr>
              <p:cNvSpPr/>
              <p:nvPr/>
            </p:nvSpPr>
            <p:spPr>
              <a:xfrm>
                <a:off x="14401800" y="5181600"/>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57" name="Rectangle 56">
                <a:extLst>
                  <a:ext uri="{FF2B5EF4-FFF2-40B4-BE49-F238E27FC236}">
                    <a16:creationId xmlns:a16="http://schemas.microsoft.com/office/drawing/2014/main" id="{FD92A1E9-B455-20EB-DCD6-C4B0118A0CCF}"/>
                  </a:ext>
                </a:extLst>
              </p:cNvPr>
              <p:cNvSpPr/>
              <p:nvPr/>
            </p:nvSpPr>
            <p:spPr>
              <a:xfrm>
                <a:off x="7315200" y="7894084"/>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58" name="Rectangle 57">
                <a:extLst>
                  <a:ext uri="{FF2B5EF4-FFF2-40B4-BE49-F238E27FC236}">
                    <a16:creationId xmlns:a16="http://schemas.microsoft.com/office/drawing/2014/main" id="{A73987F2-11E3-8AC6-7C31-05EDD00FF07A}"/>
                  </a:ext>
                </a:extLst>
              </p:cNvPr>
              <p:cNvSpPr/>
              <p:nvPr/>
            </p:nvSpPr>
            <p:spPr>
              <a:xfrm>
                <a:off x="9677400" y="7894084"/>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59" name="Rectangle 58">
                <a:extLst>
                  <a:ext uri="{FF2B5EF4-FFF2-40B4-BE49-F238E27FC236}">
                    <a16:creationId xmlns:a16="http://schemas.microsoft.com/office/drawing/2014/main" id="{3D95580B-AEB4-541C-3C1C-5F6D65910530}"/>
                  </a:ext>
                </a:extLst>
              </p:cNvPr>
              <p:cNvSpPr/>
              <p:nvPr/>
            </p:nvSpPr>
            <p:spPr>
              <a:xfrm>
                <a:off x="12039600" y="7894084"/>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60" name="Rectangle 59">
                <a:extLst>
                  <a:ext uri="{FF2B5EF4-FFF2-40B4-BE49-F238E27FC236}">
                    <a16:creationId xmlns:a16="http://schemas.microsoft.com/office/drawing/2014/main" id="{5C123F16-8BC6-34E1-2AC6-B3881D7394B8}"/>
                  </a:ext>
                </a:extLst>
              </p:cNvPr>
              <p:cNvSpPr/>
              <p:nvPr/>
            </p:nvSpPr>
            <p:spPr>
              <a:xfrm>
                <a:off x="14401800" y="7894084"/>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grpSp>
      <p:grpSp>
        <p:nvGrpSpPr>
          <p:cNvPr id="4" name="4_Top Block Right">
            <a:extLst>
              <a:ext uri="{FF2B5EF4-FFF2-40B4-BE49-F238E27FC236}">
                <a16:creationId xmlns:a16="http://schemas.microsoft.com/office/drawing/2014/main" id="{67307A7E-B32B-9787-06E3-85D9ADF0114C}"/>
              </a:ext>
            </a:extLst>
          </p:cNvPr>
          <p:cNvGrpSpPr/>
          <p:nvPr/>
        </p:nvGrpSpPr>
        <p:grpSpPr>
          <a:xfrm>
            <a:off x="22722714" y="5732132"/>
            <a:ext cx="8977246" cy="5486093"/>
            <a:chOff x="9448799" y="2362200"/>
            <a:chExt cx="5486402" cy="3352800"/>
          </a:xfrm>
        </p:grpSpPr>
        <p:sp>
          <p:nvSpPr>
            <p:cNvPr id="41" name="1_Block">
              <a:extLst>
                <a:ext uri="{FF2B5EF4-FFF2-40B4-BE49-F238E27FC236}">
                  <a16:creationId xmlns:a16="http://schemas.microsoft.com/office/drawing/2014/main" id="{AFFF9318-EC7C-42E6-1870-105221BC5F4B}"/>
                </a:ext>
              </a:extLst>
            </p:cNvPr>
            <p:cNvSpPr/>
            <p:nvPr/>
          </p:nvSpPr>
          <p:spPr>
            <a:xfrm>
              <a:off x="9448799" y="2362200"/>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r>
                <a:rPr lang="en-US" sz="7000" b="1" dirty="0">
                  <a:latin typeface="Arial" panose="020B0604020202020204" pitchFamily="34" charset="0"/>
                  <a:cs typeface="Arial" panose="020B0604020202020204" pitchFamily="34" charset="0"/>
                </a:rPr>
                <a:t>Block</a:t>
              </a:r>
            </a:p>
          </p:txBody>
        </p:sp>
        <p:grpSp>
          <p:nvGrpSpPr>
            <p:cNvPr id="42" name="2_Pages">
              <a:extLst>
                <a:ext uri="{FF2B5EF4-FFF2-40B4-BE49-F238E27FC236}">
                  <a16:creationId xmlns:a16="http://schemas.microsoft.com/office/drawing/2014/main" id="{A8327CD9-FE08-4880-2565-D9B0997FA433}"/>
                </a:ext>
              </a:extLst>
            </p:cNvPr>
            <p:cNvGrpSpPr/>
            <p:nvPr/>
          </p:nvGrpSpPr>
          <p:grpSpPr>
            <a:xfrm>
              <a:off x="9753600" y="2820581"/>
              <a:ext cx="4876800" cy="1828800"/>
              <a:chOff x="7315200" y="5181600"/>
              <a:chExt cx="9220200" cy="5023884"/>
            </a:xfrm>
          </p:grpSpPr>
          <p:sp>
            <p:nvSpPr>
              <p:cNvPr id="43" name="Rectangle 42">
                <a:extLst>
                  <a:ext uri="{FF2B5EF4-FFF2-40B4-BE49-F238E27FC236}">
                    <a16:creationId xmlns:a16="http://schemas.microsoft.com/office/drawing/2014/main" id="{543BD61F-BAEB-F9C5-B6FF-3501369962F8}"/>
                  </a:ext>
                </a:extLst>
              </p:cNvPr>
              <p:cNvSpPr/>
              <p:nvPr/>
            </p:nvSpPr>
            <p:spPr>
              <a:xfrm>
                <a:off x="73152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44" name="Rectangle 43">
                <a:extLst>
                  <a:ext uri="{FF2B5EF4-FFF2-40B4-BE49-F238E27FC236}">
                    <a16:creationId xmlns:a16="http://schemas.microsoft.com/office/drawing/2014/main" id="{F2A7F4D2-B9EF-0267-9E1A-10DDA0533375}"/>
                  </a:ext>
                </a:extLst>
              </p:cNvPr>
              <p:cNvSpPr/>
              <p:nvPr/>
            </p:nvSpPr>
            <p:spPr>
              <a:xfrm>
                <a:off x="96774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45" name="Rectangle 44">
                <a:extLst>
                  <a:ext uri="{FF2B5EF4-FFF2-40B4-BE49-F238E27FC236}">
                    <a16:creationId xmlns:a16="http://schemas.microsoft.com/office/drawing/2014/main" id="{36F7E76D-55E7-6688-DCFE-6F05B5240B4E}"/>
                  </a:ext>
                </a:extLst>
              </p:cNvPr>
              <p:cNvSpPr/>
              <p:nvPr/>
            </p:nvSpPr>
            <p:spPr>
              <a:xfrm>
                <a:off x="120396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46" name="Rectangle 45">
                <a:extLst>
                  <a:ext uri="{FF2B5EF4-FFF2-40B4-BE49-F238E27FC236}">
                    <a16:creationId xmlns:a16="http://schemas.microsoft.com/office/drawing/2014/main" id="{7E25E8CA-5FA2-E523-0FF3-B3108A5F5551}"/>
                  </a:ext>
                </a:extLst>
              </p:cNvPr>
              <p:cNvSpPr/>
              <p:nvPr/>
            </p:nvSpPr>
            <p:spPr>
              <a:xfrm>
                <a:off x="144018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47" name="Rectangle 46">
                <a:extLst>
                  <a:ext uri="{FF2B5EF4-FFF2-40B4-BE49-F238E27FC236}">
                    <a16:creationId xmlns:a16="http://schemas.microsoft.com/office/drawing/2014/main" id="{29EF14D4-6017-5F07-1696-C940DD021B58}"/>
                  </a:ext>
                </a:extLst>
              </p:cNvPr>
              <p:cNvSpPr/>
              <p:nvPr/>
            </p:nvSpPr>
            <p:spPr>
              <a:xfrm>
                <a:off x="73152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48" name="Rectangle 47">
                <a:extLst>
                  <a:ext uri="{FF2B5EF4-FFF2-40B4-BE49-F238E27FC236}">
                    <a16:creationId xmlns:a16="http://schemas.microsoft.com/office/drawing/2014/main" id="{A056E063-67EF-354D-E2A7-06FD2599A14F}"/>
                  </a:ext>
                </a:extLst>
              </p:cNvPr>
              <p:cNvSpPr/>
              <p:nvPr/>
            </p:nvSpPr>
            <p:spPr>
              <a:xfrm>
                <a:off x="96774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49" name="Rectangle 48">
                <a:extLst>
                  <a:ext uri="{FF2B5EF4-FFF2-40B4-BE49-F238E27FC236}">
                    <a16:creationId xmlns:a16="http://schemas.microsoft.com/office/drawing/2014/main" id="{889137A3-9FDC-F058-2D2A-B545C0102D59}"/>
                  </a:ext>
                </a:extLst>
              </p:cNvPr>
              <p:cNvSpPr/>
              <p:nvPr/>
            </p:nvSpPr>
            <p:spPr>
              <a:xfrm>
                <a:off x="120396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50" name="Rectangle 49">
                <a:extLst>
                  <a:ext uri="{FF2B5EF4-FFF2-40B4-BE49-F238E27FC236}">
                    <a16:creationId xmlns:a16="http://schemas.microsoft.com/office/drawing/2014/main" id="{ED24B20F-6E3D-ED7D-59BD-9DDCAFBF130A}"/>
                  </a:ext>
                </a:extLst>
              </p:cNvPr>
              <p:cNvSpPr/>
              <p:nvPr/>
            </p:nvSpPr>
            <p:spPr>
              <a:xfrm>
                <a:off x="14401800" y="7894084"/>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grpSp>
      <p:sp>
        <p:nvSpPr>
          <p:cNvPr id="6" name="4_Arrow">
            <a:extLst>
              <a:ext uri="{FF2B5EF4-FFF2-40B4-BE49-F238E27FC236}">
                <a16:creationId xmlns:a16="http://schemas.microsoft.com/office/drawing/2014/main" id="{B02C584D-6556-FF8F-5785-B9517707872D}"/>
              </a:ext>
            </a:extLst>
          </p:cNvPr>
          <p:cNvSpPr/>
          <p:nvPr/>
        </p:nvSpPr>
        <p:spPr>
          <a:xfrm>
            <a:off x="12028748" y="8829852"/>
            <a:ext cx="10097332" cy="6400951"/>
          </a:xfrm>
          <a:prstGeom prst="rightArrow">
            <a:avLst>
              <a:gd name="adj1" fmla="val 50000"/>
              <a:gd name="adj2" fmla="val 24923"/>
            </a:avLst>
          </a:prstGeom>
          <a:gradFill>
            <a:gsLst>
              <a:gs pos="0">
                <a:schemeClr val="bg1">
                  <a:lumMod val="85000"/>
                </a:schemeClr>
              </a:gs>
              <a:gs pos="50000">
                <a:schemeClr val="bg1">
                  <a:lumMod val="75000"/>
                </a:schemeClr>
              </a:gs>
              <a:gs pos="100000">
                <a:schemeClr val="bg1">
                  <a:lumMod val="75000"/>
                </a:schemeClr>
              </a:gs>
            </a:gsLst>
          </a:gradFill>
          <a:scene3d>
            <a:camera prst="orthographicFront"/>
            <a:lightRig rig="threePt" dir="t"/>
          </a:scene3d>
          <a:sp3d>
            <a:bevelT w="228600" h="228600" prst="relaxedInset"/>
          </a:sp3d>
        </p:spPr>
        <p:style>
          <a:lnRef idx="1">
            <a:schemeClr val="dk1"/>
          </a:lnRef>
          <a:fillRef idx="2">
            <a:schemeClr val="dk1"/>
          </a:fillRef>
          <a:effectRef idx="1">
            <a:schemeClr val="dk1"/>
          </a:effectRef>
          <a:fontRef idx="minor">
            <a:schemeClr val="dk1"/>
          </a:fontRef>
        </p:style>
        <p:txBody>
          <a:bodyPr rtlCol="0" anchor="ctr"/>
          <a:lstStyle/>
          <a:p>
            <a:pPr algn="ctr"/>
            <a:r>
              <a:rPr lang="en-US" sz="8000" b="1" dirty="0">
                <a:latin typeface="Arial" panose="020B0604020202020204" pitchFamily="34" charset="0"/>
                <a:cs typeface="Arial" panose="020B0604020202020204" pitchFamily="34" charset="0"/>
              </a:rPr>
              <a:t>Garbage</a:t>
            </a:r>
            <a:br>
              <a:rPr lang="en-US" sz="8000" b="1" dirty="0">
                <a:latin typeface="Arial" panose="020B0604020202020204" pitchFamily="34" charset="0"/>
                <a:cs typeface="Arial" panose="020B0604020202020204" pitchFamily="34" charset="0"/>
              </a:rPr>
            </a:br>
            <a:r>
              <a:rPr lang="en-US" sz="8000" b="1" dirty="0">
                <a:latin typeface="Arial" panose="020B0604020202020204" pitchFamily="34" charset="0"/>
                <a:cs typeface="Arial" panose="020B0604020202020204" pitchFamily="34" charset="0"/>
              </a:rPr>
              <a:t>collection</a:t>
            </a:r>
          </a:p>
        </p:txBody>
      </p:sp>
      <p:grpSp>
        <p:nvGrpSpPr>
          <p:cNvPr id="8" name="3_Bottom Block Left">
            <a:extLst>
              <a:ext uri="{FF2B5EF4-FFF2-40B4-BE49-F238E27FC236}">
                <a16:creationId xmlns:a16="http://schemas.microsoft.com/office/drawing/2014/main" id="{C2C4ACE5-B5DF-08BD-25B2-CAF351762041}"/>
              </a:ext>
            </a:extLst>
          </p:cNvPr>
          <p:cNvGrpSpPr/>
          <p:nvPr/>
        </p:nvGrpSpPr>
        <p:grpSpPr>
          <a:xfrm>
            <a:off x="2276065" y="12814798"/>
            <a:ext cx="8977246" cy="5486093"/>
            <a:chOff x="9448799" y="2362200"/>
            <a:chExt cx="5486402" cy="3352800"/>
          </a:xfrm>
        </p:grpSpPr>
        <p:sp>
          <p:nvSpPr>
            <p:cNvPr id="31" name="1_Block">
              <a:extLst>
                <a:ext uri="{FF2B5EF4-FFF2-40B4-BE49-F238E27FC236}">
                  <a16:creationId xmlns:a16="http://schemas.microsoft.com/office/drawing/2014/main" id="{57D5876A-7BC8-BFE4-E646-D9C43BA208AF}"/>
                </a:ext>
              </a:extLst>
            </p:cNvPr>
            <p:cNvSpPr/>
            <p:nvPr/>
          </p:nvSpPr>
          <p:spPr>
            <a:xfrm>
              <a:off x="9448799" y="2362200"/>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r>
                <a:rPr lang="en-US" sz="7000" b="1" dirty="0">
                  <a:latin typeface="Arial" panose="020B0604020202020204" pitchFamily="34" charset="0"/>
                  <a:cs typeface="Arial" panose="020B0604020202020204" pitchFamily="34" charset="0"/>
                </a:rPr>
                <a:t>Block</a:t>
              </a:r>
            </a:p>
          </p:txBody>
        </p:sp>
        <p:grpSp>
          <p:nvGrpSpPr>
            <p:cNvPr id="32" name="2_Pages">
              <a:extLst>
                <a:ext uri="{FF2B5EF4-FFF2-40B4-BE49-F238E27FC236}">
                  <a16:creationId xmlns:a16="http://schemas.microsoft.com/office/drawing/2014/main" id="{6BDCCB38-F4E2-FB9B-CC90-62515EFA34EE}"/>
                </a:ext>
              </a:extLst>
            </p:cNvPr>
            <p:cNvGrpSpPr/>
            <p:nvPr/>
          </p:nvGrpSpPr>
          <p:grpSpPr>
            <a:xfrm>
              <a:off x="9753600" y="2820581"/>
              <a:ext cx="4876800" cy="1828800"/>
              <a:chOff x="7315200" y="5181600"/>
              <a:chExt cx="9220200" cy="5023884"/>
            </a:xfrm>
          </p:grpSpPr>
          <p:sp>
            <p:nvSpPr>
              <p:cNvPr id="33" name="Rectangle 32">
                <a:extLst>
                  <a:ext uri="{FF2B5EF4-FFF2-40B4-BE49-F238E27FC236}">
                    <a16:creationId xmlns:a16="http://schemas.microsoft.com/office/drawing/2014/main" id="{04BF7D1D-2E07-9E1E-88B9-C19370B53191}"/>
                  </a:ext>
                </a:extLst>
              </p:cNvPr>
              <p:cNvSpPr/>
              <p:nvPr/>
            </p:nvSpPr>
            <p:spPr>
              <a:xfrm>
                <a:off x="7315200" y="5181600"/>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34" name="Rectangle 33">
                <a:extLst>
                  <a:ext uri="{FF2B5EF4-FFF2-40B4-BE49-F238E27FC236}">
                    <a16:creationId xmlns:a16="http://schemas.microsoft.com/office/drawing/2014/main" id="{85412F45-AA32-1381-B976-1759C59BE22C}"/>
                  </a:ext>
                </a:extLst>
              </p:cNvPr>
              <p:cNvSpPr/>
              <p:nvPr/>
            </p:nvSpPr>
            <p:spPr>
              <a:xfrm>
                <a:off x="9677400" y="5181600"/>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35" name="Rectangle 34">
                <a:extLst>
                  <a:ext uri="{FF2B5EF4-FFF2-40B4-BE49-F238E27FC236}">
                    <a16:creationId xmlns:a16="http://schemas.microsoft.com/office/drawing/2014/main" id="{9A07B944-C039-2910-B2FD-DAB74645C1E6}"/>
                  </a:ext>
                </a:extLst>
              </p:cNvPr>
              <p:cNvSpPr/>
              <p:nvPr/>
            </p:nvSpPr>
            <p:spPr>
              <a:xfrm>
                <a:off x="12039600" y="5181600"/>
                <a:ext cx="2133600" cy="2311401"/>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Stale</a:t>
                </a:r>
              </a:p>
            </p:txBody>
          </p:sp>
          <p:sp>
            <p:nvSpPr>
              <p:cNvPr id="36" name="Rectangle 35">
                <a:extLst>
                  <a:ext uri="{FF2B5EF4-FFF2-40B4-BE49-F238E27FC236}">
                    <a16:creationId xmlns:a16="http://schemas.microsoft.com/office/drawing/2014/main" id="{D8F8C293-DAD2-704E-5E25-5C479A07E1A1}"/>
                  </a:ext>
                </a:extLst>
              </p:cNvPr>
              <p:cNvSpPr/>
              <p:nvPr/>
            </p:nvSpPr>
            <p:spPr>
              <a:xfrm>
                <a:off x="14401799" y="5181600"/>
                <a:ext cx="2133600" cy="2311401"/>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Stale</a:t>
                </a:r>
              </a:p>
            </p:txBody>
          </p:sp>
          <p:sp>
            <p:nvSpPr>
              <p:cNvPr id="37" name="Rectangle 36">
                <a:extLst>
                  <a:ext uri="{FF2B5EF4-FFF2-40B4-BE49-F238E27FC236}">
                    <a16:creationId xmlns:a16="http://schemas.microsoft.com/office/drawing/2014/main" id="{7A3321E5-8FF0-0C4E-D196-953A5C994CA5}"/>
                  </a:ext>
                </a:extLst>
              </p:cNvPr>
              <p:cNvSpPr/>
              <p:nvPr/>
            </p:nvSpPr>
            <p:spPr>
              <a:xfrm>
                <a:off x="7315200" y="7894083"/>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38" name="Rectangle 37">
                <a:extLst>
                  <a:ext uri="{FF2B5EF4-FFF2-40B4-BE49-F238E27FC236}">
                    <a16:creationId xmlns:a16="http://schemas.microsoft.com/office/drawing/2014/main" id="{0A255045-F4BE-A508-48F9-1C7CB0F25EB6}"/>
                  </a:ext>
                </a:extLst>
              </p:cNvPr>
              <p:cNvSpPr/>
              <p:nvPr/>
            </p:nvSpPr>
            <p:spPr>
              <a:xfrm>
                <a:off x="96774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39" name="Rectangle 38">
                <a:extLst>
                  <a:ext uri="{FF2B5EF4-FFF2-40B4-BE49-F238E27FC236}">
                    <a16:creationId xmlns:a16="http://schemas.microsoft.com/office/drawing/2014/main" id="{4967F626-33D7-2E8D-7C3E-4BF997E9FBDA}"/>
                  </a:ext>
                </a:extLst>
              </p:cNvPr>
              <p:cNvSpPr/>
              <p:nvPr/>
            </p:nvSpPr>
            <p:spPr>
              <a:xfrm>
                <a:off x="12039600" y="7894084"/>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0" name="Rectangle 39">
                <a:extLst>
                  <a:ext uri="{FF2B5EF4-FFF2-40B4-BE49-F238E27FC236}">
                    <a16:creationId xmlns:a16="http://schemas.microsoft.com/office/drawing/2014/main" id="{DFE90684-F9DF-7AE2-160B-D00BADA60D59}"/>
                  </a:ext>
                </a:extLst>
              </p:cNvPr>
              <p:cNvSpPr/>
              <p:nvPr/>
            </p:nvSpPr>
            <p:spPr>
              <a:xfrm>
                <a:off x="14401800" y="7894084"/>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grpSp>
      <p:grpSp>
        <p:nvGrpSpPr>
          <p:cNvPr id="10" name="2_Top Block Left">
            <a:extLst>
              <a:ext uri="{FF2B5EF4-FFF2-40B4-BE49-F238E27FC236}">
                <a16:creationId xmlns:a16="http://schemas.microsoft.com/office/drawing/2014/main" id="{660A2823-5D5E-D437-5014-07E1E9B32D37}"/>
              </a:ext>
            </a:extLst>
          </p:cNvPr>
          <p:cNvGrpSpPr/>
          <p:nvPr/>
        </p:nvGrpSpPr>
        <p:grpSpPr>
          <a:xfrm>
            <a:off x="2177143" y="5725569"/>
            <a:ext cx="8977246" cy="5486093"/>
            <a:chOff x="9448799" y="2362200"/>
            <a:chExt cx="5486402" cy="3352800"/>
          </a:xfrm>
        </p:grpSpPr>
        <p:sp>
          <p:nvSpPr>
            <p:cNvPr id="21" name="1_Block">
              <a:extLst>
                <a:ext uri="{FF2B5EF4-FFF2-40B4-BE49-F238E27FC236}">
                  <a16:creationId xmlns:a16="http://schemas.microsoft.com/office/drawing/2014/main" id="{F67D12BC-DE4D-82C2-BAA6-6EFDFCBE543E}"/>
                </a:ext>
              </a:extLst>
            </p:cNvPr>
            <p:cNvSpPr/>
            <p:nvPr/>
          </p:nvSpPr>
          <p:spPr>
            <a:xfrm>
              <a:off x="9448799" y="2362200"/>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endParaRPr lang="en-US" sz="7000" dirty="0">
                <a:latin typeface="Arial" panose="020B0604020202020204" pitchFamily="34" charset="0"/>
                <a:cs typeface="Arial" panose="020B0604020202020204" pitchFamily="34" charset="0"/>
              </a:endParaRPr>
            </a:p>
            <a:p>
              <a:pPr algn="ctr"/>
              <a:r>
                <a:rPr lang="en-US" sz="7000" b="1" dirty="0">
                  <a:latin typeface="Arial" panose="020B0604020202020204" pitchFamily="34" charset="0"/>
                  <a:cs typeface="Arial" panose="020B0604020202020204" pitchFamily="34" charset="0"/>
                </a:rPr>
                <a:t>Block</a:t>
              </a:r>
            </a:p>
          </p:txBody>
        </p:sp>
        <p:grpSp>
          <p:nvGrpSpPr>
            <p:cNvPr id="22" name="2_Pages">
              <a:extLst>
                <a:ext uri="{FF2B5EF4-FFF2-40B4-BE49-F238E27FC236}">
                  <a16:creationId xmlns:a16="http://schemas.microsoft.com/office/drawing/2014/main" id="{CCA3EDD0-B494-3BD1-715C-3998B89A1D49}"/>
                </a:ext>
              </a:extLst>
            </p:cNvPr>
            <p:cNvGrpSpPr/>
            <p:nvPr/>
          </p:nvGrpSpPr>
          <p:grpSpPr>
            <a:xfrm>
              <a:off x="9753600" y="2820581"/>
              <a:ext cx="4876800" cy="1828800"/>
              <a:chOff x="7315200" y="5181600"/>
              <a:chExt cx="9220200" cy="5023884"/>
            </a:xfrm>
          </p:grpSpPr>
          <p:sp>
            <p:nvSpPr>
              <p:cNvPr id="23" name="Rectangle 22">
                <a:extLst>
                  <a:ext uri="{FF2B5EF4-FFF2-40B4-BE49-F238E27FC236}">
                    <a16:creationId xmlns:a16="http://schemas.microsoft.com/office/drawing/2014/main" id="{F3414500-DDCB-FFD7-3302-E058D140914C}"/>
                  </a:ext>
                </a:extLst>
              </p:cNvPr>
              <p:cNvSpPr/>
              <p:nvPr/>
            </p:nvSpPr>
            <p:spPr>
              <a:xfrm>
                <a:off x="73152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24" name="Rectangle 23">
                <a:extLst>
                  <a:ext uri="{FF2B5EF4-FFF2-40B4-BE49-F238E27FC236}">
                    <a16:creationId xmlns:a16="http://schemas.microsoft.com/office/drawing/2014/main" id="{055C1A34-4B9C-24B3-5231-7C347FEA7E67}"/>
                  </a:ext>
                </a:extLst>
              </p:cNvPr>
              <p:cNvSpPr/>
              <p:nvPr/>
            </p:nvSpPr>
            <p:spPr>
              <a:xfrm>
                <a:off x="9677401" y="5181602"/>
                <a:ext cx="2133600" cy="2311401"/>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Stale</a:t>
                </a:r>
              </a:p>
            </p:txBody>
          </p:sp>
          <p:sp>
            <p:nvSpPr>
              <p:cNvPr id="25" name="Rectangle 24">
                <a:extLst>
                  <a:ext uri="{FF2B5EF4-FFF2-40B4-BE49-F238E27FC236}">
                    <a16:creationId xmlns:a16="http://schemas.microsoft.com/office/drawing/2014/main" id="{C09F7E04-A6E8-8A0B-BED6-0F311015C40A}"/>
                  </a:ext>
                </a:extLst>
              </p:cNvPr>
              <p:cNvSpPr/>
              <p:nvPr/>
            </p:nvSpPr>
            <p:spPr>
              <a:xfrm>
                <a:off x="120396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26" name="Rectangle 25">
                <a:extLst>
                  <a:ext uri="{FF2B5EF4-FFF2-40B4-BE49-F238E27FC236}">
                    <a16:creationId xmlns:a16="http://schemas.microsoft.com/office/drawing/2014/main" id="{7BEB63CF-0F76-E632-807D-CDB184E1692B}"/>
                  </a:ext>
                </a:extLst>
              </p:cNvPr>
              <p:cNvSpPr/>
              <p:nvPr/>
            </p:nvSpPr>
            <p:spPr>
              <a:xfrm>
                <a:off x="14401800" y="5181600"/>
                <a:ext cx="2133600" cy="2311400"/>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Stale</a:t>
                </a:r>
              </a:p>
            </p:txBody>
          </p:sp>
          <p:sp>
            <p:nvSpPr>
              <p:cNvPr id="27" name="Rectangle 26">
                <a:extLst>
                  <a:ext uri="{FF2B5EF4-FFF2-40B4-BE49-F238E27FC236}">
                    <a16:creationId xmlns:a16="http://schemas.microsoft.com/office/drawing/2014/main" id="{8DE54251-65BB-54D6-88D3-DC35E8F962EA}"/>
                  </a:ext>
                </a:extLst>
              </p:cNvPr>
              <p:cNvSpPr/>
              <p:nvPr/>
            </p:nvSpPr>
            <p:spPr>
              <a:xfrm>
                <a:off x="73152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Used</a:t>
                </a:r>
              </a:p>
            </p:txBody>
          </p:sp>
          <p:sp>
            <p:nvSpPr>
              <p:cNvPr id="28" name="Rectangle 27">
                <a:extLst>
                  <a:ext uri="{FF2B5EF4-FFF2-40B4-BE49-F238E27FC236}">
                    <a16:creationId xmlns:a16="http://schemas.microsoft.com/office/drawing/2014/main" id="{1C23D06B-522A-E4E6-CE77-06B174174750}"/>
                  </a:ext>
                </a:extLst>
              </p:cNvPr>
              <p:cNvSpPr/>
              <p:nvPr/>
            </p:nvSpPr>
            <p:spPr>
              <a:xfrm>
                <a:off x="9677400" y="7894084"/>
                <a:ext cx="2133600" cy="2311400"/>
              </a:xfrm>
              <a:prstGeom prst="rect">
                <a:avLst/>
              </a:prstGeom>
              <a:solidFill>
                <a:srgbClr val="FF0000"/>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latin typeface="Arial" panose="020B0604020202020204" pitchFamily="34" charset="0"/>
                    <a:cs typeface="Arial" panose="020B0604020202020204" pitchFamily="34" charset="0"/>
                  </a:rPr>
                  <a:t>Stale</a:t>
                </a:r>
              </a:p>
            </p:txBody>
          </p:sp>
          <p:sp>
            <p:nvSpPr>
              <p:cNvPr id="29" name="Rectangle 28">
                <a:extLst>
                  <a:ext uri="{FF2B5EF4-FFF2-40B4-BE49-F238E27FC236}">
                    <a16:creationId xmlns:a16="http://schemas.microsoft.com/office/drawing/2014/main" id="{7B245BC7-A30D-CC8D-657C-C6B9B8323789}"/>
                  </a:ext>
                </a:extLst>
              </p:cNvPr>
              <p:cNvSpPr/>
              <p:nvPr/>
            </p:nvSpPr>
            <p:spPr>
              <a:xfrm>
                <a:off x="12039600" y="7894084"/>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30" name="Rectangle 29">
                <a:extLst>
                  <a:ext uri="{FF2B5EF4-FFF2-40B4-BE49-F238E27FC236}">
                    <a16:creationId xmlns:a16="http://schemas.microsoft.com/office/drawing/2014/main" id="{E86B7CF8-B8AE-D016-BFAC-F48E39DD6177}"/>
                  </a:ext>
                </a:extLst>
              </p:cNvPr>
              <p:cNvSpPr/>
              <p:nvPr/>
            </p:nvSpPr>
            <p:spPr>
              <a:xfrm>
                <a:off x="14401800" y="7894084"/>
                <a:ext cx="2133600" cy="2311400"/>
              </a:xfrm>
              <a:prstGeom prst="rect">
                <a:avLst/>
              </a:prstGeom>
              <a:solidFill>
                <a:schemeClr val="accent4">
                  <a:lumMod val="60000"/>
                  <a:lumOff val="40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grpSp>
    </p:spTree>
    <p:extLst>
      <p:ext uri="{BB962C8B-B14F-4D97-AF65-F5344CB8AC3E}">
        <p14:creationId xmlns:p14="http://schemas.microsoft.com/office/powerpoint/2010/main" val="1211627722"/>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Trim</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39902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Inform the drive what data is no longer needed</a:t>
            </a:r>
            <a:endParaRPr lang="en-US" sz="10500" b="1" dirty="0">
              <a:solidFill>
                <a:srgbClr val="1884C7"/>
              </a:solidFill>
              <a:latin typeface="Arial" panose="020B0604020202020204" pitchFamily="34" charset="0"/>
              <a:cs typeface="Arial" panose="020B0604020202020204" pitchFamily="34" charset="0"/>
            </a:endParaRPr>
          </a:p>
        </p:txBody>
      </p:sp>
      <p:pic>
        <p:nvPicPr>
          <p:cNvPr id="2" name="7_OS" descr="Graphical user interface, application, icon&#10;&#10;Description automatically generated">
            <a:extLst>
              <a:ext uri="{FF2B5EF4-FFF2-40B4-BE49-F238E27FC236}">
                <a16:creationId xmlns:a16="http://schemas.microsoft.com/office/drawing/2014/main" id="{B0EEE759-19FD-A452-DDDE-6035FE23438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187836" y="14700272"/>
            <a:ext cx="5208815" cy="2404069"/>
          </a:xfrm>
          <a:prstGeom prst="rect">
            <a:avLst/>
          </a:prstGeom>
        </p:spPr>
      </p:pic>
      <p:grpSp>
        <p:nvGrpSpPr>
          <p:cNvPr id="3" name="9_Ballon">
            <a:extLst>
              <a:ext uri="{FF2B5EF4-FFF2-40B4-BE49-F238E27FC236}">
                <a16:creationId xmlns:a16="http://schemas.microsoft.com/office/drawing/2014/main" id="{5B6CA3CB-C224-89EB-6D62-3DE180651D7B}"/>
              </a:ext>
            </a:extLst>
          </p:cNvPr>
          <p:cNvGrpSpPr/>
          <p:nvPr/>
        </p:nvGrpSpPr>
        <p:grpSpPr>
          <a:xfrm>
            <a:off x="25781203" y="11215165"/>
            <a:ext cx="6455995" cy="2668362"/>
            <a:chOff x="16992600" y="6870246"/>
            <a:chExt cx="5029200" cy="2078646"/>
          </a:xfrm>
          <a:scene3d>
            <a:camera prst="orthographicFront">
              <a:rot lat="0" lon="0" rev="0"/>
            </a:camera>
            <a:lightRig rig="contrasting" dir="t">
              <a:rot lat="0" lon="0" rev="7800000"/>
            </a:lightRig>
          </a:scene3d>
        </p:grpSpPr>
        <p:sp>
          <p:nvSpPr>
            <p:cNvPr id="4" name="Speech Bubble: Oval 3">
              <a:extLst>
                <a:ext uri="{FF2B5EF4-FFF2-40B4-BE49-F238E27FC236}">
                  <a16:creationId xmlns:a16="http://schemas.microsoft.com/office/drawing/2014/main" id="{1638B7C6-424A-48CE-6244-62FE77B4EF13}"/>
                </a:ext>
              </a:extLst>
            </p:cNvPr>
            <p:cNvSpPr/>
            <p:nvPr/>
          </p:nvSpPr>
          <p:spPr>
            <a:xfrm>
              <a:off x="16992600" y="6870246"/>
              <a:ext cx="5029200" cy="2078646"/>
            </a:xfrm>
            <a:prstGeom prst="wedgeEllipseCallout">
              <a:avLst>
                <a:gd name="adj1" fmla="val 25679"/>
                <a:gd name="adj2" fmla="val 90121"/>
              </a:avLst>
            </a:prstGeom>
            <a:gradFill>
              <a:gsLst>
                <a:gs pos="0">
                  <a:srgbClr val="7030A0"/>
                </a:gs>
                <a:gs pos="80000">
                  <a:srgbClr val="8F45C7"/>
                </a:gs>
                <a:gs pos="100000">
                  <a:srgbClr val="B686DA"/>
                </a:gs>
              </a:gsLst>
            </a:gradFill>
            <a:ln>
              <a:noFill/>
            </a:ln>
            <a:effectLst/>
            <a:sp3d>
              <a:bevelT w="139700" h="139700"/>
            </a:sp3d>
          </p:spPr>
          <p:style>
            <a:lnRef idx="0">
              <a:schemeClr val="accent4"/>
            </a:lnRef>
            <a:fillRef idx="3">
              <a:schemeClr val="accent4"/>
            </a:fillRef>
            <a:effectRef idx="3">
              <a:schemeClr val="accent4"/>
            </a:effectRef>
            <a:fontRef idx="minor">
              <a:schemeClr val="lt1"/>
            </a:fontRef>
          </p:style>
          <p:txBody>
            <a:bodyPr rtlCol="0" anchor="ctr"/>
            <a:lstStyle/>
            <a:p>
              <a:pPr algn="ctr"/>
              <a:endParaRPr lang="en-US"/>
            </a:p>
          </p:txBody>
        </p:sp>
        <p:sp>
          <p:nvSpPr>
            <p:cNvPr id="6" name="4_Flash Memory Highlight Text">
              <a:extLst>
                <a:ext uri="{FF2B5EF4-FFF2-40B4-BE49-F238E27FC236}">
                  <a16:creationId xmlns:a16="http://schemas.microsoft.com/office/drawing/2014/main" id="{C7EC0E6B-4C09-9DD3-9919-547EB426212F}"/>
                </a:ext>
              </a:extLst>
            </p:cNvPr>
            <p:cNvSpPr txBox="1"/>
            <p:nvPr/>
          </p:nvSpPr>
          <p:spPr>
            <a:xfrm>
              <a:off x="18211800" y="7086600"/>
              <a:ext cx="2971800" cy="707886"/>
            </a:xfrm>
            <a:prstGeom prst="rect">
              <a:avLst/>
            </a:prstGeom>
            <a:noFill/>
            <a:ln>
              <a:noFill/>
            </a:ln>
            <a:effectLst/>
            <a:sp3d>
              <a:bevelT w="139700" h="139700"/>
            </a:sp3d>
          </p:spPr>
          <p:txBody>
            <a:bodyPr wrap="square" rtlCol="0">
              <a:spAutoFit/>
            </a:bodyPr>
            <a:lstStyle/>
            <a:p>
              <a:r>
                <a:rPr lang="en-US" sz="4000" b="1" dirty="0">
                  <a:solidFill>
                    <a:schemeClr val="bg1"/>
                  </a:solidFill>
                </a:rPr>
                <a:t>Not needed</a:t>
              </a:r>
            </a:p>
          </p:txBody>
        </p:sp>
      </p:grpSp>
      <p:graphicFrame>
        <p:nvGraphicFramePr>
          <p:cNvPr id="8" name="9_Not needed">
            <a:extLst>
              <a:ext uri="{FF2B5EF4-FFF2-40B4-BE49-F238E27FC236}">
                <a16:creationId xmlns:a16="http://schemas.microsoft.com/office/drawing/2014/main" id="{E0B81EEE-3B61-9F01-4989-B24BA4418E1E}"/>
              </a:ext>
            </a:extLst>
          </p:cNvPr>
          <p:cNvGraphicFramePr>
            <a:graphicFrameLocks noGrp="1"/>
          </p:cNvGraphicFramePr>
          <p:nvPr>
            <p:extLst>
              <p:ext uri="{D42A27DB-BD31-4B8C-83A1-F6EECF244321}">
                <p14:modId xmlns:p14="http://schemas.microsoft.com/office/powerpoint/2010/main" val="4133128561"/>
              </p:ext>
            </p:extLst>
          </p:nvPr>
        </p:nvGraphicFramePr>
        <p:xfrm>
          <a:off x="27241394" y="12182632"/>
          <a:ext cx="2958627" cy="1173817"/>
        </p:xfrm>
        <a:graphic>
          <a:graphicData uri="http://schemas.openxmlformats.org/drawingml/2006/table">
            <a:tbl>
              <a:tblPr firstRow="1" bandRow="1">
                <a:tableStyleId>{D7AC3CCA-C797-4891-BE02-D94E43425B78}</a:tableStyleId>
              </a:tblPr>
              <a:tblGrid>
                <a:gridCol w="2958627">
                  <a:extLst>
                    <a:ext uri="{9D8B030D-6E8A-4147-A177-3AD203B41FA5}">
                      <a16:colId xmlns:a16="http://schemas.microsoft.com/office/drawing/2014/main" val="4010903576"/>
                    </a:ext>
                  </a:extLst>
                </a:gridCol>
              </a:tblGrid>
              <a:tr h="1173817">
                <a:tc>
                  <a:txBody>
                    <a:bodyPr/>
                    <a:lstStyle/>
                    <a:p>
                      <a:endParaRPr lang="en-US" sz="6900" b="1" dirty="0"/>
                    </a:p>
                  </a:txBody>
                  <a:tcPr marL="117382" marR="117382" marT="58691" marB="58691">
                    <a:solidFill>
                      <a:schemeClr val="accent6">
                        <a:lumMod val="60000"/>
                        <a:lumOff val="40000"/>
                      </a:schemeClr>
                    </a:solidFill>
                  </a:tcPr>
                </a:tc>
                <a:extLst>
                  <a:ext uri="{0D108BD9-81ED-4DB2-BD59-A6C34878D82A}">
                    <a16:rowId xmlns:a16="http://schemas.microsoft.com/office/drawing/2014/main" val="558910491"/>
                  </a:ext>
                </a:extLst>
              </a:tr>
            </a:tbl>
          </a:graphicData>
        </a:graphic>
      </p:graphicFrame>
      <p:pic>
        <p:nvPicPr>
          <p:cNvPr id="10" name="8_SDD_3DHardDisk1">
            <a:extLst>
              <a:ext uri="{FF2B5EF4-FFF2-40B4-BE49-F238E27FC236}">
                <a16:creationId xmlns:a16="http://schemas.microsoft.com/office/drawing/2014/main" id="{6D1D658C-7363-55E9-D236-CF9E02834976}"/>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3284543" y="5467915"/>
            <a:ext cx="10711081" cy="6024984"/>
          </a:xfrm>
          <a:prstGeom prst="rect">
            <a:avLst/>
          </a:prstGeom>
        </p:spPr>
      </p:pic>
      <p:graphicFrame>
        <p:nvGraphicFramePr>
          <p:cNvPr id="16" name="4_Data SSD">
            <a:extLst>
              <a:ext uri="{FF2B5EF4-FFF2-40B4-BE49-F238E27FC236}">
                <a16:creationId xmlns:a16="http://schemas.microsoft.com/office/drawing/2014/main" id="{392589D0-6C10-275E-B226-8F94BCEC8D8E}"/>
              </a:ext>
            </a:extLst>
          </p:cNvPr>
          <p:cNvGraphicFramePr>
            <a:graphicFrameLocks noGrp="1"/>
          </p:cNvGraphicFramePr>
          <p:nvPr>
            <p:extLst>
              <p:ext uri="{D42A27DB-BD31-4B8C-83A1-F6EECF244321}">
                <p14:modId xmlns:p14="http://schemas.microsoft.com/office/powerpoint/2010/main" val="3184709494"/>
              </p:ext>
            </p:extLst>
          </p:nvPr>
        </p:nvGraphicFramePr>
        <p:xfrm>
          <a:off x="15000514" y="6662062"/>
          <a:ext cx="6945086" cy="11738170"/>
        </p:xfrm>
        <a:graphic>
          <a:graphicData uri="http://schemas.openxmlformats.org/drawingml/2006/table">
            <a:tbl>
              <a:tblPr firstRow="1" bandRow="1">
                <a:tableStyleId>{D7AC3CCA-C797-4891-BE02-D94E43425B78}</a:tableStyleId>
              </a:tblPr>
              <a:tblGrid>
                <a:gridCol w="6945086">
                  <a:extLst>
                    <a:ext uri="{9D8B030D-6E8A-4147-A177-3AD203B41FA5}">
                      <a16:colId xmlns:a16="http://schemas.microsoft.com/office/drawing/2014/main" val="4010903576"/>
                    </a:ext>
                  </a:extLst>
                </a:gridCol>
              </a:tblGrid>
              <a:tr h="1173817">
                <a:tc>
                  <a:txBody>
                    <a:bodyPr/>
                    <a:lstStyle/>
                    <a:p>
                      <a:endParaRPr lang="en-US" sz="6900" dirty="0"/>
                    </a:p>
                  </a:txBody>
                  <a:tcPr marL="117382" marR="117382" marT="58691" marB="58691">
                    <a:solidFill>
                      <a:schemeClr val="bg1"/>
                    </a:solidFill>
                  </a:tcPr>
                </a:tc>
                <a:extLst>
                  <a:ext uri="{0D108BD9-81ED-4DB2-BD59-A6C34878D82A}">
                    <a16:rowId xmlns:a16="http://schemas.microsoft.com/office/drawing/2014/main" val="4108702828"/>
                  </a:ext>
                </a:extLst>
              </a:tr>
              <a:tr h="1173817">
                <a:tc>
                  <a:txBody>
                    <a:bodyPr/>
                    <a:lstStyle/>
                    <a:p>
                      <a:endParaRPr lang="en-US" sz="6900" b="1" dirty="0"/>
                    </a:p>
                  </a:txBody>
                  <a:tcPr marL="117382" marR="117382" marT="58691" marB="58691">
                    <a:solidFill>
                      <a:schemeClr val="accent6">
                        <a:lumMod val="60000"/>
                        <a:lumOff val="40000"/>
                      </a:schemeClr>
                    </a:solidFill>
                  </a:tcPr>
                </a:tc>
                <a:extLst>
                  <a:ext uri="{0D108BD9-81ED-4DB2-BD59-A6C34878D82A}">
                    <a16:rowId xmlns:a16="http://schemas.microsoft.com/office/drawing/2014/main" val="1427545529"/>
                  </a:ext>
                </a:extLst>
              </a:tr>
              <a:tr h="1173817">
                <a:tc>
                  <a:txBody>
                    <a:bodyPr/>
                    <a:lstStyle/>
                    <a:p>
                      <a:endParaRPr lang="en-US" sz="6900" b="1" dirty="0"/>
                    </a:p>
                  </a:txBody>
                  <a:tcPr marL="117382" marR="117382" marT="58691" marB="58691">
                    <a:solidFill>
                      <a:schemeClr val="accent6">
                        <a:lumMod val="60000"/>
                        <a:lumOff val="40000"/>
                      </a:schemeClr>
                    </a:solidFill>
                  </a:tcPr>
                </a:tc>
                <a:extLst>
                  <a:ext uri="{0D108BD9-81ED-4DB2-BD59-A6C34878D82A}">
                    <a16:rowId xmlns:a16="http://schemas.microsoft.com/office/drawing/2014/main" val="2086862222"/>
                  </a:ext>
                </a:extLst>
              </a:tr>
              <a:tr h="1173817">
                <a:tc>
                  <a:txBody>
                    <a:bodyPr/>
                    <a:lstStyle/>
                    <a:p>
                      <a:endParaRPr lang="en-US" sz="6900" b="1" dirty="0"/>
                    </a:p>
                  </a:txBody>
                  <a:tcPr marL="117382" marR="117382" marT="58691" marB="58691">
                    <a:solidFill>
                      <a:schemeClr val="bg1"/>
                    </a:solidFill>
                  </a:tcPr>
                </a:tc>
                <a:extLst>
                  <a:ext uri="{0D108BD9-81ED-4DB2-BD59-A6C34878D82A}">
                    <a16:rowId xmlns:a16="http://schemas.microsoft.com/office/drawing/2014/main" val="2480041703"/>
                  </a:ext>
                </a:extLst>
              </a:tr>
              <a:tr h="1173817">
                <a:tc>
                  <a:txBody>
                    <a:bodyPr/>
                    <a:lstStyle/>
                    <a:p>
                      <a:endParaRPr lang="en-US" sz="6900" b="1" dirty="0"/>
                    </a:p>
                  </a:txBody>
                  <a:tcPr marL="117382" marR="117382" marT="58691" marB="58691">
                    <a:solidFill>
                      <a:schemeClr val="bg1"/>
                    </a:solidFill>
                  </a:tcPr>
                </a:tc>
                <a:extLst>
                  <a:ext uri="{0D108BD9-81ED-4DB2-BD59-A6C34878D82A}">
                    <a16:rowId xmlns:a16="http://schemas.microsoft.com/office/drawing/2014/main" val="2784536285"/>
                  </a:ext>
                </a:extLst>
              </a:tr>
              <a:tr h="1173817">
                <a:tc>
                  <a:txBody>
                    <a:bodyPr/>
                    <a:lstStyle/>
                    <a:p>
                      <a:endParaRPr lang="en-US" sz="6900" b="1" dirty="0"/>
                    </a:p>
                  </a:txBody>
                  <a:tcPr marL="117382" marR="117382" marT="58691" marB="58691">
                    <a:solidFill>
                      <a:schemeClr val="accent6">
                        <a:lumMod val="60000"/>
                        <a:lumOff val="40000"/>
                      </a:schemeClr>
                    </a:solidFill>
                  </a:tcPr>
                </a:tc>
                <a:extLst>
                  <a:ext uri="{0D108BD9-81ED-4DB2-BD59-A6C34878D82A}">
                    <a16:rowId xmlns:a16="http://schemas.microsoft.com/office/drawing/2014/main" val="3443714639"/>
                  </a:ext>
                </a:extLst>
              </a:tr>
              <a:tr h="1173817">
                <a:tc>
                  <a:txBody>
                    <a:bodyPr/>
                    <a:lstStyle/>
                    <a:p>
                      <a:endParaRPr lang="en-US" sz="6900" b="1" dirty="0"/>
                    </a:p>
                  </a:txBody>
                  <a:tcPr marL="117382" marR="117382" marT="58691" marB="58691">
                    <a:solidFill>
                      <a:schemeClr val="bg1"/>
                    </a:solidFill>
                  </a:tcPr>
                </a:tc>
                <a:extLst>
                  <a:ext uri="{0D108BD9-81ED-4DB2-BD59-A6C34878D82A}">
                    <a16:rowId xmlns:a16="http://schemas.microsoft.com/office/drawing/2014/main" val="3401650969"/>
                  </a:ext>
                </a:extLst>
              </a:tr>
              <a:tr h="1173817">
                <a:tc>
                  <a:txBody>
                    <a:bodyPr/>
                    <a:lstStyle/>
                    <a:p>
                      <a:endParaRPr lang="en-US" sz="6900" b="1" dirty="0"/>
                    </a:p>
                  </a:txBody>
                  <a:tcPr marL="117382" marR="117382" marT="58691" marB="58691">
                    <a:solidFill>
                      <a:schemeClr val="bg1"/>
                    </a:solidFill>
                  </a:tcPr>
                </a:tc>
                <a:extLst>
                  <a:ext uri="{0D108BD9-81ED-4DB2-BD59-A6C34878D82A}">
                    <a16:rowId xmlns:a16="http://schemas.microsoft.com/office/drawing/2014/main" val="2340717406"/>
                  </a:ext>
                </a:extLst>
              </a:tr>
              <a:tr h="1173817">
                <a:tc>
                  <a:txBody>
                    <a:bodyPr/>
                    <a:lstStyle/>
                    <a:p>
                      <a:endParaRPr lang="en-US" sz="6900" b="1" dirty="0"/>
                    </a:p>
                  </a:txBody>
                  <a:tcPr marL="117382" marR="117382" marT="58691" marB="58691">
                    <a:solidFill>
                      <a:schemeClr val="accent6">
                        <a:lumMod val="60000"/>
                        <a:lumOff val="40000"/>
                      </a:schemeClr>
                    </a:solidFill>
                  </a:tcPr>
                </a:tc>
                <a:extLst>
                  <a:ext uri="{0D108BD9-81ED-4DB2-BD59-A6C34878D82A}">
                    <a16:rowId xmlns:a16="http://schemas.microsoft.com/office/drawing/2014/main" val="558910491"/>
                  </a:ext>
                </a:extLst>
              </a:tr>
              <a:tr h="1173817">
                <a:tc>
                  <a:txBody>
                    <a:bodyPr/>
                    <a:lstStyle/>
                    <a:p>
                      <a:endParaRPr lang="en-US" sz="6900" b="1" dirty="0"/>
                    </a:p>
                  </a:txBody>
                  <a:tcPr marL="117382" marR="117382" marT="58691" marB="58691">
                    <a:solidFill>
                      <a:schemeClr val="bg1"/>
                    </a:solidFill>
                  </a:tcPr>
                </a:tc>
                <a:extLst>
                  <a:ext uri="{0D108BD9-81ED-4DB2-BD59-A6C34878D82A}">
                    <a16:rowId xmlns:a16="http://schemas.microsoft.com/office/drawing/2014/main" val="3847554592"/>
                  </a:ext>
                </a:extLst>
              </a:tr>
            </a:tbl>
          </a:graphicData>
        </a:graphic>
      </p:graphicFrame>
      <p:grpSp>
        <p:nvGrpSpPr>
          <p:cNvPr id="17" name="6_Deleted Text">
            <a:extLst>
              <a:ext uri="{FF2B5EF4-FFF2-40B4-BE49-F238E27FC236}">
                <a16:creationId xmlns:a16="http://schemas.microsoft.com/office/drawing/2014/main" id="{50B5C3E3-D08E-AB92-2FE8-3A1BB828E850}"/>
              </a:ext>
            </a:extLst>
          </p:cNvPr>
          <p:cNvGrpSpPr/>
          <p:nvPr/>
        </p:nvGrpSpPr>
        <p:grpSpPr>
          <a:xfrm>
            <a:off x="17898165" y="7803743"/>
            <a:ext cx="3720909" cy="9482934"/>
            <a:chOff x="13162190" y="4771960"/>
            <a:chExt cx="2898581" cy="7387174"/>
          </a:xfrm>
        </p:grpSpPr>
        <p:sp>
          <p:nvSpPr>
            <p:cNvPr id="23" name="TextBox 22">
              <a:extLst>
                <a:ext uri="{FF2B5EF4-FFF2-40B4-BE49-F238E27FC236}">
                  <a16:creationId xmlns:a16="http://schemas.microsoft.com/office/drawing/2014/main" id="{A38DEC15-02DA-B611-7FC2-D8B230267CAE}"/>
                </a:ext>
              </a:extLst>
            </p:cNvPr>
            <p:cNvSpPr txBox="1"/>
            <p:nvPr/>
          </p:nvSpPr>
          <p:spPr>
            <a:xfrm>
              <a:off x="13162190" y="4771960"/>
              <a:ext cx="2898561" cy="103095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Deleted</a:t>
              </a:r>
            </a:p>
          </p:txBody>
        </p:sp>
        <p:sp>
          <p:nvSpPr>
            <p:cNvPr id="24" name="TextBox 23">
              <a:extLst>
                <a:ext uri="{FF2B5EF4-FFF2-40B4-BE49-F238E27FC236}">
                  <a16:creationId xmlns:a16="http://schemas.microsoft.com/office/drawing/2014/main" id="{3DF72095-D8B9-AA36-74B4-A944680773BE}"/>
                </a:ext>
              </a:extLst>
            </p:cNvPr>
            <p:cNvSpPr txBox="1"/>
            <p:nvPr/>
          </p:nvSpPr>
          <p:spPr>
            <a:xfrm>
              <a:off x="13162209" y="5601723"/>
              <a:ext cx="2898562" cy="103095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Deleted</a:t>
              </a:r>
            </a:p>
          </p:txBody>
        </p:sp>
        <p:sp>
          <p:nvSpPr>
            <p:cNvPr id="25" name="TextBox 24">
              <a:extLst>
                <a:ext uri="{FF2B5EF4-FFF2-40B4-BE49-F238E27FC236}">
                  <a16:creationId xmlns:a16="http://schemas.microsoft.com/office/drawing/2014/main" id="{AA0740D2-0837-78BB-5DF9-9ACE82D77030}"/>
                </a:ext>
              </a:extLst>
            </p:cNvPr>
            <p:cNvSpPr txBox="1"/>
            <p:nvPr/>
          </p:nvSpPr>
          <p:spPr>
            <a:xfrm>
              <a:off x="13162209" y="8345282"/>
              <a:ext cx="2898562" cy="103095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Deleted</a:t>
              </a:r>
            </a:p>
          </p:txBody>
        </p:sp>
        <p:sp>
          <p:nvSpPr>
            <p:cNvPr id="26" name="TextBox 25">
              <a:extLst>
                <a:ext uri="{FF2B5EF4-FFF2-40B4-BE49-F238E27FC236}">
                  <a16:creationId xmlns:a16="http://schemas.microsoft.com/office/drawing/2014/main" id="{4134D9B0-D466-6CD1-4001-32613306635F}"/>
                </a:ext>
              </a:extLst>
            </p:cNvPr>
            <p:cNvSpPr txBox="1"/>
            <p:nvPr/>
          </p:nvSpPr>
          <p:spPr>
            <a:xfrm>
              <a:off x="13162209" y="11128179"/>
              <a:ext cx="2898562" cy="1030955"/>
            </a:xfrm>
            <a:prstGeom prst="rect">
              <a:avLst/>
            </a:prstGeom>
            <a:noFill/>
          </p:spPr>
          <p:txBody>
            <a:bodyPr wrap="none" rtlCol="0">
              <a:spAutoFit/>
            </a:bodyPr>
            <a:lstStyle/>
            <a:p>
              <a:r>
                <a:rPr lang="en-US" sz="8000" dirty="0">
                  <a:latin typeface="Arial" panose="020B0604020202020204" pitchFamily="34" charset="0"/>
                  <a:cs typeface="Arial" panose="020B0604020202020204" pitchFamily="34" charset="0"/>
                </a:rPr>
                <a:t>Deleted</a:t>
              </a:r>
            </a:p>
          </p:txBody>
        </p:sp>
      </p:grpSp>
      <p:sp>
        <p:nvSpPr>
          <p:cNvPr id="27" name="2_FAT text">
            <a:extLst>
              <a:ext uri="{FF2B5EF4-FFF2-40B4-BE49-F238E27FC236}">
                <a16:creationId xmlns:a16="http://schemas.microsoft.com/office/drawing/2014/main" id="{A8A141AB-C312-C89A-CF96-084E370CEC02}"/>
              </a:ext>
            </a:extLst>
          </p:cNvPr>
          <p:cNvSpPr txBox="1"/>
          <p:nvPr/>
        </p:nvSpPr>
        <p:spPr>
          <a:xfrm>
            <a:off x="5380408" y="6337153"/>
            <a:ext cx="10711083" cy="1200329"/>
          </a:xfrm>
          <a:prstGeom prst="rect">
            <a:avLst/>
          </a:prstGeom>
          <a:noFill/>
        </p:spPr>
        <p:txBody>
          <a:bodyPr wrap="square" rtlCol="0">
            <a:spAutoFit/>
          </a:bodyPr>
          <a:lstStyle/>
          <a:p>
            <a:r>
              <a:rPr lang="en-US" sz="7200" dirty="0"/>
              <a:t>File Allocation Table</a:t>
            </a:r>
          </a:p>
        </p:txBody>
      </p:sp>
      <p:graphicFrame>
        <p:nvGraphicFramePr>
          <p:cNvPr id="28" name="2_FAT">
            <a:extLst>
              <a:ext uri="{FF2B5EF4-FFF2-40B4-BE49-F238E27FC236}">
                <a16:creationId xmlns:a16="http://schemas.microsoft.com/office/drawing/2014/main" id="{B31849D5-7F25-7CD9-2F1A-B38BB565687A}"/>
              </a:ext>
            </a:extLst>
          </p:cNvPr>
          <p:cNvGraphicFramePr>
            <a:graphicFrameLocks noGrp="1"/>
          </p:cNvGraphicFramePr>
          <p:nvPr>
            <p:extLst>
              <p:ext uri="{D42A27DB-BD31-4B8C-83A1-F6EECF244321}">
                <p14:modId xmlns:p14="http://schemas.microsoft.com/office/powerpoint/2010/main" val="1743962385"/>
              </p:ext>
            </p:extLst>
          </p:nvPr>
        </p:nvGraphicFramePr>
        <p:xfrm>
          <a:off x="6237514" y="7595003"/>
          <a:ext cx="6945086" cy="9390536"/>
        </p:xfrm>
        <a:graphic>
          <a:graphicData uri="http://schemas.openxmlformats.org/drawingml/2006/table">
            <a:tbl>
              <a:tblPr firstRow="1" bandRow="1">
                <a:tableStyleId>{D7AC3CCA-C797-4891-BE02-D94E43425B78}</a:tableStyleId>
              </a:tblPr>
              <a:tblGrid>
                <a:gridCol w="6945086">
                  <a:extLst>
                    <a:ext uri="{9D8B030D-6E8A-4147-A177-3AD203B41FA5}">
                      <a16:colId xmlns:a16="http://schemas.microsoft.com/office/drawing/2014/main" val="4010903576"/>
                    </a:ext>
                  </a:extLst>
                </a:gridCol>
              </a:tblGrid>
              <a:tr h="1173817">
                <a:tc>
                  <a:txBody>
                    <a:bodyPr/>
                    <a:lstStyle/>
                    <a:p>
                      <a:r>
                        <a:rPr lang="en-US" sz="6900" dirty="0"/>
                        <a:t>C:\Pagefile.sys</a:t>
                      </a:r>
                    </a:p>
                  </a:txBody>
                  <a:tcPr marL="117382" marR="117382" marT="58691" marB="58691"/>
                </a:tc>
                <a:extLst>
                  <a:ext uri="{0D108BD9-81ED-4DB2-BD59-A6C34878D82A}">
                    <a16:rowId xmlns:a16="http://schemas.microsoft.com/office/drawing/2014/main" val="4108702828"/>
                  </a:ext>
                </a:extLst>
              </a:tr>
              <a:tr h="1173817">
                <a:tc>
                  <a:txBody>
                    <a:bodyPr/>
                    <a:lstStyle/>
                    <a:p>
                      <a:r>
                        <a:rPr lang="en-US" sz="6900" b="1" dirty="0"/>
                        <a:t>C:\Bootmgr</a:t>
                      </a:r>
                    </a:p>
                  </a:txBody>
                  <a:tcPr marL="117382" marR="117382" marT="58691" marB="58691"/>
                </a:tc>
                <a:extLst>
                  <a:ext uri="{0D108BD9-81ED-4DB2-BD59-A6C34878D82A}">
                    <a16:rowId xmlns:a16="http://schemas.microsoft.com/office/drawing/2014/main" val="1427545529"/>
                  </a:ext>
                </a:extLst>
              </a:tr>
              <a:tr h="1173817">
                <a:tc>
                  <a:txBody>
                    <a:bodyPr/>
                    <a:lstStyle/>
                    <a:p>
                      <a:r>
                        <a:rPr lang="en-US" sz="6900" b="1" dirty="0"/>
                        <a:t>C:\data\logs</a:t>
                      </a:r>
                    </a:p>
                  </a:txBody>
                  <a:tcPr marL="117382" marR="117382" marT="58691" marB="58691">
                    <a:solidFill>
                      <a:srgbClr val="E7E7E7"/>
                    </a:solidFill>
                  </a:tcPr>
                </a:tc>
                <a:extLst>
                  <a:ext uri="{0D108BD9-81ED-4DB2-BD59-A6C34878D82A}">
                    <a16:rowId xmlns:a16="http://schemas.microsoft.com/office/drawing/2014/main" val="2086862222"/>
                  </a:ext>
                </a:extLst>
              </a:tr>
              <a:tr h="1173817">
                <a:tc>
                  <a:txBody>
                    <a:bodyPr/>
                    <a:lstStyle/>
                    <a:p>
                      <a:r>
                        <a:rPr lang="en-US" sz="6900" b="1" dirty="0"/>
                        <a:t>C:\data\Wordfile</a:t>
                      </a:r>
                    </a:p>
                  </a:txBody>
                  <a:tcPr marL="117382" marR="117382" marT="58691" marB="58691"/>
                </a:tc>
                <a:extLst>
                  <a:ext uri="{0D108BD9-81ED-4DB2-BD59-A6C34878D82A}">
                    <a16:rowId xmlns:a16="http://schemas.microsoft.com/office/drawing/2014/main" val="2480041703"/>
                  </a:ext>
                </a:extLst>
              </a:tr>
              <a:tr h="1173817">
                <a:tc>
                  <a:txBody>
                    <a:bodyPr/>
                    <a:lstStyle/>
                    <a:p>
                      <a:r>
                        <a:rPr lang="en-US" sz="6900" b="1" dirty="0"/>
                        <a:t>C:\data\Excelfile</a:t>
                      </a:r>
                    </a:p>
                  </a:txBody>
                  <a:tcPr marL="117382" marR="117382" marT="58691" marB="58691"/>
                </a:tc>
                <a:extLst>
                  <a:ext uri="{0D108BD9-81ED-4DB2-BD59-A6C34878D82A}">
                    <a16:rowId xmlns:a16="http://schemas.microsoft.com/office/drawing/2014/main" val="2784536285"/>
                  </a:ext>
                </a:extLst>
              </a:tr>
              <a:tr h="1173817">
                <a:tc>
                  <a:txBody>
                    <a:bodyPr/>
                    <a:lstStyle/>
                    <a:p>
                      <a:r>
                        <a:rPr lang="en-US" sz="6900" b="1" dirty="0"/>
                        <a:t>C:\data\Accounts</a:t>
                      </a:r>
                    </a:p>
                  </a:txBody>
                  <a:tcPr marL="117382" marR="117382" marT="58691" marB="58691"/>
                </a:tc>
                <a:extLst>
                  <a:ext uri="{0D108BD9-81ED-4DB2-BD59-A6C34878D82A}">
                    <a16:rowId xmlns:a16="http://schemas.microsoft.com/office/drawing/2014/main" val="3443714639"/>
                  </a:ext>
                </a:extLst>
              </a:tr>
              <a:tr h="1173817">
                <a:tc>
                  <a:txBody>
                    <a:bodyPr/>
                    <a:lstStyle/>
                    <a:p>
                      <a:r>
                        <a:rPr lang="en-US" sz="6900" b="1" dirty="0"/>
                        <a:t>C:\data\Clients</a:t>
                      </a:r>
                    </a:p>
                  </a:txBody>
                  <a:tcPr marL="117382" marR="117382" marT="58691" marB="58691"/>
                </a:tc>
                <a:extLst>
                  <a:ext uri="{0D108BD9-81ED-4DB2-BD59-A6C34878D82A}">
                    <a16:rowId xmlns:a16="http://schemas.microsoft.com/office/drawing/2014/main" val="3401650969"/>
                  </a:ext>
                </a:extLst>
              </a:tr>
              <a:tr h="1173817">
                <a:tc>
                  <a:txBody>
                    <a:bodyPr/>
                    <a:lstStyle/>
                    <a:p>
                      <a:r>
                        <a:rPr lang="en-US" sz="6900" b="1" dirty="0"/>
                        <a:t>C:\data\Budget</a:t>
                      </a:r>
                    </a:p>
                  </a:txBody>
                  <a:tcPr marL="117382" marR="117382" marT="58691" marB="58691"/>
                </a:tc>
                <a:extLst>
                  <a:ext uri="{0D108BD9-81ED-4DB2-BD59-A6C34878D82A}">
                    <a16:rowId xmlns:a16="http://schemas.microsoft.com/office/drawing/2014/main" val="2340717406"/>
                  </a:ext>
                </a:extLst>
              </a:tr>
            </a:tbl>
          </a:graphicData>
        </a:graphic>
      </p:graphicFrame>
      <p:graphicFrame>
        <p:nvGraphicFramePr>
          <p:cNvPr id="29" name="3_FAT Highlight">
            <a:extLst>
              <a:ext uri="{FF2B5EF4-FFF2-40B4-BE49-F238E27FC236}">
                <a16:creationId xmlns:a16="http://schemas.microsoft.com/office/drawing/2014/main" id="{F69D8800-10B3-1E2F-F6F6-B855A183BF38}"/>
              </a:ext>
            </a:extLst>
          </p:cNvPr>
          <p:cNvGraphicFramePr>
            <a:graphicFrameLocks noGrp="1"/>
          </p:cNvGraphicFramePr>
          <p:nvPr>
            <p:extLst>
              <p:ext uri="{D42A27DB-BD31-4B8C-83A1-F6EECF244321}">
                <p14:modId xmlns:p14="http://schemas.microsoft.com/office/powerpoint/2010/main" val="1675806253"/>
              </p:ext>
            </p:extLst>
          </p:nvPr>
        </p:nvGraphicFramePr>
        <p:xfrm>
          <a:off x="6237514" y="7595003"/>
          <a:ext cx="6945086" cy="9390536"/>
        </p:xfrm>
        <a:graphic>
          <a:graphicData uri="http://schemas.openxmlformats.org/drawingml/2006/table">
            <a:tbl>
              <a:tblPr firstRow="1" bandRow="1">
                <a:tableStyleId>{D7AC3CCA-C797-4891-BE02-D94E43425B78}</a:tableStyleId>
              </a:tblPr>
              <a:tblGrid>
                <a:gridCol w="6945086">
                  <a:extLst>
                    <a:ext uri="{9D8B030D-6E8A-4147-A177-3AD203B41FA5}">
                      <a16:colId xmlns:a16="http://schemas.microsoft.com/office/drawing/2014/main" val="4010903576"/>
                    </a:ext>
                  </a:extLst>
                </a:gridCol>
              </a:tblGrid>
              <a:tr h="1173817">
                <a:tc>
                  <a:txBody>
                    <a:bodyPr/>
                    <a:lstStyle/>
                    <a:p>
                      <a:r>
                        <a:rPr lang="en-US" sz="6900" dirty="0"/>
                        <a:t>C:\Pagefile.sys</a:t>
                      </a:r>
                    </a:p>
                  </a:txBody>
                  <a:tcPr marL="117382" marR="117382" marT="58691" marB="58691"/>
                </a:tc>
                <a:extLst>
                  <a:ext uri="{0D108BD9-81ED-4DB2-BD59-A6C34878D82A}">
                    <a16:rowId xmlns:a16="http://schemas.microsoft.com/office/drawing/2014/main" val="4108702828"/>
                  </a:ext>
                </a:extLst>
              </a:tr>
              <a:tr h="1173817">
                <a:tc>
                  <a:txBody>
                    <a:bodyPr/>
                    <a:lstStyle/>
                    <a:p>
                      <a:r>
                        <a:rPr lang="en-US" sz="6900" b="1" dirty="0"/>
                        <a:t>C:\Bootmgr</a:t>
                      </a:r>
                    </a:p>
                  </a:txBody>
                  <a:tcPr marL="117382" marR="117382" marT="58691" marB="58691"/>
                </a:tc>
                <a:extLst>
                  <a:ext uri="{0D108BD9-81ED-4DB2-BD59-A6C34878D82A}">
                    <a16:rowId xmlns:a16="http://schemas.microsoft.com/office/drawing/2014/main" val="1427545529"/>
                  </a:ext>
                </a:extLst>
              </a:tr>
              <a:tr h="1173817">
                <a:tc>
                  <a:txBody>
                    <a:bodyPr/>
                    <a:lstStyle/>
                    <a:p>
                      <a:r>
                        <a:rPr lang="en-US" sz="6900" b="1" dirty="0"/>
                        <a:t>C:\data\logs</a:t>
                      </a:r>
                    </a:p>
                  </a:txBody>
                  <a:tcPr marL="117382" marR="117382" marT="58691" marB="58691">
                    <a:solidFill>
                      <a:schemeClr val="accent3">
                        <a:lumMod val="60000"/>
                        <a:lumOff val="40000"/>
                      </a:schemeClr>
                    </a:solidFill>
                  </a:tcPr>
                </a:tc>
                <a:extLst>
                  <a:ext uri="{0D108BD9-81ED-4DB2-BD59-A6C34878D82A}">
                    <a16:rowId xmlns:a16="http://schemas.microsoft.com/office/drawing/2014/main" val="2086862222"/>
                  </a:ext>
                </a:extLst>
              </a:tr>
              <a:tr h="1173817">
                <a:tc>
                  <a:txBody>
                    <a:bodyPr/>
                    <a:lstStyle/>
                    <a:p>
                      <a:r>
                        <a:rPr lang="en-US" sz="6900" b="1" dirty="0"/>
                        <a:t>C:\data\Wordfile</a:t>
                      </a:r>
                    </a:p>
                  </a:txBody>
                  <a:tcPr marL="117382" marR="117382" marT="58691" marB="58691"/>
                </a:tc>
                <a:extLst>
                  <a:ext uri="{0D108BD9-81ED-4DB2-BD59-A6C34878D82A}">
                    <a16:rowId xmlns:a16="http://schemas.microsoft.com/office/drawing/2014/main" val="2480041703"/>
                  </a:ext>
                </a:extLst>
              </a:tr>
              <a:tr h="1173817">
                <a:tc>
                  <a:txBody>
                    <a:bodyPr/>
                    <a:lstStyle/>
                    <a:p>
                      <a:r>
                        <a:rPr lang="en-US" sz="6900" b="1" dirty="0"/>
                        <a:t>C:\data\Excelfile</a:t>
                      </a:r>
                    </a:p>
                  </a:txBody>
                  <a:tcPr marL="117382" marR="117382" marT="58691" marB="58691"/>
                </a:tc>
                <a:extLst>
                  <a:ext uri="{0D108BD9-81ED-4DB2-BD59-A6C34878D82A}">
                    <a16:rowId xmlns:a16="http://schemas.microsoft.com/office/drawing/2014/main" val="2784536285"/>
                  </a:ext>
                </a:extLst>
              </a:tr>
              <a:tr h="1173817">
                <a:tc>
                  <a:txBody>
                    <a:bodyPr/>
                    <a:lstStyle/>
                    <a:p>
                      <a:r>
                        <a:rPr lang="en-US" sz="6900" b="1" dirty="0"/>
                        <a:t>C:\data\Accounts</a:t>
                      </a:r>
                    </a:p>
                  </a:txBody>
                  <a:tcPr marL="117382" marR="117382" marT="58691" marB="58691"/>
                </a:tc>
                <a:extLst>
                  <a:ext uri="{0D108BD9-81ED-4DB2-BD59-A6C34878D82A}">
                    <a16:rowId xmlns:a16="http://schemas.microsoft.com/office/drawing/2014/main" val="3443714639"/>
                  </a:ext>
                </a:extLst>
              </a:tr>
              <a:tr h="1173817">
                <a:tc>
                  <a:txBody>
                    <a:bodyPr/>
                    <a:lstStyle/>
                    <a:p>
                      <a:r>
                        <a:rPr lang="en-US" sz="6900" b="1" dirty="0"/>
                        <a:t>C:\data\Clients</a:t>
                      </a:r>
                    </a:p>
                  </a:txBody>
                  <a:tcPr marL="117382" marR="117382" marT="58691" marB="58691"/>
                </a:tc>
                <a:extLst>
                  <a:ext uri="{0D108BD9-81ED-4DB2-BD59-A6C34878D82A}">
                    <a16:rowId xmlns:a16="http://schemas.microsoft.com/office/drawing/2014/main" val="3401650969"/>
                  </a:ext>
                </a:extLst>
              </a:tr>
              <a:tr h="1173817">
                <a:tc>
                  <a:txBody>
                    <a:bodyPr/>
                    <a:lstStyle/>
                    <a:p>
                      <a:r>
                        <a:rPr lang="en-US" sz="6900" b="1" dirty="0"/>
                        <a:t>C:\data\Budget</a:t>
                      </a:r>
                    </a:p>
                  </a:txBody>
                  <a:tcPr marL="117382" marR="117382" marT="58691" marB="58691"/>
                </a:tc>
                <a:extLst>
                  <a:ext uri="{0D108BD9-81ED-4DB2-BD59-A6C34878D82A}">
                    <a16:rowId xmlns:a16="http://schemas.microsoft.com/office/drawing/2014/main" val="2340717406"/>
                  </a:ext>
                </a:extLst>
              </a:tr>
            </a:tbl>
          </a:graphicData>
        </a:graphic>
      </p:graphicFrame>
      <p:graphicFrame>
        <p:nvGraphicFramePr>
          <p:cNvPr id="30" name="5_FAT Delete">
            <a:extLst>
              <a:ext uri="{FF2B5EF4-FFF2-40B4-BE49-F238E27FC236}">
                <a16:creationId xmlns:a16="http://schemas.microsoft.com/office/drawing/2014/main" id="{3C3C106C-0C3B-B2D4-75C6-27C45EE94678}"/>
              </a:ext>
            </a:extLst>
          </p:cNvPr>
          <p:cNvGraphicFramePr>
            <a:graphicFrameLocks noGrp="1"/>
          </p:cNvGraphicFramePr>
          <p:nvPr>
            <p:extLst>
              <p:ext uri="{D42A27DB-BD31-4B8C-83A1-F6EECF244321}">
                <p14:modId xmlns:p14="http://schemas.microsoft.com/office/powerpoint/2010/main" val="2154583455"/>
              </p:ext>
            </p:extLst>
          </p:nvPr>
        </p:nvGraphicFramePr>
        <p:xfrm>
          <a:off x="6237514" y="7595003"/>
          <a:ext cx="6945086" cy="9390536"/>
        </p:xfrm>
        <a:graphic>
          <a:graphicData uri="http://schemas.openxmlformats.org/drawingml/2006/table">
            <a:tbl>
              <a:tblPr firstRow="1" bandRow="1">
                <a:tableStyleId>{D7AC3CCA-C797-4891-BE02-D94E43425B78}</a:tableStyleId>
              </a:tblPr>
              <a:tblGrid>
                <a:gridCol w="6945086">
                  <a:extLst>
                    <a:ext uri="{9D8B030D-6E8A-4147-A177-3AD203B41FA5}">
                      <a16:colId xmlns:a16="http://schemas.microsoft.com/office/drawing/2014/main" val="4010903576"/>
                    </a:ext>
                  </a:extLst>
                </a:gridCol>
              </a:tblGrid>
              <a:tr h="1173817">
                <a:tc>
                  <a:txBody>
                    <a:bodyPr/>
                    <a:lstStyle/>
                    <a:p>
                      <a:r>
                        <a:rPr lang="en-US" sz="6900" dirty="0"/>
                        <a:t>C:\Pagefile.sys</a:t>
                      </a:r>
                    </a:p>
                  </a:txBody>
                  <a:tcPr marL="117382" marR="117382" marT="58691" marB="58691"/>
                </a:tc>
                <a:extLst>
                  <a:ext uri="{0D108BD9-81ED-4DB2-BD59-A6C34878D82A}">
                    <a16:rowId xmlns:a16="http://schemas.microsoft.com/office/drawing/2014/main" val="4108702828"/>
                  </a:ext>
                </a:extLst>
              </a:tr>
              <a:tr h="1173817">
                <a:tc>
                  <a:txBody>
                    <a:bodyPr/>
                    <a:lstStyle/>
                    <a:p>
                      <a:r>
                        <a:rPr lang="en-US" sz="6900" b="1" dirty="0"/>
                        <a:t>C:\Bootmgr</a:t>
                      </a:r>
                    </a:p>
                  </a:txBody>
                  <a:tcPr marL="117382" marR="117382" marT="58691" marB="58691"/>
                </a:tc>
                <a:extLst>
                  <a:ext uri="{0D108BD9-81ED-4DB2-BD59-A6C34878D82A}">
                    <a16:rowId xmlns:a16="http://schemas.microsoft.com/office/drawing/2014/main" val="1427545529"/>
                  </a:ext>
                </a:extLst>
              </a:tr>
              <a:tr h="1173817">
                <a:tc>
                  <a:txBody>
                    <a:bodyPr/>
                    <a:lstStyle/>
                    <a:p>
                      <a:r>
                        <a:rPr lang="en-US" sz="6900" b="1" strike="sngStrike" dirty="0"/>
                        <a:t>C:\data\logs</a:t>
                      </a:r>
                    </a:p>
                  </a:txBody>
                  <a:tcPr marL="117382" marR="117382" marT="58691" marB="58691">
                    <a:solidFill>
                      <a:srgbClr val="C00000"/>
                    </a:solidFill>
                  </a:tcPr>
                </a:tc>
                <a:extLst>
                  <a:ext uri="{0D108BD9-81ED-4DB2-BD59-A6C34878D82A}">
                    <a16:rowId xmlns:a16="http://schemas.microsoft.com/office/drawing/2014/main" val="2086862222"/>
                  </a:ext>
                </a:extLst>
              </a:tr>
              <a:tr h="1173817">
                <a:tc>
                  <a:txBody>
                    <a:bodyPr/>
                    <a:lstStyle/>
                    <a:p>
                      <a:r>
                        <a:rPr lang="en-US" sz="6900" b="1" dirty="0"/>
                        <a:t>C:\data\Wordfile</a:t>
                      </a:r>
                    </a:p>
                  </a:txBody>
                  <a:tcPr marL="117382" marR="117382" marT="58691" marB="58691"/>
                </a:tc>
                <a:extLst>
                  <a:ext uri="{0D108BD9-81ED-4DB2-BD59-A6C34878D82A}">
                    <a16:rowId xmlns:a16="http://schemas.microsoft.com/office/drawing/2014/main" val="2480041703"/>
                  </a:ext>
                </a:extLst>
              </a:tr>
              <a:tr h="1173817">
                <a:tc>
                  <a:txBody>
                    <a:bodyPr/>
                    <a:lstStyle/>
                    <a:p>
                      <a:r>
                        <a:rPr lang="en-US" sz="6900" b="1" dirty="0"/>
                        <a:t>C:\data\Excelfile</a:t>
                      </a:r>
                    </a:p>
                  </a:txBody>
                  <a:tcPr marL="117382" marR="117382" marT="58691" marB="58691"/>
                </a:tc>
                <a:extLst>
                  <a:ext uri="{0D108BD9-81ED-4DB2-BD59-A6C34878D82A}">
                    <a16:rowId xmlns:a16="http://schemas.microsoft.com/office/drawing/2014/main" val="2784536285"/>
                  </a:ext>
                </a:extLst>
              </a:tr>
              <a:tr h="1173817">
                <a:tc>
                  <a:txBody>
                    <a:bodyPr/>
                    <a:lstStyle/>
                    <a:p>
                      <a:r>
                        <a:rPr lang="en-US" sz="6900" b="1" dirty="0"/>
                        <a:t>C:\data\Accounts</a:t>
                      </a:r>
                    </a:p>
                  </a:txBody>
                  <a:tcPr marL="117382" marR="117382" marT="58691" marB="58691"/>
                </a:tc>
                <a:extLst>
                  <a:ext uri="{0D108BD9-81ED-4DB2-BD59-A6C34878D82A}">
                    <a16:rowId xmlns:a16="http://schemas.microsoft.com/office/drawing/2014/main" val="3443714639"/>
                  </a:ext>
                </a:extLst>
              </a:tr>
              <a:tr h="1173817">
                <a:tc>
                  <a:txBody>
                    <a:bodyPr/>
                    <a:lstStyle/>
                    <a:p>
                      <a:r>
                        <a:rPr lang="en-US" sz="6900" b="1" dirty="0"/>
                        <a:t>C:\data\Clients</a:t>
                      </a:r>
                    </a:p>
                  </a:txBody>
                  <a:tcPr marL="117382" marR="117382" marT="58691" marB="58691"/>
                </a:tc>
                <a:extLst>
                  <a:ext uri="{0D108BD9-81ED-4DB2-BD59-A6C34878D82A}">
                    <a16:rowId xmlns:a16="http://schemas.microsoft.com/office/drawing/2014/main" val="3401650969"/>
                  </a:ext>
                </a:extLst>
              </a:tr>
              <a:tr h="1173817">
                <a:tc>
                  <a:txBody>
                    <a:bodyPr/>
                    <a:lstStyle/>
                    <a:p>
                      <a:r>
                        <a:rPr lang="en-US" sz="6900" b="1" dirty="0"/>
                        <a:t>C:\data\Budget</a:t>
                      </a:r>
                    </a:p>
                  </a:txBody>
                  <a:tcPr marL="117382" marR="117382" marT="58691" marB="58691"/>
                </a:tc>
                <a:extLst>
                  <a:ext uri="{0D108BD9-81ED-4DB2-BD59-A6C34878D82A}">
                    <a16:rowId xmlns:a16="http://schemas.microsoft.com/office/drawing/2014/main" val="2340717406"/>
                  </a:ext>
                </a:extLst>
              </a:tr>
            </a:tbl>
          </a:graphicData>
        </a:graphic>
      </p:graphicFrame>
      <p:cxnSp>
        <p:nvCxnSpPr>
          <p:cNvPr id="31" name="4_Arrow">
            <a:extLst>
              <a:ext uri="{FF2B5EF4-FFF2-40B4-BE49-F238E27FC236}">
                <a16:creationId xmlns:a16="http://schemas.microsoft.com/office/drawing/2014/main" id="{9358D044-CF6E-B143-CEA7-1DF5EE585753}"/>
              </a:ext>
            </a:extLst>
          </p:cNvPr>
          <p:cNvCxnSpPr>
            <a:cxnSpLocks/>
          </p:cNvCxnSpPr>
          <p:nvPr/>
        </p:nvCxnSpPr>
        <p:spPr>
          <a:xfrm>
            <a:off x="10657114" y="9479862"/>
            <a:ext cx="6455995" cy="534738"/>
          </a:xfrm>
          <a:prstGeom prst="straightConnector1">
            <a:avLst/>
          </a:prstGeom>
          <a:ln w="184150">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83952293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Reduce Wear</a:t>
            </a:r>
          </a:p>
        </p:txBody>
      </p:sp>
      <p:pic>
        <p:nvPicPr>
          <p:cNvPr id="2" name="0_Background" descr="A picture containing tool, sitting, brush, board&#10;&#10;Description automatically generated">
            <a:extLst>
              <a:ext uri="{FF2B5EF4-FFF2-40B4-BE49-F238E27FC236}">
                <a16:creationId xmlns:a16="http://schemas.microsoft.com/office/drawing/2014/main" id="{44D13E20-29AC-FB65-0376-5901F5A42CC2}"/>
              </a:ext>
            </a:extLst>
          </p:cNvPr>
          <p:cNvPicPr>
            <a:picLocks noChangeAspect="1"/>
          </p:cNvPicPr>
          <p:nvPr/>
        </p:nvPicPr>
        <p:blipFill rotWithShape="1">
          <a:blip r:embed="rId4">
            <a:alphaModFix amt="5000"/>
            <a:extLst>
              <a:ext uri="{28A0092B-C50C-407E-A947-70E740481C1C}">
                <a14:useLocalDpi xmlns:a14="http://schemas.microsoft.com/office/drawing/2010/main" val="0"/>
              </a:ext>
            </a:extLst>
          </a:blip>
          <a:srcRect/>
          <a:stretch/>
        </p:blipFill>
        <p:spPr>
          <a:xfrm flipH="1">
            <a:off x="-19497" y="3232448"/>
            <a:ext cx="36608065" cy="17343139"/>
          </a:xfrm>
          <a:prstGeom prst="rect">
            <a:avLst/>
          </a:prstGeom>
        </p:spPr>
      </p:pic>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Reduce write amplification</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Number of writes to the SSD</a:t>
            </a:r>
            <a:endParaRPr lang="en-US" sz="7500" dirty="0">
              <a:latin typeface="Arial" panose="020B0604020202020204" pitchFamily="34" charset="0"/>
              <a:cs typeface="Arial" panose="020B0604020202020204" pitchFamily="34" charset="0"/>
            </a:endParaRPr>
          </a:p>
        </p:txBody>
      </p:sp>
      <p:sp>
        <p:nvSpPr>
          <p:cNvPr id="18" name="3_Bullet 3">
            <a:extLst>
              <a:ext uri="{FF2B5EF4-FFF2-40B4-BE49-F238E27FC236}">
                <a16:creationId xmlns:a16="http://schemas.microsoft.com/office/drawing/2014/main" id="{885F3228-611E-4537-915F-A671698DC49F}"/>
              </a:ext>
            </a:extLst>
          </p:cNvPr>
          <p:cNvSpPr txBox="1"/>
          <p:nvPr/>
        </p:nvSpPr>
        <p:spPr>
          <a:xfrm>
            <a:off x="854965" y="6553880"/>
            <a:ext cx="18283428"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Use OS that supports Trim</a:t>
            </a:r>
            <a:endParaRPr lang="en-US" sz="10500" b="1" dirty="0">
              <a:solidFill>
                <a:srgbClr val="1884C7"/>
              </a:solidFill>
              <a:latin typeface="Arial" panose="020B0604020202020204" pitchFamily="34" charset="0"/>
              <a:cs typeface="Arial" panose="020B0604020202020204" pitchFamily="34" charset="0"/>
            </a:endParaRPr>
          </a:p>
        </p:txBody>
      </p:sp>
      <p:sp>
        <p:nvSpPr>
          <p:cNvPr id="12" name="4_Bullet 4">
            <a:extLst>
              <a:ext uri="{FF2B5EF4-FFF2-40B4-BE49-F238E27FC236}">
                <a16:creationId xmlns:a16="http://schemas.microsoft.com/office/drawing/2014/main" id="{97EAF12F-B867-4C15-8390-FCF105AAB49B}"/>
              </a:ext>
            </a:extLst>
          </p:cNvPr>
          <p:cNvSpPr txBox="1"/>
          <p:nvPr/>
        </p:nvSpPr>
        <p:spPr>
          <a:xfrm>
            <a:off x="854963" y="8407785"/>
            <a:ext cx="26838293"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Do not fill the SSD. (Keep below approx. 75%-80%)</a:t>
            </a:r>
            <a:endParaRPr lang="en-US" sz="7500" dirty="0">
              <a:latin typeface="Arial" panose="020B0604020202020204" pitchFamily="34" charset="0"/>
              <a:cs typeface="Arial" panose="020B0604020202020204" pitchFamily="34" charset="0"/>
            </a:endParaRPr>
          </a:p>
        </p:txBody>
      </p:sp>
      <p:sp>
        <p:nvSpPr>
          <p:cNvPr id="15" name="5_Bullet 5">
            <a:extLst>
              <a:ext uri="{FF2B5EF4-FFF2-40B4-BE49-F238E27FC236}">
                <a16:creationId xmlns:a16="http://schemas.microsoft.com/office/drawing/2014/main" id="{93BDC196-68A7-4B13-AEC2-DA960367EDBF}"/>
              </a:ext>
            </a:extLst>
          </p:cNvPr>
          <p:cNvSpPr txBox="1"/>
          <p:nvPr/>
        </p:nvSpPr>
        <p:spPr>
          <a:xfrm>
            <a:off x="854964" y="9800025"/>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Do not defragment</a:t>
            </a:r>
          </a:p>
        </p:txBody>
      </p:sp>
    </p:spTree>
    <p:extLst>
      <p:ext uri="{BB962C8B-B14F-4D97-AF65-F5344CB8AC3E}">
        <p14:creationId xmlns:p14="http://schemas.microsoft.com/office/powerpoint/2010/main" val="12400342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Solid-State Drive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8634435"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First commercial Solid-State Drive</a:t>
            </a: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Thus, called Solid-State Drive</a:t>
            </a: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Compatible with older systems</a:t>
            </a:r>
          </a:p>
        </p:txBody>
      </p:sp>
      <p:sp>
        <p:nvSpPr>
          <p:cNvPr id="18" name="4_Bullet 4">
            <a:extLst>
              <a:ext uri="{FF2B5EF4-FFF2-40B4-BE49-F238E27FC236}">
                <a16:creationId xmlns:a16="http://schemas.microsoft.com/office/drawing/2014/main" id="{885F3228-611E-4537-915F-A671698DC49F}"/>
              </a:ext>
            </a:extLst>
          </p:cNvPr>
          <p:cNvSpPr txBox="1"/>
          <p:nvPr/>
        </p:nvSpPr>
        <p:spPr>
          <a:xfrm>
            <a:off x="854965" y="8252049"/>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Uses SATA interface</a:t>
            </a:r>
          </a:p>
        </p:txBody>
      </p:sp>
      <p:sp>
        <p:nvSpPr>
          <p:cNvPr id="12" name="5_Bullet 5">
            <a:extLst>
              <a:ext uri="{FF2B5EF4-FFF2-40B4-BE49-F238E27FC236}">
                <a16:creationId xmlns:a16="http://schemas.microsoft.com/office/drawing/2014/main" id="{97EAF12F-B867-4C15-8390-FCF105AAB49B}"/>
              </a:ext>
            </a:extLst>
          </p:cNvPr>
          <p:cNvSpPr txBox="1"/>
          <p:nvPr/>
        </p:nvSpPr>
        <p:spPr>
          <a:xfrm>
            <a:off x="854964" y="10105954"/>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Limited to 600 Megabytes per second</a:t>
            </a:r>
            <a:endParaRPr lang="en-US" sz="7500" dirty="0">
              <a:latin typeface="Arial" panose="020B0604020202020204" pitchFamily="34" charset="0"/>
              <a:cs typeface="Arial" panose="020B0604020202020204" pitchFamily="34" charset="0"/>
            </a:endParaRPr>
          </a:p>
        </p:txBody>
      </p:sp>
      <p:sp>
        <p:nvSpPr>
          <p:cNvPr id="15" name="6_Bullet 6">
            <a:extLst>
              <a:ext uri="{FF2B5EF4-FFF2-40B4-BE49-F238E27FC236}">
                <a16:creationId xmlns:a16="http://schemas.microsoft.com/office/drawing/2014/main" id="{93BDC196-68A7-4B13-AEC2-DA960367EDBF}"/>
              </a:ext>
            </a:extLst>
          </p:cNvPr>
          <p:cNvSpPr txBox="1"/>
          <p:nvPr/>
        </p:nvSpPr>
        <p:spPr>
          <a:xfrm>
            <a:off x="854964" y="11498194"/>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Limited to AHCI protocol</a:t>
            </a:r>
          </a:p>
        </p:txBody>
      </p:sp>
      <p:sp>
        <p:nvSpPr>
          <p:cNvPr id="13" name="7_Bullet 7">
            <a:extLst>
              <a:ext uri="{FF2B5EF4-FFF2-40B4-BE49-F238E27FC236}">
                <a16:creationId xmlns:a16="http://schemas.microsoft.com/office/drawing/2014/main" id="{ABB92F5E-CFB4-4190-80BF-B12BB0836710}"/>
              </a:ext>
            </a:extLst>
          </p:cNvPr>
          <p:cNvSpPr txBox="1"/>
          <p:nvPr/>
        </p:nvSpPr>
        <p:spPr>
          <a:xfrm>
            <a:off x="854965" y="12890432"/>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Hot swappable</a:t>
            </a:r>
          </a:p>
        </p:txBody>
      </p:sp>
      <p:sp>
        <p:nvSpPr>
          <p:cNvPr id="19" name="8_Bullet 8">
            <a:extLst>
              <a:ext uri="{FF2B5EF4-FFF2-40B4-BE49-F238E27FC236}">
                <a16:creationId xmlns:a16="http://schemas.microsoft.com/office/drawing/2014/main" id="{50CF98DE-AC07-47F4-AA18-A7DB790D9E0E}"/>
              </a:ext>
            </a:extLst>
          </p:cNvPr>
          <p:cNvSpPr txBox="1"/>
          <p:nvPr/>
        </p:nvSpPr>
        <p:spPr>
          <a:xfrm>
            <a:off x="854964" y="14744338"/>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Requires hardware/software support</a:t>
            </a:r>
          </a:p>
        </p:txBody>
      </p:sp>
      <p:pic>
        <p:nvPicPr>
          <p:cNvPr id="2" name="0_SDD graphic" descr="A close up of a sign&#10;&#10;Description automatically generated">
            <a:extLst>
              <a:ext uri="{FF2B5EF4-FFF2-40B4-BE49-F238E27FC236}">
                <a16:creationId xmlns:a16="http://schemas.microsoft.com/office/drawing/2014/main" id="{DC09D954-FF72-A967-3D05-FB91A764C2A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383293" y="3896722"/>
            <a:ext cx="11919078" cy="8710653"/>
          </a:xfrm>
          <a:prstGeom prst="rect">
            <a:avLst/>
          </a:prstGeom>
        </p:spPr>
      </p:pic>
    </p:spTree>
    <p:extLst>
      <p:ext uri="{BB962C8B-B14F-4D97-AF65-F5344CB8AC3E}">
        <p14:creationId xmlns:p14="http://schemas.microsoft.com/office/powerpoint/2010/main" val="179110096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PCIe SSD</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Up to 16 PCI Express lanes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372015"/>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Used in server/professional systems</a:t>
            </a:r>
            <a:endParaRPr lang="en-US" sz="7500" dirty="0">
              <a:latin typeface="Arial" panose="020B0604020202020204" pitchFamily="34" charset="0"/>
              <a:cs typeface="Arial" panose="020B0604020202020204" pitchFamily="34" charset="0"/>
            </a:endParaRPr>
          </a:p>
        </p:txBody>
      </p:sp>
      <p:sp>
        <p:nvSpPr>
          <p:cNvPr id="18" name="3_Bullet 3">
            <a:extLst>
              <a:ext uri="{FF2B5EF4-FFF2-40B4-BE49-F238E27FC236}">
                <a16:creationId xmlns:a16="http://schemas.microsoft.com/office/drawing/2014/main" id="{885F3228-611E-4537-915F-A671698DC49F}"/>
              </a:ext>
            </a:extLst>
          </p:cNvPr>
          <p:cNvSpPr txBox="1"/>
          <p:nvPr/>
        </p:nvSpPr>
        <p:spPr>
          <a:xfrm>
            <a:off x="854965" y="6668758"/>
            <a:ext cx="18283428" cy="1708066"/>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M.2 nowadays more popular</a:t>
            </a:r>
            <a:endParaRPr lang="en-US" sz="10500" b="1" dirty="0">
              <a:solidFill>
                <a:srgbClr val="1884C7"/>
              </a:solidFill>
              <a:latin typeface="Arial" panose="020B0604020202020204" pitchFamily="34" charset="0"/>
              <a:cs typeface="Arial" panose="020B0604020202020204" pitchFamily="34" charset="0"/>
            </a:endParaRPr>
          </a:p>
        </p:txBody>
      </p:sp>
      <p:sp>
        <p:nvSpPr>
          <p:cNvPr id="12" name="4_Bullet 4">
            <a:extLst>
              <a:ext uri="{FF2B5EF4-FFF2-40B4-BE49-F238E27FC236}">
                <a16:creationId xmlns:a16="http://schemas.microsoft.com/office/drawing/2014/main" id="{97EAF12F-B867-4C15-8390-FCF105AAB49B}"/>
              </a:ext>
            </a:extLst>
          </p:cNvPr>
          <p:cNvSpPr txBox="1"/>
          <p:nvPr/>
        </p:nvSpPr>
        <p:spPr>
          <a:xfrm>
            <a:off x="854963" y="8427106"/>
            <a:ext cx="27850665"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Nowadays M.2 can use up to four PCIe lanes</a:t>
            </a:r>
            <a:endParaRPr lang="en-US" sz="7500" dirty="0">
              <a:latin typeface="Arial" panose="020B0604020202020204" pitchFamily="34" charset="0"/>
              <a:cs typeface="Arial" panose="020B0604020202020204" pitchFamily="34" charset="0"/>
            </a:endParaRPr>
          </a:p>
        </p:txBody>
      </p:sp>
      <p:sp>
        <p:nvSpPr>
          <p:cNvPr id="13" name="5_Bullet 5">
            <a:extLst>
              <a:ext uri="{FF2B5EF4-FFF2-40B4-BE49-F238E27FC236}">
                <a16:creationId xmlns:a16="http://schemas.microsoft.com/office/drawing/2014/main" id="{ABB92F5E-CFB4-4190-80BF-B12BB0836710}"/>
              </a:ext>
            </a:extLst>
          </p:cNvPr>
          <p:cNvSpPr txBox="1"/>
          <p:nvPr/>
        </p:nvSpPr>
        <p:spPr>
          <a:xfrm>
            <a:off x="854964" y="9723883"/>
            <a:ext cx="2602186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May offer additional functions like RAID</a:t>
            </a:r>
            <a:endParaRPr lang="en-US" sz="10500" b="1" dirty="0">
              <a:solidFill>
                <a:srgbClr val="1884C7"/>
              </a:solidFill>
              <a:latin typeface="Arial" panose="020B0604020202020204" pitchFamily="34" charset="0"/>
              <a:cs typeface="Arial" panose="020B0604020202020204" pitchFamily="34" charset="0"/>
            </a:endParaRPr>
          </a:p>
        </p:txBody>
      </p:sp>
      <p:sp>
        <p:nvSpPr>
          <p:cNvPr id="19" name="7_Bullet 6">
            <a:extLst>
              <a:ext uri="{FF2B5EF4-FFF2-40B4-BE49-F238E27FC236}">
                <a16:creationId xmlns:a16="http://schemas.microsoft.com/office/drawing/2014/main" id="{50CF98DE-AC07-47F4-AA18-A7DB790D9E0E}"/>
              </a:ext>
            </a:extLst>
          </p:cNvPr>
          <p:cNvSpPr txBox="1"/>
          <p:nvPr/>
        </p:nvSpPr>
        <p:spPr>
          <a:xfrm>
            <a:off x="854964" y="11482325"/>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Many PCIe SSD use M.2 SSD</a:t>
            </a:r>
            <a:endParaRPr lang="en-US" sz="7500" dirty="0">
              <a:latin typeface="Arial" panose="020B0604020202020204" pitchFamily="34" charset="0"/>
              <a:cs typeface="Arial" panose="020B0604020202020204" pitchFamily="34" charset="0"/>
            </a:endParaRPr>
          </a:p>
        </p:txBody>
      </p:sp>
      <p:sp>
        <p:nvSpPr>
          <p:cNvPr id="4" name="8_Bullet 7">
            <a:extLst>
              <a:ext uri="{FF2B5EF4-FFF2-40B4-BE49-F238E27FC236}">
                <a16:creationId xmlns:a16="http://schemas.microsoft.com/office/drawing/2014/main" id="{CDA9BFC6-9330-938C-0239-85B270132725}"/>
              </a:ext>
            </a:extLst>
          </p:cNvPr>
          <p:cNvSpPr txBox="1"/>
          <p:nvPr/>
        </p:nvSpPr>
        <p:spPr>
          <a:xfrm>
            <a:off x="942050" y="12779068"/>
            <a:ext cx="3405552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BIOS needs to support PCIe booting</a:t>
            </a:r>
            <a:endParaRPr lang="en-US" sz="10500" b="1" dirty="0">
              <a:solidFill>
                <a:srgbClr val="1884C7"/>
              </a:solidFill>
              <a:latin typeface="Arial" panose="020B0604020202020204" pitchFamily="34" charset="0"/>
              <a:cs typeface="Arial" panose="020B0604020202020204" pitchFamily="34" charset="0"/>
            </a:endParaRPr>
          </a:p>
        </p:txBody>
      </p:sp>
      <p:sp>
        <p:nvSpPr>
          <p:cNvPr id="6" name="9_Bullet 8">
            <a:extLst>
              <a:ext uri="{FF2B5EF4-FFF2-40B4-BE49-F238E27FC236}">
                <a16:creationId xmlns:a16="http://schemas.microsoft.com/office/drawing/2014/main" id="{A52AF765-3D77-17A2-28F6-4C5D1F125755}"/>
              </a:ext>
            </a:extLst>
          </p:cNvPr>
          <p:cNvSpPr txBox="1"/>
          <p:nvPr/>
        </p:nvSpPr>
        <p:spPr>
          <a:xfrm>
            <a:off x="942050" y="1453751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Otherwise, can be used as data drive</a:t>
            </a:r>
            <a:endParaRPr lang="en-US" sz="7500" dirty="0">
              <a:latin typeface="Arial" panose="020B0604020202020204" pitchFamily="34" charset="0"/>
              <a:cs typeface="Arial" panose="020B0604020202020204" pitchFamily="34" charset="0"/>
            </a:endParaRPr>
          </a:p>
        </p:txBody>
      </p:sp>
      <p:pic>
        <p:nvPicPr>
          <p:cNvPr id="8" name="0_PCIe SSD">
            <a:extLst>
              <a:ext uri="{FF2B5EF4-FFF2-40B4-BE49-F238E27FC236}">
                <a16:creationId xmlns:a16="http://schemas.microsoft.com/office/drawing/2014/main" id="{C9C397A9-0E92-25AF-2480-1C56894AE29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26876829" y="316383"/>
            <a:ext cx="9192985" cy="6921480"/>
          </a:xfrm>
          <a:prstGeom prst="rect">
            <a:avLst/>
          </a:prstGeom>
        </p:spPr>
      </p:pic>
      <p:pic>
        <p:nvPicPr>
          <p:cNvPr id="16" name="5_Inside Expansion card" descr="A circuit board&#10;&#10;Description automatically generated">
            <a:extLst>
              <a:ext uri="{FF2B5EF4-FFF2-40B4-BE49-F238E27FC236}">
                <a16:creationId xmlns:a16="http://schemas.microsoft.com/office/drawing/2014/main" id="{34C7A1DD-7EF1-AB2F-D2F8-B5DEF8AF7285}"/>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27143529" y="10057079"/>
            <a:ext cx="7854042" cy="6509362"/>
          </a:xfrm>
          <a:prstGeom prst="rect">
            <a:avLst/>
          </a:prstGeom>
        </p:spPr>
      </p:pic>
      <p:sp>
        <p:nvSpPr>
          <p:cNvPr id="17" name="6_No 4_D 1.5">
            <a:extLst>
              <a:ext uri="{FF2B5EF4-FFF2-40B4-BE49-F238E27FC236}">
                <a16:creationId xmlns:a16="http://schemas.microsoft.com/office/drawing/2014/main" id="{F9E5D018-7FF8-9E43-CF70-D16E472D4851}"/>
              </a:ext>
            </a:extLst>
          </p:cNvPr>
          <p:cNvSpPr txBox="1"/>
          <p:nvPr/>
        </p:nvSpPr>
        <p:spPr>
          <a:xfrm>
            <a:off x="32183727" y="13530166"/>
            <a:ext cx="791422" cy="1323439"/>
          </a:xfrm>
          <a:prstGeom prst="rect">
            <a:avLst/>
          </a:prstGeom>
          <a:noFill/>
        </p:spPr>
        <p:txBody>
          <a:bodyPr wrap="square" rtlCol="0">
            <a:spAutoFit/>
          </a:bodyPr>
          <a:lstStyle/>
          <a:p>
            <a:r>
              <a:rPr lang="en-AU" sz="8000" dirty="0">
                <a:solidFill>
                  <a:schemeClr val="bg1"/>
                </a:solidFill>
                <a:latin typeface="Arial" panose="020B0604020202020204" pitchFamily="34" charset="0"/>
                <a:cs typeface="Arial" panose="020B0604020202020204" pitchFamily="34" charset="0"/>
              </a:rPr>
              <a:t>4</a:t>
            </a:r>
            <a:endParaRPr lang="en-US" sz="8000" dirty="0">
              <a:solidFill>
                <a:schemeClr val="bg1"/>
              </a:solidFill>
              <a:latin typeface="Arial" panose="020B0604020202020204" pitchFamily="34" charset="0"/>
              <a:cs typeface="Arial" panose="020B0604020202020204" pitchFamily="34" charset="0"/>
            </a:endParaRPr>
          </a:p>
        </p:txBody>
      </p:sp>
      <p:sp>
        <p:nvSpPr>
          <p:cNvPr id="23" name="6_No 3_D 1.0">
            <a:extLst>
              <a:ext uri="{FF2B5EF4-FFF2-40B4-BE49-F238E27FC236}">
                <a16:creationId xmlns:a16="http://schemas.microsoft.com/office/drawing/2014/main" id="{41B33389-B29B-D92E-E51A-4AC336D2ACCD}"/>
              </a:ext>
            </a:extLst>
          </p:cNvPr>
          <p:cNvSpPr txBox="1"/>
          <p:nvPr/>
        </p:nvSpPr>
        <p:spPr>
          <a:xfrm>
            <a:off x="32183727" y="12424376"/>
            <a:ext cx="791422" cy="1323439"/>
          </a:xfrm>
          <a:prstGeom prst="rect">
            <a:avLst/>
          </a:prstGeom>
          <a:noFill/>
        </p:spPr>
        <p:txBody>
          <a:bodyPr wrap="square" rtlCol="0">
            <a:spAutoFit/>
          </a:bodyPr>
          <a:lstStyle/>
          <a:p>
            <a:r>
              <a:rPr lang="en-AU" sz="8000" dirty="0">
                <a:solidFill>
                  <a:schemeClr val="bg1"/>
                </a:solidFill>
                <a:latin typeface="Arial" panose="020B0604020202020204" pitchFamily="34" charset="0"/>
                <a:cs typeface="Arial" panose="020B0604020202020204" pitchFamily="34" charset="0"/>
              </a:rPr>
              <a:t>3</a:t>
            </a:r>
            <a:endParaRPr lang="en-US" sz="8000" dirty="0">
              <a:solidFill>
                <a:schemeClr val="bg1"/>
              </a:solidFill>
              <a:latin typeface="Arial" panose="020B0604020202020204" pitchFamily="34" charset="0"/>
              <a:cs typeface="Arial" panose="020B0604020202020204" pitchFamily="34" charset="0"/>
            </a:endParaRPr>
          </a:p>
        </p:txBody>
      </p:sp>
      <p:sp>
        <p:nvSpPr>
          <p:cNvPr id="24" name="6_No 2_D 0.5">
            <a:extLst>
              <a:ext uri="{FF2B5EF4-FFF2-40B4-BE49-F238E27FC236}">
                <a16:creationId xmlns:a16="http://schemas.microsoft.com/office/drawing/2014/main" id="{A2546CB9-1A24-A66F-CE35-7FC4361BE9FC}"/>
              </a:ext>
            </a:extLst>
          </p:cNvPr>
          <p:cNvSpPr txBox="1"/>
          <p:nvPr/>
        </p:nvSpPr>
        <p:spPr>
          <a:xfrm>
            <a:off x="32183727" y="11289713"/>
            <a:ext cx="791422" cy="1323439"/>
          </a:xfrm>
          <a:prstGeom prst="rect">
            <a:avLst/>
          </a:prstGeom>
          <a:noFill/>
        </p:spPr>
        <p:txBody>
          <a:bodyPr wrap="square" rtlCol="0">
            <a:spAutoFit/>
          </a:bodyPr>
          <a:lstStyle/>
          <a:p>
            <a:r>
              <a:rPr lang="en-AU" sz="8000" dirty="0">
                <a:solidFill>
                  <a:schemeClr val="bg1"/>
                </a:solidFill>
                <a:latin typeface="Arial" panose="020B0604020202020204" pitchFamily="34" charset="0"/>
                <a:cs typeface="Arial" panose="020B0604020202020204" pitchFamily="34" charset="0"/>
              </a:rPr>
              <a:t>2</a:t>
            </a:r>
            <a:endParaRPr lang="en-US" sz="8000" dirty="0">
              <a:solidFill>
                <a:schemeClr val="bg1"/>
              </a:solidFill>
              <a:latin typeface="Arial" panose="020B0604020202020204" pitchFamily="34" charset="0"/>
              <a:cs typeface="Arial" panose="020B0604020202020204" pitchFamily="34" charset="0"/>
            </a:endParaRPr>
          </a:p>
        </p:txBody>
      </p:sp>
      <p:sp>
        <p:nvSpPr>
          <p:cNvPr id="25" name="6_No 1">
            <a:extLst>
              <a:ext uri="{FF2B5EF4-FFF2-40B4-BE49-F238E27FC236}">
                <a16:creationId xmlns:a16="http://schemas.microsoft.com/office/drawing/2014/main" id="{44A2246F-7C26-A3A1-4B0A-1534D6170DF6}"/>
              </a:ext>
            </a:extLst>
          </p:cNvPr>
          <p:cNvSpPr txBox="1"/>
          <p:nvPr/>
        </p:nvSpPr>
        <p:spPr>
          <a:xfrm>
            <a:off x="32183727" y="10155049"/>
            <a:ext cx="791422" cy="1323439"/>
          </a:xfrm>
          <a:prstGeom prst="rect">
            <a:avLst/>
          </a:prstGeom>
          <a:noFill/>
        </p:spPr>
        <p:txBody>
          <a:bodyPr wrap="square" rtlCol="0">
            <a:spAutoFit/>
          </a:bodyPr>
          <a:lstStyle/>
          <a:p>
            <a:r>
              <a:rPr lang="en-AU" sz="8000" dirty="0">
                <a:solidFill>
                  <a:schemeClr val="bg1"/>
                </a:solidFill>
                <a:latin typeface="Arial" panose="020B0604020202020204" pitchFamily="34" charset="0"/>
                <a:cs typeface="Arial" panose="020B0604020202020204" pitchFamily="34" charset="0"/>
              </a:rPr>
              <a:t>1</a:t>
            </a:r>
            <a:endParaRPr lang="en-US" sz="8000" dirty="0">
              <a:solidFill>
                <a:schemeClr val="bg1"/>
              </a:solidFill>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64439207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M.2 SSD</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0789806"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Next Generation Form Factor (NGFF)</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Replaces mSATA standard</a:t>
            </a:r>
          </a:p>
        </p:txBody>
      </p:sp>
      <p:sp>
        <p:nvSpPr>
          <p:cNvPr id="11" name="3_Bullet 3">
            <a:extLst>
              <a:ext uri="{FF2B5EF4-FFF2-40B4-BE49-F238E27FC236}">
                <a16:creationId xmlns:a16="http://schemas.microsoft.com/office/drawing/2014/main" id="{E64035EB-538E-4765-9879-52C9E87B8C6B}"/>
              </a:ext>
            </a:extLst>
          </p:cNvPr>
          <p:cNvSpPr txBox="1"/>
          <p:nvPr/>
        </p:nvSpPr>
        <p:spPr>
          <a:xfrm>
            <a:off x="854964" y="6859811"/>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Internally mounted expansion card</a:t>
            </a:r>
          </a:p>
        </p:txBody>
      </p:sp>
      <p:sp>
        <p:nvSpPr>
          <p:cNvPr id="3" name="11_PCIe four lanes">
            <a:extLst>
              <a:ext uri="{FF2B5EF4-FFF2-40B4-BE49-F238E27FC236}">
                <a16:creationId xmlns:a16="http://schemas.microsoft.com/office/drawing/2014/main" id="{479E2C4D-F2C2-01B3-AC75-F587B99D2543}"/>
              </a:ext>
            </a:extLst>
          </p:cNvPr>
          <p:cNvSpPr txBox="1"/>
          <p:nvPr/>
        </p:nvSpPr>
        <p:spPr>
          <a:xfrm>
            <a:off x="19089759" y="16002464"/>
            <a:ext cx="13469634" cy="1631216"/>
          </a:xfrm>
          <a:prstGeom prst="rect">
            <a:avLst/>
          </a:prstGeom>
          <a:noFill/>
        </p:spPr>
        <p:txBody>
          <a:bodyPr wrap="square" rtlCol="0">
            <a:spAutoFit/>
          </a:bodyPr>
          <a:lstStyle/>
          <a:p>
            <a:r>
              <a:rPr lang="en-US" sz="10000" dirty="0">
                <a:latin typeface="Arial" panose="020B0604020202020204" pitchFamily="34" charset="0"/>
                <a:cs typeface="Arial" panose="020B0604020202020204" pitchFamily="34" charset="0"/>
              </a:rPr>
              <a:t>Up to four PCIe lanes</a:t>
            </a:r>
          </a:p>
        </p:txBody>
      </p:sp>
      <p:sp>
        <p:nvSpPr>
          <p:cNvPr id="4" name="10_NVMMe Text">
            <a:extLst>
              <a:ext uri="{FF2B5EF4-FFF2-40B4-BE49-F238E27FC236}">
                <a16:creationId xmlns:a16="http://schemas.microsoft.com/office/drawing/2014/main" id="{65E16D9C-C7BA-2C78-3067-ED7CC4233F29}"/>
              </a:ext>
            </a:extLst>
          </p:cNvPr>
          <p:cNvSpPr txBox="1"/>
          <p:nvPr/>
        </p:nvSpPr>
        <p:spPr>
          <a:xfrm>
            <a:off x="23317893" y="14390833"/>
            <a:ext cx="4461519" cy="1631216"/>
          </a:xfrm>
          <a:prstGeom prst="rect">
            <a:avLst/>
          </a:prstGeom>
          <a:noFill/>
        </p:spPr>
        <p:txBody>
          <a:bodyPr wrap="square" rtlCol="0">
            <a:spAutoFit/>
          </a:bodyPr>
          <a:lstStyle/>
          <a:p>
            <a:r>
              <a:rPr lang="en-US" sz="10000" dirty="0" err="1">
                <a:latin typeface="Arial" panose="020B0604020202020204" pitchFamily="34" charset="0"/>
                <a:cs typeface="Arial" panose="020B0604020202020204" pitchFamily="34" charset="0"/>
              </a:rPr>
              <a:t>NVMe</a:t>
            </a:r>
            <a:endParaRPr lang="en-US" sz="10000" dirty="0">
              <a:latin typeface="Arial" panose="020B0604020202020204" pitchFamily="34" charset="0"/>
              <a:cs typeface="Arial" panose="020B0604020202020204" pitchFamily="34" charset="0"/>
            </a:endParaRPr>
          </a:p>
        </p:txBody>
      </p:sp>
      <p:sp>
        <p:nvSpPr>
          <p:cNvPr id="6" name="9_SATA Text">
            <a:extLst>
              <a:ext uri="{FF2B5EF4-FFF2-40B4-BE49-F238E27FC236}">
                <a16:creationId xmlns:a16="http://schemas.microsoft.com/office/drawing/2014/main" id="{78E748D9-963C-6948-655C-D54E9AC53E6B}"/>
              </a:ext>
            </a:extLst>
          </p:cNvPr>
          <p:cNvSpPr txBox="1"/>
          <p:nvPr/>
        </p:nvSpPr>
        <p:spPr>
          <a:xfrm>
            <a:off x="5448258" y="16002464"/>
            <a:ext cx="3920800" cy="1631216"/>
          </a:xfrm>
          <a:prstGeom prst="rect">
            <a:avLst/>
          </a:prstGeom>
          <a:noFill/>
        </p:spPr>
        <p:txBody>
          <a:bodyPr wrap="square" rtlCol="0">
            <a:spAutoFit/>
          </a:bodyPr>
          <a:lstStyle/>
          <a:p>
            <a:r>
              <a:rPr lang="en-US" sz="10000" dirty="0">
                <a:latin typeface="Arial" panose="020B0604020202020204" pitchFamily="34" charset="0"/>
                <a:cs typeface="Arial" panose="020B0604020202020204" pitchFamily="34" charset="0"/>
              </a:rPr>
              <a:t>SATA</a:t>
            </a:r>
          </a:p>
        </p:txBody>
      </p:sp>
      <p:sp>
        <p:nvSpPr>
          <p:cNvPr id="8" name="8_AHCI Text">
            <a:extLst>
              <a:ext uri="{FF2B5EF4-FFF2-40B4-BE49-F238E27FC236}">
                <a16:creationId xmlns:a16="http://schemas.microsoft.com/office/drawing/2014/main" id="{DFC345F0-5795-DF15-36E6-B2788AE8539D}"/>
              </a:ext>
            </a:extLst>
          </p:cNvPr>
          <p:cNvSpPr txBox="1"/>
          <p:nvPr/>
        </p:nvSpPr>
        <p:spPr>
          <a:xfrm>
            <a:off x="5472977" y="14390833"/>
            <a:ext cx="3920800" cy="1631216"/>
          </a:xfrm>
          <a:prstGeom prst="rect">
            <a:avLst/>
          </a:prstGeom>
          <a:noFill/>
        </p:spPr>
        <p:txBody>
          <a:bodyPr wrap="square" rtlCol="0">
            <a:spAutoFit/>
          </a:bodyPr>
          <a:lstStyle/>
          <a:p>
            <a:r>
              <a:rPr lang="en-US" sz="10000" dirty="0">
                <a:latin typeface="Arial" panose="020B0604020202020204" pitchFamily="34" charset="0"/>
                <a:cs typeface="Arial" panose="020B0604020202020204" pitchFamily="34" charset="0"/>
              </a:rPr>
              <a:t>AHCI</a:t>
            </a:r>
          </a:p>
        </p:txBody>
      </p:sp>
      <p:pic>
        <p:nvPicPr>
          <p:cNvPr id="10" name="7_M Graphic" descr="A circuit board&#10;&#10;Description automatically generated">
            <a:extLst>
              <a:ext uri="{FF2B5EF4-FFF2-40B4-BE49-F238E27FC236}">
                <a16:creationId xmlns:a16="http://schemas.microsoft.com/office/drawing/2014/main" id="{DAC9A48E-5513-C4F7-AB81-2BCC79E735E7}"/>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9742400" y="10936671"/>
            <a:ext cx="12164351" cy="3414383"/>
          </a:xfrm>
          <a:prstGeom prst="rect">
            <a:avLst/>
          </a:prstGeom>
        </p:spPr>
      </p:pic>
      <p:sp>
        <p:nvSpPr>
          <p:cNvPr id="16" name="7_M Key">
            <a:extLst>
              <a:ext uri="{FF2B5EF4-FFF2-40B4-BE49-F238E27FC236}">
                <a16:creationId xmlns:a16="http://schemas.microsoft.com/office/drawing/2014/main" id="{0CA7AB26-8F11-6154-FE06-34C1D047B7C0}"/>
              </a:ext>
            </a:extLst>
          </p:cNvPr>
          <p:cNvSpPr txBox="1"/>
          <p:nvPr/>
        </p:nvSpPr>
        <p:spPr>
          <a:xfrm>
            <a:off x="23462566" y="9157561"/>
            <a:ext cx="4724020" cy="1631216"/>
          </a:xfrm>
          <a:prstGeom prst="rect">
            <a:avLst/>
          </a:prstGeom>
          <a:noFill/>
        </p:spPr>
        <p:txBody>
          <a:bodyPr wrap="square" rtlCol="0">
            <a:spAutoFit/>
          </a:bodyPr>
          <a:lstStyle/>
          <a:p>
            <a:r>
              <a:rPr lang="en-US" sz="10000" b="1" dirty="0">
                <a:latin typeface="Arial" panose="020B0604020202020204" pitchFamily="34" charset="0"/>
                <a:cs typeface="Arial" panose="020B0604020202020204" pitchFamily="34" charset="0"/>
              </a:rPr>
              <a:t>M-Key</a:t>
            </a:r>
          </a:p>
        </p:txBody>
      </p:sp>
      <p:sp>
        <p:nvSpPr>
          <p:cNvPr id="17" name="7_M Key Hightlight_D 1.0">
            <a:extLst>
              <a:ext uri="{FF2B5EF4-FFF2-40B4-BE49-F238E27FC236}">
                <a16:creationId xmlns:a16="http://schemas.microsoft.com/office/drawing/2014/main" id="{06974CF1-6367-AEB0-2D11-6E53A9FF13B1}"/>
              </a:ext>
            </a:extLst>
          </p:cNvPr>
          <p:cNvSpPr/>
          <p:nvPr/>
        </p:nvSpPr>
        <p:spPr>
          <a:xfrm>
            <a:off x="31020997" y="13062479"/>
            <a:ext cx="5078321" cy="1062904"/>
          </a:xfrm>
          <a:custGeom>
            <a:avLst/>
            <a:gdLst>
              <a:gd name="connsiteX0" fmla="*/ 381000 w 3276600"/>
              <a:gd name="connsiteY0" fmla="*/ 95223 h 685800"/>
              <a:gd name="connsiteX1" fmla="*/ 95223 w 3276600"/>
              <a:gd name="connsiteY1" fmla="*/ 342900 h 685800"/>
              <a:gd name="connsiteX2" fmla="*/ 381000 w 3276600"/>
              <a:gd name="connsiteY2" fmla="*/ 590577 h 685800"/>
              <a:gd name="connsiteX3" fmla="*/ 666777 w 3276600"/>
              <a:gd name="connsiteY3" fmla="*/ 342900 h 685800"/>
              <a:gd name="connsiteX4" fmla="*/ 381000 w 3276600"/>
              <a:gd name="connsiteY4" fmla="*/ 95223 h 685800"/>
              <a:gd name="connsiteX5" fmla="*/ 381000 w 3276600"/>
              <a:gd name="connsiteY5" fmla="*/ 0 h 685800"/>
              <a:gd name="connsiteX6" fmla="*/ 732059 w 3276600"/>
              <a:gd name="connsiteY6" fmla="*/ 209428 h 685800"/>
              <a:gd name="connsiteX7" fmla="*/ 736360 w 3276600"/>
              <a:gd name="connsiteY7" fmla="*/ 228600 h 685800"/>
              <a:gd name="connsiteX8" fmla="*/ 3276600 w 3276600"/>
              <a:gd name="connsiteY8" fmla="*/ 228600 h 685800"/>
              <a:gd name="connsiteX9" fmla="*/ 3276600 w 3276600"/>
              <a:gd name="connsiteY9" fmla="*/ 381000 h 685800"/>
              <a:gd name="connsiteX10" fmla="*/ 753453 w 3276600"/>
              <a:gd name="connsiteY10" fmla="*/ 381000 h 685800"/>
              <a:gd name="connsiteX11" fmla="*/ 732059 w 3276600"/>
              <a:gd name="connsiteY11" fmla="*/ 476372 h 685800"/>
              <a:gd name="connsiteX12" fmla="*/ 381000 w 3276600"/>
              <a:gd name="connsiteY12" fmla="*/ 685800 h 685800"/>
              <a:gd name="connsiteX13" fmla="*/ 0 w 3276600"/>
              <a:gd name="connsiteY13" fmla="*/ 342900 h 685800"/>
              <a:gd name="connsiteX14" fmla="*/ 381000 w 3276600"/>
              <a:gd name="connsiteY14"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6600" h="685800">
                <a:moveTo>
                  <a:pt x="381000" y="95223"/>
                </a:moveTo>
                <a:cubicBezTo>
                  <a:pt x="223170" y="95223"/>
                  <a:pt x="95223" y="206112"/>
                  <a:pt x="95223" y="342900"/>
                </a:cubicBezTo>
                <a:cubicBezTo>
                  <a:pt x="95223" y="479688"/>
                  <a:pt x="223170" y="590577"/>
                  <a:pt x="381000" y="590577"/>
                </a:cubicBezTo>
                <a:cubicBezTo>
                  <a:pt x="538830" y="590577"/>
                  <a:pt x="666777" y="479688"/>
                  <a:pt x="666777" y="342900"/>
                </a:cubicBezTo>
                <a:cubicBezTo>
                  <a:pt x="666777" y="206112"/>
                  <a:pt x="538830" y="95223"/>
                  <a:pt x="381000" y="95223"/>
                </a:cubicBezTo>
                <a:close/>
                <a:moveTo>
                  <a:pt x="381000" y="0"/>
                </a:moveTo>
                <a:cubicBezTo>
                  <a:pt x="538815" y="0"/>
                  <a:pt x="674220" y="86356"/>
                  <a:pt x="732059" y="209428"/>
                </a:cubicBezTo>
                <a:lnTo>
                  <a:pt x="736360" y="228600"/>
                </a:lnTo>
                <a:lnTo>
                  <a:pt x="3276600" y="228600"/>
                </a:lnTo>
                <a:lnTo>
                  <a:pt x="3276600" y="381000"/>
                </a:lnTo>
                <a:lnTo>
                  <a:pt x="753453" y="381000"/>
                </a:lnTo>
                <a:lnTo>
                  <a:pt x="732059" y="476372"/>
                </a:lnTo>
                <a:cubicBezTo>
                  <a:pt x="674220" y="599444"/>
                  <a:pt x="538815" y="685800"/>
                  <a:pt x="381000" y="685800"/>
                </a:cubicBezTo>
                <a:cubicBezTo>
                  <a:pt x="170580" y="685800"/>
                  <a:pt x="0" y="532278"/>
                  <a:pt x="0" y="342900"/>
                </a:cubicBezTo>
                <a:cubicBezTo>
                  <a:pt x="0" y="153522"/>
                  <a:pt x="170580" y="0"/>
                  <a:pt x="381000" y="0"/>
                </a:cubicBezTo>
                <a:close/>
              </a:path>
            </a:pathLst>
          </a:custGeom>
          <a:gradFill>
            <a:gsLst>
              <a:gs pos="0">
                <a:schemeClr val="accent6">
                  <a:lumMod val="75000"/>
                </a:schemeClr>
              </a:gs>
              <a:gs pos="80000">
                <a:schemeClr val="accent6">
                  <a:lumMod val="60000"/>
                  <a:lumOff val="40000"/>
                </a:schemeClr>
              </a:gs>
              <a:gs pos="100000">
                <a:schemeClr val="accent6">
                  <a:lumMod val="40000"/>
                  <a:lumOff val="60000"/>
                </a:schemeClr>
              </a:gs>
            </a:gsLst>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23" name="7_M Key Hightlight Text_D 1.0">
            <a:extLst>
              <a:ext uri="{FF2B5EF4-FFF2-40B4-BE49-F238E27FC236}">
                <a16:creationId xmlns:a16="http://schemas.microsoft.com/office/drawing/2014/main" id="{CA00A42F-6608-0F2C-3CF1-6F0D07734A3E}"/>
              </a:ext>
            </a:extLst>
          </p:cNvPr>
          <p:cNvSpPr txBox="1"/>
          <p:nvPr/>
        </p:nvSpPr>
        <p:spPr>
          <a:xfrm>
            <a:off x="32385331" y="12265836"/>
            <a:ext cx="3549397" cy="1169551"/>
          </a:xfrm>
          <a:prstGeom prst="rect">
            <a:avLst/>
          </a:prstGeom>
          <a:noFill/>
        </p:spPr>
        <p:txBody>
          <a:bodyPr wrap="square" rtlCol="0">
            <a:spAutoFit/>
          </a:bodyPr>
          <a:lstStyle/>
          <a:p>
            <a:r>
              <a:rPr lang="en-US" sz="7000" dirty="0">
                <a:latin typeface="Arial" panose="020B0604020202020204" pitchFamily="34" charset="0"/>
                <a:cs typeface="Arial" panose="020B0604020202020204" pitchFamily="34" charset="0"/>
              </a:rPr>
              <a:t>M notch</a:t>
            </a:r>
          </a:p>
        </p:txBody>
      </p:sp>
      <p:sp>
        <p:nvSpPr>
          <p:cNvPr id="24" name="6_M notch highlight text">
            <a:extLst>
              <a:ext uri="{FF2B5EF4-FFF2-40B4-BE49-F238E27FC236}">
                <a16:creationId xmlns:a16="http://schemas.microsoft.com/office/drawing/2014/main" id="{E2880EF9-A39A-0DE3-70D7-460AD0FB7C33}"/>
              </a:ext>
            </a:extLst>
          </p:cNvPr>
          <p:cNvSpPr txBox="1"/>
          <p:nvPr/>
        </p:nvSpPr>
        <p:spPr>
          <a:xfrm>
            <a:off x="13863607" y="12135245"/>
            <a:ext cx="3549397" cy="1169551"/>
          </a:xfrm>
          <a:prstGeom prst="rect">
            <a:avLst/>
          </a:prstGeom>
          <a:noFill/>
        </p:spPr>
        <p:txBody>
          <a:bodyPr wrap="square" rtlCol="0">
            <a:spAutoFit/>
          </a:bodyPr>
          <a:lstStyle/>
          <a:p>
            <a:r>
              <a:rPr lang="en-US" sz="7000" dirty="0">
                <a:latin typeface="Arial" panose="020B0604020202020204" pitchFamily="34" charset="0"/>
                <a:cs typeface="Arial" panose="020B0604020202020204" pitchFamily="34" charset="0"/>
              </a:rPr>
              <a:t>M notch</a:t>
            </a:r>
          </a:p>
        </p:txBody>
      </p:sp>
      <p:sp>
        <p:nvSpPr>
          <p:cNvPr id="25" name="5_B notch highlight text">
            <a:extLst>
              <a:ext uri="{FF2B5EF4-FFF2-40B4-BE49-F238E27FC236}">
                <a16:creationId xmlns:a16="http://schemas.microsoft.com/office/drawing/2014/main" id="{7AC57C83-68ED-72C7-CD0B-2FAA3261AFFD}"/>
              </a:ext>
            </a:extLst>
          </p:cNvPr>
          <p:cNvSpPr txBox="1"/>
          <p:nvPr/>
        </p:nvSpPr>
        <p:spPr>
          <a:xfrm>
            <a:off x="13863607" y="10475432"/>
            <a:ext cx="3549397" cy="1169551"/>
          </a:xfrm>
          <a:prstGeom prst="rect">
            <a:avLst/>
          </a:prstGeom>
          <a:noFill/>
        </p:spPr>
        <p:txBody>
          <a:bodyPr wrap="square" rtlCol="0">
            <a:spAutoFit/>
          </a:bodyPr>
          <a:lstStyle/>
          <a:p>
            <a:r>
              <a:rPr lang="en-US" sz="7000" dirty="0">
                <a:latin typeface="Arial" panose="020B0604020202020204" pitchFamily="34" charset="0"/>
                <a:cs typeface="Arial" panose="020B0604020202020204" pitchFamily="34" charset="0"/>
              </a:rPr>
              <a:t>B notch</a:t>
            </a:r>
          </a:p>
        </p:txBody>
      </p:sp>
      <p:pic>
        <p:nvPicPr>
          <p:cNvPr id="26" name="4_BM Key" descr="A close up of a sign&#10;&#10;Description automatically generated">
            <a:extLst>
              <a:ext uri="{FF2B5EF4-FFF2-40B4-BE49-F238E27FC236}">
                <a16:creationId xmlns:a16="http://schemas.microsoft.com/office/drawing/2014/main" id="{67538B31-D62A-C36A-1CA1-2AA1ECB51CAB}"/>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138484" y="10936671"/>
            <a:ext cx="12117383" cy="3409096"/>
          </a:xfrm>
          <a:prstGeom prst="rect">
            <a:avLst/>
          </a:prstGeom>
        </p:spPr>
      </p:pic>
      <p:sp>
        <p:nvSpPr>
          <p:cNvPr id="27" name="6_M notch highlight">
            <a:extLst>
              <a:ext uri="{FF2B5EF4-FFF2-40B4-BE49-F238E27FC236}">
                <a16:creationId xmlns:a16="http://schemas.microsoft.com/office/drawing/2014/main" id="{0CC9E675-21CD-7FC7-2DF4-9AC5C62B2195}"/>
              </a:ext>
            </a:extLst>
          </p:cNvPr>
          <p:cNvSpPr/>
          <p:nvPr/>
        </p:nvSpPr>
        <p:spPr>
          <a:xfrm>
            <a:off x="12417081" y="12931888"/>
            <a:ext cx="5078321" cy="1062904"/>
          </a:xfrm>
          <a:custGeom>
            <a:avLst/>
            <a:gdLst>
              <a:gd name="connsiteX0" fmla="*/ 381000 w 3276600"/>
              <a:gd name="connsiteY0" fmla="*/ 95223 h 685800"/>
              <a:gd name="connsiteX1" fmla="*/ 95223 w 3276600"/>
              <a:gd name="connsiteY1" fmla="*/ 342900 h 685800"/>
              <a:gd name="connsiteX2" fmla="*/ 381000 w 3276600"/>
              <a:gd name="connsiteY2" fmla="*/ 590577 h 685800"/>
              <a:gd name="connsiteX3" fmla="*/ 666777 w 3276600"/>
              <a:gd name="connsiteY3" fmla="*/ 342900 h 685800"/>
              <a:gd name="connsiteX4" fmla="*/ 381000 w 3276600"/>
              <a:gd name="connsiteY4" fmla="*/ 95223 h 685800"/>
              <a:gd name="connsiteX5" fmla="*/ 381000 w 3276600"/>
              <a:gd name="connsiteY5" fmla="*/ 0 h 685800"/>
              <a:gd name="connsiteX6" fmla="*/ 732059 w 3276600"/>
              <a:gd name="connsiteY6" fmla="*/ 209428 h 685800"/>
              <a:gd name="connsiteX7" fmla="*/ 736360 w 3276600"/>
              <a:gd name="connsiteY7" fmla="*/ 228600 h 685800"/>
              <a:gd name="connsiteX8" fmla="*/ 3276600 w 3276600"/>
              <a:gd name="connsiteY8" fmla="*/ 228600 h 685800"/>
              <a:gd name="connsiteX9" fmla="*/ 3276600 w 3276600"/>
              <a:gd name="connsiteY9" fmla="*/ 381000 h 685800"/>
              <a:gd name="connsiteX10" fmla="*/ 753453 w 3276600"/>
              <a:gd name="connsiteY10" fmla="*/ 381000 h 685800"/>
              <a:gd name="connsiteX11" fmla="*/ 732059 w 3276600"/>
              <a:gd name="connsiteY11" fmla="*/ 476372 h 685800"/>
              <a:gd name="connsiteX12" fmla="*/ 381000 w 3276600"/>
              <a:gd name="connsiteY12" fmla="*/ 685800 h 685800"/>
              <a:gd name="connsiteX13" fmla="*/ 0 w 3276600"/>
              <a:gd name="connsiteY13" fmla="*/ 342900 h 685800"/>
              <a:gd name="connsiteX14" fmla="*/ 381000 w 3276600"/>
              <a:gd name="connsiteY14"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6600" h="685800">
                <a:moveTo>
                  <a:pt x="381000" y="95223"/>
                </a:moveTo>
                <a:cubicBezTo>
                  <a:pt x="223170" y="95223"/>
                  <a:pt x="95223" y="206112"/>
                  <a:pt x="95223" y="342900"/>
                </a:cubicBezTo>
                <a:cubicBezTo>
                  <a:pt x="95223" y="479688"/>
                  <a:pt x="223170" y="590577"/>
                  <a:pt x="381000" y="590577"/>
                </a:cubicBezTo>
                <a:cubicBezTo>
                  <a:pt x="538830" y="590577"/>
                  <a:pt x="666777" y="479688"/>
                  <a:pt x="666777" y="342900"/>
                </a:cubicBezTo>
                <a:cubicBezTo>
                  <a:pt x="666777" y="206112"/>
                  <a:pt x="538830" y="95223"/>
                  <a:pt x="381000" y="95223"/>
                </a:cubicBezTo>
                <a:close/>
                <a:moveTo>
                  <a:pt x="381000" y="0"/>
                </a:moveTo>
                <a:cubicBezTo>
                  <a:pt x="538815" y="0"/>
                  <a:pt x="674220" y="86356"/>
                  <a:pt x="732059" y="209428"/>
                </a:cubicBezTo>
                <a:lnTo>
                  <a:pt x="736360" y="228600"/>
                </a:lnTo>
                <a:lnTo>
                  <a:pt x="3276600" y="228600"/>
                </a:lnTo>
                <a:lnTo>
                  <a:pt x="3276600" y="381000"/>
                </a:lnTo>
                <a:lnTo>
                  <a:pt x="753453" y="381000"/>
                </a:lnTo>
                <a:lnTo>
                  <a:pt x="732059" y="476372"/>
                </a:lnTo>
                <a:cubicBezTo>
                  <a:pt x="674220" y="599444"/>
                  <a:pt x="538815" y="685800"/>
                  <a:pt x="381000" y="685800"/>
                </a:cubicBezTo>
                <a:cubicBezTo>
                  <a:pt x="170580" y="685800"/>
                  <a:pt x="0" y="532278"/>
                  <a:pt x="0" y="342900"/>
                </a:cubicBezTo>
                <a:cubicBezTo>
                  <a:pt x="0" y="153522"/>
                  <a:pt x="170580" y="0"/>
                  <a:pt x="381000" y="0"/>
                </a:cubicBezTo>
                <a:close/>
              </a:path>
            </a:pathLst>
          </a:custGeom>
          <a:gradFill>
            <a:gsLst>
              <a:gs pos="0">
                <a:schemeClr val="accent6">
                  <a:lumMod val="75000"/>
                </a:schemeClr>
              </a:gs>
              <a:gs pos="80000">
                <a:schemeClr val="accent6">
                  <a:lumMod val="60000"/>
                  <a:lumOff val="40000"/>
                </a:schemeClr>
              </a:gs>
              <a:gs pos="100000">
                <a:schemeClr val="accent6">
                  <a:lumMod val="40000"/>
                  <a:lumOff val="60000"/>
                </a:schemeClr>
              </a:gs>
            </a:gsLst>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3"/>
          </a:lnRef>
          <a:fillRef idx="3">
            <a:schemeClr val="accent3"/>
          </a:fillRef>
          <a:effectRef idx="3">
            <a:schemeClr val="accent3"/>
          </a:effectRef>
          <a:fontRef idx="minor">
            <a:schemeClr val="lt1"/>
          </a:fontRef>
        </p:style>
        <p:txBody>
          <a:bodyPr wrap="square" rtlCol="0" anchor="ctr">
            <a:noAutofit/>
          </a:bodyPr>
          <a:lstStyle/>
          <a:p>
            <a:pPr algn="ctr"/>
            <a:endParaRPr lang="en-US">
              <a:solidFill>
                <a:schemeClr val="tx1"/>
              </a:solidFill>
            </a:endParaRPr>
          </a:p>
        </p:txBody>
      </p:sp>
      <p:sp>
        <p:nvSpPr>
          <p:cNvPr id="28" name="5_B notch highlight">
            <a:extLst>
              <a:ext uri="{FF2B5EF4-FFF2-40B4-BE49-F238E27FC236}">
                <a16:creationId xmlns:a16="http://schemas.microsoft.com/office/drawing/2014/main" id="{383FF919-25BB-2119-0462-578368BDC169}"/>
              </a:ext>
            </a:extLst>
          </p:cNvPr>
          <p:cNvSpPr/>
          <p:nvPr/>
        </p:nvSpPr>
        <p:spPr>
          <a:xfrm>
            <a:off x="12358031" y="11172872"/>
            <a:ext cx="5078321" cy="1062904"/>
          </a:xfrm>
          <a:custGeom>
            <a:avLst/>
            <a:gdLst>
              <a:gd name="connsiteX0" fmla="*/ 381000 w 3276600"/>
              <a:gd name="connsiteY0" fmla="*/ 95223 h 685800"/>
              <a:gd name="connsiteX1" fmla="*/ 95223 w 3276600"/>
              <a:gd name="connsiteY1" fmla="*/ 342900 h 685800"/>
              <a:gd name="connsiteX2" fmla="*/ 381000 w 3276600"/>
              <a:gd name="connsiteY2" fmla="*/ 590577 h 685800"/>
              <a:gd name="connsiteX3" fmla="*/ 666777 w 3276600"/>
              <a:gd name="connsiteY3" fmla="*/ 342900 h 685800"/>
              <a:gd name="connsiteX4" fmla="*/ 381000 w 3276600"/>
              <a:gd name="connsiteY4" fmla="*/ 95223 h 685800"/>
              <a:gd name="connsiteX5" fmla="*/ 381000 w 3276600"/>
              <a:gd name="connsiteY5" fmla="*/ 0 h 685800"/>
              <a:gd name="connsiteX6" fmla="*/ 732059 w 3276600"/>
              <a:gd name="connsiteY6" fmla="*/ 209428 h 685800"/>
              <a:gd name="connsiteX7" fmla="*/ 736360 w 3276600"/>
              <a:gd name="connsiteY7" fmla="*/ 228600 h 685800"/>
              <a:gd name="connsiteX8" fmla="*/ 3276600 w 3276600"/>
              <a:gd name="connsiteY8" fmla="*/ 228600 h 685800"/>
              <a:gd name="connsiteX9" fmla="*/ 3276600 w 3276600"/>
              <a:gd name="connsiteY9" fmla="*/ 381000 h 685800"/>
              <a:gd name="connsiteX10" fmla="*/ 753453 w 3276600"/>
              <a:gd name="connsiteY10" fmla="*/ 381000 h 685800"/>
              <a:gd name="connsiteX11" fmla="*/ 732059 w 3276600"/>
              <a:gd name="connsiteY11" fmla="*/ 476372 h 685800"/>
              <a:gd name="connsiteX12" fmla="*/ 381000 w 3276600"/>
              <a:gd name="connsiteY12" fmla="*/ 685800 h 685800"/>
              <a:gd name="connsiteX13" fmla="*/ 0 w 3276600"/>
              <a:gd name="connsiteY13" fmla="*/ 342900 h 685800"/>
              <a:gd name="connsiteX14" fmla="*/ 381000 w 3276600"/>
              <a:gd name="connsiteY14" fmla="*/ 0 h 6858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76600" h="685800">
                <a:moveTo>
                  <a:pt x="381000" y="95223"/>
                </a:moveTo>
                <a:cubicBezTo>
                  <a:pt x="223170" y="95223"/>
                  <a:pt x="95223" y="206112"/>
                  <a:pt x="95223" y="342900"/>
                </a:cubicBezTo>
                <a:cubicBezTo>
                  <a:pt x="95223" y="479688"/>
                  <a:pt x="223170" y="590577"/>
                  <a:pt x="381000" y="590577"/>
                </a:cubicBezTo>
                <a:cubicBezTo>
                  <a:pt x="538830" y="590577"/>
                  <a:pt x="666777" y="479688"/>
                  <a:pt x="666777" y="342900"/>
                </a:cubicBezTo>
                <a:cubicBezTo>
                  <a:pt x="666777" y="206112"/>
                  <a:pt x="538830" y="95223"/>
                  <a:pt x="381000" y="95223"/>
                </a:cubicBezTo>
                <a:close/>
                <a:moveTo>
                  <a:pt x="381000" y="0"/>
                </a:moveTo>
                <a:cubicBezTo>
                  <a:pt x="538815" y="0"/>
                  <a:pt x="674220" y="86356"/>
                  <a:pt x="732059" y="209428"/>
                </a:cubicBezTo>
                <a:lnTo>
                  <a:pt x="736360" y="228600"/>
                </a:lnTo>
                <a:lnTo>
                  <a:pt x="3276600" y="228600"/>
                </a:lnTo>
                <a:lnTo>
                  <a:pt x="3276600" y="381000"/>
                </a:lnTo>
                <a:lnTo>
                  <a:pt x="753453" y="381000"/>
                </a:lnTo>
                <a:lnTo>
                  <a:pt x="732059" y="476372"/>
                </a:lnTo>
                <a:cubicBezTo>
                  <a:pt x="674220" y="599444"/>
                  <a:pt x="538815" y="685800"/>
                  <a:pt x="381000" y="685800"/>
                </a:cubicBezTo>
                <a:cubicBezTo>
                  <a:pt x="170580" y="685800"/>
                  <a:pt x="0" y="532278"/>
                  <a:pt x="0" y="342900"/>
                </a:cubicBezTo>
                <a:cubicBezTo>
                  <a:pt x="0" y="153522"/>
                  <a:pt x="170580" y="0"/>
                  <a:pt x="381000" y="0"/>
                </a:cubicBezTo>
                <a:close/>
              </a:path>
            </a:pathLst>
          </a:custGeom>
          <a:gradFill>
            <a:gsLst>
              <a:gs pos="0">
                <a:schemeClr val="accent4">
                  <a:shade val="51000"/>
                  <a:satMod val="130000"/>
                  <a:alpha val="70000"/>
                </a:schemeClr>
              </a:gs>
              <a:gs pos="80000">
                <a:schemeClr val="accent4">
                  <a:shade val="93000"/>
                  <a:satMod val="130000"/>
                  <a:alpha val="70000"/>
                </a:schemeClr>
              </a:gs>
              <a:gs pos="100000">
                <a:schemeClr val="accent4">
                  <a:shade val="94000"/>
                  <a:satMod val="135000"/>
                  <a:alpha val="70000"/>
                </a:schemeClr>
              </a:gs>
            </a:gsLst>
          </a:gradFill>
          <a:ln>
            <a:noFill/>
          </a:ln>
          <a:effectLst/>
          <a:scene3d>
            <a:camera prst="orthographicFront">
              <a:rot lat="0" lon="0" rev="0"/>
            </a:camera>
            <a:lightRig rig="glow" dir="t">
              <a:rot lat="0" lon="0" rev="14100000"/>
            </a:lightRig>
          </a:scene3d>
          <a:sp3d prstMaterial="softEdge">
            <a:bevelT w="127000" prst="artDeco"/>
          </a:sp3d>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29" name="4_B M Key">
            <a:extLst>
              <a:ext uri="{FF2B5EF4-FFF2-40B4-BE49-F238E27FC236}">
                <a16:creationId xmlns:a16="http://schemas.microsoft.com/office/drawing/2014/main" id="{9C61CCA2-5167-1BA4-A309-76E906BBD5D1}"/>
              </a:ext>
            </a:extLst>
          </p:cNvPr>
          <p:cNvSpPr txBox="1"/>
          <p:nvPr/>
        </p:nvSpPr>
        <p:spPr>
          <a:xfrm>
            <a:off x="4144346" y="9157561"/>
            <a:ext cx="6578061" cy="1631216"/>
          </a:xfrm>
          <a:prstGeom prst="rect">
            <a:avLst/>
          </a:prstGeom>
          <a:noFill/>
        </p:spPr>
        <p:txBody>
          <a:bodyPr wrap="square" rtlCol="0">
            <a:spAutoFit/>
          </a:bodyPr>
          <a:lstStyle/>
          <a:p>
            <a:r>
              <a:rPr lang="en-US" sz="10000" b="1" dirty="0">
                <a:latin typeface="Arial" panose="020B0604020202020204" pitchFamily="34" charset="0"/>
                <a:cs typeface="Arial" panose="020B0604020202020204" pitchFamily="34" charset="0"/>
              </a:rPr>
              <a:t>B + M-Key</a:t>
            </a:r>
          </a:p>
        </p:txBody>
      </p:sp>
      <p:sp>
        <p:nvSpPr>
          <p:cNvPr id="30" name="2_M2 Graphic text">
            <a:extLst>
              <a:ext uri="{FF2B5EF4-FFF2-40B4-BE49-F238E27FC236}">
                <a16:creationId xmlns:a16="http://schemas.microsoft.com/office/drawing/2014/main" id="{71269320-5DF6-5B0C-187A-97BC27C84E04}"/>
              </a:ext>
            </a:extLst>
          </p:cNvPr>
          <p:cNvSpPr txBox="1"/>
          <p:nvPr/>
        </p:nvSpPr>
        <p:spPr>
          <a:xfrm>
            <a:off x="30775530" y="6560386"/>
            <a:ext cx="3306814" cy="1431046"/>
          </a:xfrm>
          <a:prstGeom prst="rect">
            <a:avLst/>
          </a:prstGeom>
          <a:noFill/>
        </p:spPr>
        <p:txBody>
          <a:bodyPr wrap="square" rtlCol="0">
            <a:spAutoFit/>
          </a:bodyPr>
          <a:lstStyle/>
          <a:p>
            <a:r>
              <a:rPr lang="en-US" sz="5400" b="1" dirty="0"/>
              <a:t>M.2</a:t>
            </a:r>
          </a:p>
        </p:txBody>
      </p:sp>
      <p:pic>
        <p:nvPicPr>
          <p:cNvPr id="31" name="2_M2 Graphic" descr="A close up of a sign&#10;&#10;Description automatically generated">
            <a:extLst>
              <a:ext uri="{FF2B5EF4-FFF2-40B4-BE49-F238E27FC236}">
                <a16:creationId xmlns:a16="http://schemas.microsoft.com/office/drawing/2014/main" id="{DD470B34-44EB-E9B3-48A0-9A7A21BF21D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rot="10800000">
            <a:off x="30775530" y="4963783"/>
            <a:ext cx="5675001" cy="1596601"/>
          </a:xfrm>
          <a:prstGeom prst="rect">
            <a:avLst/>
          </a:prstGeom>
        </p:spPr>
      </p:pic>
      <p:sp>
        <p:nvSpPr>
          <p:cNvPr id="32" name="2_mSATA graphic text">
            <a:extLst>
              <a:ext uri="{FF2B5EF4-FFF2-40B4-BE49-F238E27FC236}">
                <a16:creationId xmlns:a16="http://schemas.microsoft.com/office/drawing/2014/main" id="{9BA74793-A452-7E97-3374-C0E869D9FB9A}"/>
              </a:ext>
            </a:extLst>
          </p:cNvPr>
          <p:cNvSpPr txBox="1"/>
          <p:nvPr/>
        </p:nvSpPr>
        <p:spPr>
          <a:xfrm>
            <a:off x="25795052" y="7129382"/>
            <a:ext cx="3306814" cy="1431046"/>
          </a:xfrm>
          <a:prstGeom prst="rect">
            <a:avLst/>
          </a:prstGeom>
          <a:noFill/>
        </p:spPr>
        <p:txBody>
          <a:bodyPr wrap="square" rtlCol="0">
            <a:spAutoFit/>
          </a:bodyPr>
          <a:lstStyle/>
          <a:p>
            <a:r>
              <a:rPr lang="en-US" sz="5400" b="1" dirty="0"/>
              <a:t>mSATA</a:t>
            </a:r>
          </a:p>
        </p:txBody>
      </p:sp>
      <p:pic>
        <p:nvPicPr>
          <p:cNvPr id="33" name="2_mSATA graphic" descr="A circuit board&#10;&#10;Description automatically generated">
            <a:extLst>
              <a:ext uri="{FF2B5EF4-FFF2-40B4-BE49-F238E27FC236}">
                <a16:creationId xmlns:a16="http://schemas.microsoft.com/office/drawing/2014/main" id="{BFBACC5A-9F6B-B3FE-8C56-FD6CAD6994C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25467185" y="4323043"/>
            <a:ext cx="4960221" cy="2879913"/>
          </a:xfrm>
          <a:prstGeom prst="rect">
            <a:avLst/>
          </a:prstGeom>
        </p:spPr>
      </p:pic>
    </p:spTree>
    <p:extLst>
      <p:ext uri="{BB962C8B-B14F-4D97-AF65-F5344CB8AC3E}">
        <p14:creationId xmlns:p14="http://schemas.microsoft.com/office/powerpoint/2010/main" val="276138073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M.2 SSD Compatibility</a:t>
            </a:r>
          </a:p>
        </p:txBody>
      </p:sp>
      <p:sp>
        <p:nvSpPr>
          <p:cNvPr id="9" name="1_Bullet 1">
            <a:extLst>
              <a:ext uri="{FF2B5EF4-FFF2-40B4-BE49-F238E27FC236}">
                <a16:creationId xmlns:a16="http://schemas.microsoft.com/office/drawing/2014/main" id="{9AB0CD40-3F8C-4AD7-ABD2-0365709E7B83}"/>
              </a:ext>
            </a:extLst>
          </p:cNvPr>
          <p:cNvSpPr txBox="1"/>
          <p:nvPr/>
        </p:nvSpPr>
        <p:spPr>
          <a:xfrm>
            <a:off x="7255760" y="3189126"/>
            <a:ext cx="22396921"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Motherboards generally use M-Key</a:t>
            </a:r>
          </a:p>
        </p:txBody>
      </p:sp>
      <p:sp>
        <p:nvSpPr>
          <p:cNvPr id="14" name="2_Bullet 2">
            <a:extLst>
              <a:ext uri="{FF2B5EF4-FFF2-40B4-BE49-F238E27FC236}">
                <a16:creationId xmlns:a16="http://schemas.microsoft.com/office/drawing/2014/main" id="{F7302874-6FF6-4F12-9408-F903772FAD68}"/>
              </a:ext>
            </a:extLst>
          </p:cNvPr>
          <p:cNvSpPr txBox="1"/>
          <p:nvPr/>
        </p:nvSpPr>
        <p:spPr>
          <a:xfrm>
            <a:off x="7255759" y="4945060"/>
            <a:ext cx="21809097"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Some specialized/old boards may use B-key </a:t>
            </a:r>
            <a:endParaRPr lang="en-US" sz="7500" dirty="0">
              <a:latin typeface="Arial" panose="020B0604020202020204" pitchFamily="34" charset="0"/>
              <a:cs typeface="Arial" panose="020B0604020202020204" pitchFamily="34" charset="0"/>
            </a:endParaRPr>
          </a:p>
        </p:txBody>
      </p:sp>
      <p:sp>
        <p:nvSpPr>
          <p:cNvPr id="3" name="13_SATA port text">
            <a:extLst>
              <a:ext uri="{FF2B5EF4-FFF2-40B4-BE49-F238E27FC236}">
                <a16:creationId xmlns:a16="http://schemas.microsoft.com/office/drawing/2014/main" id="{C4E1CFCB-261D-4B9A-4A1C-2D7B05545CD0}"/>
              </a:ext>
            </a:extLst>
          </p:cNvPr>
          <p:cNvSpPr txBox="1"/>
          <p:nvPr/>
        </p:nvSpPr>
        <p:spPr>
          <a:xfrm>
            <a:off x="27851610" y="15719764"/>
            <a:ext cx="7947509" cy="784831"/>
          </a:xfrm>
          <a:prstGeom prst="rect">
            <a:avLst/>
          </a:prstGeom>
          <a:noFill/>
        </p:spPr>
        <p:txBody>
          <a:bodyPr wrap="square" rtlCol="0">
            <a:spAutoFit/>
          </a:bodyPr>
          <a:lstStyle/>
          <a:p>
            <a:r>
              <a:rPr lang="en-US" sz="4500" dirty="0">
                <a:latin typeface="Arial" panose="020B0604020202020204" pitchFamily="34" charset="0"/>
                <a:cs typeface="Arial" panose="020B0604020202020204" pitchFamily="34" charset="0"/>
              </a:rPr>
              <a:t>SATA port disabled if used</a:t>
            </a:r>
          </a:p>
        </p:txBody>
      </p:sp>
      <p:sp>
        <p:nvSpPr>
          <p:cNvPr id="4" name="11_PCIe 2 text">
            <a:extLst>
              <a:ext uri="{FF2B5EF4-FFF2-40B4-BE49-F238E27FC236}">
                <a16:creationId xmlns:a16="http://schemas.microsoft.com/office/drawing/2014/main" id="{22D53DB7-4491-CD33-8480-C9F9325E2498}"/>
              </a:ext>
            </a:extLst>
          </p:cNvPr>
          <p:cNvSpPr txBox="1"/>
          <p:nvPr/>
        </p:nvSpPr>
        <p:spPr>
          <a:xfrm>
            <a:off x="27851610" y="14268395"/>
            <a:ext cx="7662661" cy="784830"/>
          </a:xfrm>
          <a:prstGeom prst="rect">
            <a:avLst/>
          </a:prstGeom>
          <a:noFill/>
        </p:spPr>
        <p:txBody>
          <a:bodyPr wrap="square" rtlCol="0">
            <a:spAutoFit/>
          </a:bodyPr>
          <a:lstStyle/>
          <a:p>
            <a:r>
              <a:rPr lang="en-US" sz="4500" dirty="0">
                <a:latin typeface="Arial" panose="020B0604020202020204" pitchFamily="34" charset="0"/>
                <a:cs typeface="Arial" panose="020B0604020202020204" pitchFamily="34" charset="0"/>
              </a:rPr>
              <a:t>PCIe Gen3x2 (16 Gb/s)</a:t>
            </a:r>
          </a:p>
        </p:txBody>
      </p:sp>
      <p:sp>
        <p:nvSpPr>
          <p:cNvPr id="6" name="10_SATA3 Text 2">
            <a:extLst>
              <a:ext uri="{FF2B5EF4-FFF2-40B4-BE49-F238E27FC236}">
                <a16:creationId xmlns:a16="http://schemas.microsoft.com/office/drawing/2014/main" id="{D15C7FAF-89D3-7878-AC0B-41B5C7011C26}"/>
              </a:ext>
            </a:extLst>
          </p:cNvPr>
          <p:cNvSpPr txBox="1"/>
          <p:nvPr/>
        </p:nvSpPr>
        <p:spPr>
          <a:xfrm>
            <a:off x="27851610" y="13492111"/>
            <a:ext cx="7947509" cy="784830"/>
          </a:xfrm>
          <a:prstGeom prst="rect">
            <a:avLst/>
          </a:prstGeom>
          <a:noFill/>
        </p:spPr>
        <p:txBody>
          <a:bodyPr wrap="square" rtlCol="0">
            <a:spAutoFit/>
          </a:bodyPr>
          <a:lstStyle/>
          <a:p>
            <a:r>
              <a:rPr lang="en-US" sz="4500" dirty="0">
                <a:latin typeface="Arial" panose="020B0604020202020204" pitchFamily="34" charset="0"/>
                <a:cs typeface="Arial" panose="020B0604020202020204" pitchFamily="34" charset="0"/>
              </a:rPr>
              <a:t>SATA3 (6.0Gb/s)</a:t>
            </a:r>
          </a:p>
        </p:txBody>
      </p:sp>
      <p:sp>
        <p:nvSpPr>
          <p:cNvPr id="8" name="8_PCIe 4 text">
            <a:extLst>
              <a:ext uri="{FF2B5EF4-FFF2-40B4-BE49-F238E27FC236}">
                <a16:creationId xmlns:a16="http://schemas.microsoft.com/office/drawing/2014/main" id="{5992420D-2448-EC15-725D-08C6A13A6893}"/>
              </a:ext>
            </a:extLst>
          </p:cNvPr>
          <p:cNvSpPr txBox="1"/>
          <p:nvPr/>
        </p:nvSpPr>
        <p:spPr>
          <a:xfrm>
            <a:off x="27894183" y="12424083"/>
            <a:ext cx="7620088" cy="784831"/>
          </a:xfrm>
          <a:prstGeom prst="rect">
            <a:avLst/>
          </a:prstGeom>
          <a:noFill/>
        </p:spPr>
        <p:txBody>
          <a:bodyPr wrap="square" rtlCol="0">
            <a:spAutoFit/>
          </a:bodyPr>
          <a:lstStyle/>
          <a:p>
            <a:r>
              <a:rPr lang="en-US" sz="4500" dirty="0">
                <a:latin typeface="Arial" panose="020B0604020202020204" pitchFamily="34" charset="0"/>
                <a:cs typeface="Arial" panose="020B0604020202020204" pitchFamily="34" charset="0"/>
              </a:rPr>
              <a:t>PCIe up to Gen3x4 (32 Gb/s)</a:t>
            </a:r>
          </a:p>
        </p:txBody>
      </p:sp>
      <p:sp>
        <p:nvSpPr>
          <p:cNvPr id="10" name="7_First SATA3">
            <a:extLst>
              <a:ext uri="{FF2B5EF4-FFF2-40B4-BE49-F238E27FC236}">
                <a16:creationId xmlns:a16="http://schemas.microsoft.com/office/drawing/2014/main" id="{7F7CB7FF-3A10-C09E-0C09-C55CB29993A2}"/>
              </a:ext>
            </a:extLst>
          </p:cNvPr>
          <p:cNvSpPr txBox="1"/>
          <p:nvPr/>
        </p:nvSpPr>
        <p:spPr>
          <a:xfrm>
            <a:off x="27894182" y="11714531"/>
            <a:ext cx="7904937" cy="784830"/>
          </a:xfrm>
          <a:prstGeom prst="rect">
            <a:avLst/>
          </a:prstGeom>
          <a:noFill/>
        </p:spPr>
        <p:txBody>
          <a:bodyPr wrap="square" rtlCol="0">
            <a:spAutoFit/>
          </a:bodyPr>
          <a:lstStyle/>
          <a:p>
            <a:r>
              <a:rPr lang="en-US" sz="4500" dirty="0">
                <a:latin typeface="Arial" panose="020B0604020202020204" pitchFamily="34" charset="0"/>
                <a:cs typeface="Arial" panose="020B0604020202020204" pitchFamily="34" charset="0"/>
              </a:rPr>
              <a:t>SATA3 (6.0Gb/s)</a:t>
            </a:r>
          </a:p>
        </p:txBody>
      </p:sp>
      <p:pic>
        <p:nvPicPr>
          <p:cNvPr id="21" name="5_MB Specs">
            <a:extLst>
              <a:ext uri="{FF2B5EF4-FFF2-40B4-BE49-F238E27FC236}">
                <a16:creationId xmlns:a16="http://schemas.microsoft.com/office/drawing/2014/main" id="{256A594C-6AF1-9548-33FC-8DEB7F5F85D5}"/>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1795978" y="10893892"/>
            <a:ext cx="15913419" cy="7735130"/>
          </a:xfrm>
          <a:prstGeom prst="rect">
            <a:avLst/>
          </a:prstGeom>
        </p:spPr>
      </p:pic>
      <p:sp>
        <p:nvSpPr>
          <p:cNvPr id="22" name="12_Highlight 3">
            <a:extLst>
              <a:ext uri="{FF2B5EF4-FFF2-40B4-BE49-F238E27FC236}">
                <a16:creationId xmlns:a16="http://schemas.microsoft.com/office/drawing/2014/main" id="{4B739FC5-AFD8-23A9-6D03-0919BDA7F40A}"/>
              </a:ext>
            </a:extLst>
          </p:cNvPr>
          <p:cNvSpPr/>
          <p:nvPr/>
        </p:nvSpPr>
        <p:spPr>
          <a:xfrm>
            <a:off x="16521600" y="15975547"/>
            <a:ext cx="18765311" cy="909502"/>
          </a:xfrm>
          <a:custGeom>
            <a:avLst/>
            <a:gdLst>
              <a:gd name="connsiteX0" fmla="*/ 0 w 12091416"/>
              <a:gd name="connsiteY0" fmla="*/ 0 h 586037"/>
              <a:gd name="connsiteX1" fmla="*/ 6327648 w 12091416"/>
              <a:gd name="connsiteY1" fmla="*/ 0 h 586037"/>
              <a:gd name="connsiteX2" fmla="*/ 6327648 w 12091416"/>
              <a:gd name="connsiteY2" fmla="*/ 390636 h 586037"/>
              <a:gd name="connsiteX3" fmla="*/ 12091416 w 12091416"/>
              <a:gd name="connsiteY3" fmla="*/ 390636 h 586037"/>
              <a:gd name="connsiteX4" fmla="*/ 12091416 w 12091416"/>
              <a:gd name="connsiteY4" fmla="*/ 586037 h 586037"/>
              <a:gd name="connsiteX5" fmla="*/ 6327648 w 12091416"/>
              <a:gd name="connsiteY5" fmla="*/ 586037 h 586037"/>
              <a:gd name="connsiteX6" fmla="*/ 6025896 w 12091416"/>
              <a:gd name="connsiteY6" fmla="*/ 586037 h 586037"/>
              <a:gd name="connsiteX7" fmla="*/ 0 w 12091416"/>
              <a:gd name="connsiteY7" fmla="*/ 586037 h 58603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91416" h="586037">
                <a:moveTo>
                  <a:pt x="0" y="0"/>
                </a:moveTo>
                <a:lnTo>
                  <a:pt x="6327648" y="0"/>
                </a:lnTo>
                <a:lnTo>
                  <a:pt x="6327648" y="390636"/>
                </a:lnTo>
                <a:lnTo>
                  <a:pt x="12091416" y="390636"/>
                </a:lnTo>
                <a:lnTo>
                  <a:pt x="12091416" y="586037"/>
                </a:lnTo>
                <a:lnTo>
                  <a:pt x="6327648" y="586037"/>
                </a:lnTo>
                <a:lnTo>
                  <a:pt x="6025896" y="586037"/>
                </a:lnTo>
                <a:lnTo>
                  <a:pt x="0" y="586037"/>
                </a:lnTo>
                <a:close/>
              </a:path>
            </a:pathLst>
          </a:custGeom>
          <a:gradFill>
            <a:gsLst>
              <a:gs pos="0">
                <a:schemeClr val="accent2">
                  <a:lumMod val="75000"/>
                  <a:alpha val="40000"/>
                </a:schemeClr>
              </a:gs>
              <a:gs pos="80000">
                <a:schemeClr val="accent2">
                  <a:lumMod val="60000"/>
                  <a:lumOff val="40000"/>
                  <a:alpha val="40000"/>
                </a:schemeClr>
              </a:gs>
              <a:gs pos="100000">
                <a:schemeClr val="accent2">
                  <a:lumMod val="20000"/>
                  <a:lumOff val="80000"/>
                  <a:alpha val="4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23" name="9_Highlgiht 2">
            <a:extLst>
              <a:ext uri="{FF2B5EF4-FFF2-40B4-BE49-F238E27FC236}">
                <a16:creationId xmlns:a16="http://schemas.microsoft.com/office/drawing/2014/main" id="{D6C69EC3-FD2C-3455-646E-AE55F0B27080}"/>
              </a:ext>
            </a:extLst>
          </p:cNvPr>
          <p:cNvSpPr/>
          <p:nvPr/>
        </p:nvSpPr>
        <p:spPr>
          <a:xfrm>
            <a:off x="16526331" y="13610370"/>
            <a:ext cx="18760581" cy="1773884"/>
          </a:xfrm>
          <a:custGeom>
            <a:avLst/>
            <a:gdLst>
              <a:gd name="connsiteX0" fmla="*/ 0 w 12088368"/>
              <a:gd name="connsiteY0" fmla="*/ 0 h 1143001"/>
              <a:gd name="connsiteX1" fmla="*/ 6858000 w 12088368"/>
              <a:gd name="connsiteY1" fmla="*/ 0 h 1143001"/>
              <a:gd name="connsiteX2" fmla="*/ 6858000 w 12088368"/>
              <a:gd name="connsiteY2" fmla="*/ 939225 h 1143001"/>
              <a:gd name="connsiteX3" fmla="*/ 12088368 w 12088368"/>
              <a:gd name="connsiteY3" fmla="*/ 939225 h 1143001"/>
              <a:gd name="connsiteX4" fmla="*/ 12088368 w 12088368"/>
              <a:gd name="connsiteY4" fmla="*/ 1143001 h 1143001"/>
              <a:gd name="connsiteX5" fmla="*/ 6327648 w 12088368"/>
              <a:gd name="connsiteY5" fmla="*/ 1143001 h 1143001"/>
              <a:gd name="connsiteX6" fmla="*/ 6327648 w 12088368"/>
              <a:gd name="connsiteY6" fmla="*/ 1143000 h 1143001"/>
              <a:gd name="connsiteX7" fmla="*/ 0 w 12088368"/>
              <a:gd name="connsiteY7" fmla="*/ 1143000 h 11430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088368" h="1143001">
                <a:moveTo>
                  <a:pt x="0" y="0"/>
                </a:moveTo>
                <a:lnTo>
                  <a:pt x="6858000" y="0"/>
                </a:lnTo>
                <a:lnTo>
                  <a:pt x="6858000" y="939225"/>
                </a:lnTo>
                <a:lnTo>
                  <a:pt x="12088368" y="939225"/>
                </a:lnTo>
                <a:lnTo>
                  <a:pt x="12088368" y="1143001"/>
                </a:lnTo>
                <a:lnTo>
                  <a:pt x="6327648" y="1143001"/>
                </a:lnTo>
                <a:lnTo>
                  <a:pt x="6327648" y="1143000"/>
                </a:lnTo>
                <a:lnTo>
                  <a:pt x="0" y="1143000"/>
                </a:lnTo>
                <a:close/>
              </a:path>
            </a:pathLst>
          </a:custGeom>
          <a:gradFill>
            <a:gsLst>
              <a:gs pos="0">
                <a:schemeClr val="accent6">
                  <a:lumMod val="75000"/>
                  <a:alpha val="40000"/>
                </a:schemeClr>
              </a:gs>
              <a:gs pos="80000">
                <a:schemeClr val="accent6">
                  <a:lumMod val="60000"/>
                  <a:lumOff val="40000"/>
                  <a:alpha val="40000"/>
                </a:schemeClr>
              </a:gs>
              <a:gs pos="100000">
                <a:schemeClr val="accent6">
                  <a:lumMod val="20000"/>
                  <a:lumOff val="80000"/>
                  <a:alpha val="4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dirty="0">
              <a:solidFill>
                <a:schemeClr val="tx1"/>
              </a:solidFill>
            </a:endParaRPr>
          </a:p>
        </p:txBody>
      </p:sp>
      <p:sp>
        <p:nvSpPr>
          <p:cNvPr id="24" name="6_Highlgiht 1">
            <a:extLst>
              <a:ext uri="{FF2B5EF4-FFF2-40B4-BE49-F238E27FC236}">
                <a16:creationId xmlns:a16="http://schemas.microsoft.com/office/drawing/2014/main" id="{18EAB55C-AFD0-0DB9-6ACA-CF4870F26E63}"/>
              </a:ext>
            </a:extLst>
          </p:cNvPr>
          <p:cNvSpPr/>
          <p:nvPr/>
        </p:nvSpPr>
        <p:spPr>
          <a:xfrm>
            <a:off x="16526331" y="11718229"/>
            <a:ext cx="18803154" cy="1892141"/>
          </a:xfrm>
          <a:custGeom>
            <a:avLst/>
            <a:gdLst>
              <a:gd name="connsiteX0" fmla="*/ 0 w 12115800"/>
              <a:gd name="connsiteY0" fmla="*/ 0 h 1219200"/>
              <a:gd name="connsiteX1" fmla="*/ 6553200 w 12115800"/>
              <a:gd name="connsiteY1" fmla="*/ 0 h 1219200"/>
              <a:gd name="connsiteX2" fmla="*/ 6553200 w 12115800"/>
              <a:gd name="connsiteY2" fmla="*/ 990600 h 1219200"/>
              <a:gd name="connsiteX3" fmla="*/ 12115800 w 12115800"/>
              <a:gd name="connsiteY3" fmla="*/ 990600 h 1219200"/>
              <a:gd name="connsiteX4" fmla="*/ 12115800 w 12115800"/>
              <a:gd name="connsiteY4" fmla="*/ 1219200 h 1219200"/>
              <a:gd name="connsiteX5" fmla="*/ 6553200 w 12115800"/>
              <a:gd name="connsiteY5" fmla="*/ 1219200 h 1219200"/>
              <a:gd name="connsiteX6" fmla="*/ 6400800 w 12115800"/>
              <a:gd name="connsiteY6" fmla="*/ 1219200 h 1219200"/>
              <a:gd name="connsiteX7" fmla="*/ 0 w 12115800"/>
              <a:gd name="connsiteY7" fmla="*/ 1219200 h 12192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115800" h="1219200">
                <a:moveTo>
                  <a:pt x="0" y="0"/>
                </a:moveTo>
                <a:lnTo>
                  <a:pt x="6553200" y="0"/>
                </a:lnTo>
                <a:lnTo>
                  <a:pt x="6553200" y="990600"/>
                </a:lnTo>
                <a:lnTo>
                  <a:pt x="12115800" y="990600"/>
                </a:lnTo>
                <a:lnTo>
                  <a:pt x="12115800" y="1219200"/>
                </a:lnTo>
                <a:lnTo>
                  <a:pt x="6553200" y="1219200"/>
                </a:lnTo>
                <a:lnTo>
                  <a:pt x="6400800" y="1219200"/>
                </a:lnTo>
                <a:lnTo>
                  <a:pt x="0" y="1219200"/>
                </a:lnTo>
                <a:close/>
              </a:path>
            </a:pathLst>
          </a:custGeom>
          <a:gradFill>
            <a:gsLst>
              <a:gs pos="0">
                <a:schemeClr val="accent4">
                  <a:lumMod val="75000"/>
                  <a:alpha val="40000"/>
                </a:schemeClr>
              </a:gs>
              <a:gs pos="80000">
                <a:schemeClr val="accent4">
                  <a:lumMod val="60000"/>
                  <a:lumOff val="40000"/>
                  <a:alpha val="40000"/>
                </a:schemeClr>
              </a:gs>
              <a:gs pos="100000">
                <a:schemeClr val="accent4">
                  <a:lumMod val="60000"/>
                  <a:lumOff val="40000"/>
                  <a:alpha val="4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31" name="4_MB Text">
            <a:extLst>
              <a:ext uri="{FF2B5EF4-FFF2-40B4-BE49-F238E27FC236}">
                <a16:creationId xmlns:a16="http://schemas.microsoft.com/office/drawing/2014/main" id="{25862C0B-CBC1-0806-1059-8D0EAB169E8C}"/>
              </a:ext>
            </a:extLst>
          </p:cNvPr>
          <p:cNvSpPr txBox="1"/>
          <p:nvPr/>
        </p:nvSpPr>
        <p:spPr>
          <a:xfrm>
            <a:off x="1518697" y="17388049"/>
            <a:ext cx="7291750"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M-Key Example</a:t>
            </a:r>
            <a:endParaRPr lang="en-US" sz="7500" dirty="0">
              <a:latin typeface="Arial" panose="020B0604020202020204" pitchFamily="34" charset="0"/>
              <a:cs typeface="Arial" panose="020B0604020202020204" pitchFamily="34" charset="0"/>
            </a:endParaRPr>
          </a:p>
        </p:txBody>
      </p:sp>
      <p:pic>
        <p:nvPicPr>
          <p:cNvPr id="25" name="4_MB" descr="A circuit board&#10;&#10;Description automatically generated">
            <a:extLst>
              <a:ext uri="{FF2B5EF4-FFF2-40B4-BE49-F238E27FC236}">
                <a16:creationId xmlns:a16="http://schemas.microsoft.com/office/drawing/2014/main" id="{097EAC2E-9321-468E-D8BD-60AB09C38C8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559354" y="12020653"/>
            <a:ext cx="6994725" cy="5314820"/>
          </a:xfrm>
          <a:prstGeom prst="rect">
            <a:avLst/>
          </a:prstGeom>
        </p:spPr>
      </p:pic>
      <p:pic>
        <p:nvPicPr>
          <p:cNvPr id="26" name="3_Special MB closeup">
            <a:extLst>
              <a:ext uri="{FF2B5EF4-FFF2-40B4-BE49-F238E27FC236}">
                <a16:creationId xmlns:a16="http://schemas.microsoft.com/office/drawing/2014/main" id="{E2E52788-BA1D-6724-FADE-363FDB0472D4}"/>
              </a:ext>
            </a:extLst>
          </p:cNvPr>
          <p:cNvPicPr>
            <a:picLocks noChangeAspect="1"/>
          </p:cNvPicPr>
          <p:nvPr/>
        </p:nvPicPr>
        <p:blipFill rotWithShape="1">
          <a:blip r:embed="rId6">
            <a:extLst>
              <a:ext uri="{28A0092B-C50C-407E-A947-70E740481C1C}">
                <a14:useLocalDpi xmlns:a14="http://schemas.microsoft.com/office/drawing/2010/main" val="0"/>
              </a:ext>
            </a:extLst>
          </a:blip>
          <a:srcRect l="-28095"/>
          <a:stretch/>
        </p:blipFill>
        <p:spPr>
          <a:xfrm>
            <a:off x="755778" y="3891443"/>
            <a:ext cx="3737741" cy="6652407"/>
          </a:xfrm>
          <a:prstGeom prst="rect">
            <a:avLst/>
          </a:prstGeom>
        </p:spPr>
      </p:pic>
      <p:sp>
        <p:nvSpPr>
          <p:cNvPr id="30" name="1_Special MB Text">
            <a:extLst>
              <a:ext uri="{FF2B5EF4-FFF2-40B4-BE49-F238E27FC236}">
                <a16:creationId xmlns:a16="http://schemas.microsoft.com/office/drawing/2014/main" id="{49632AAE-ED73-A2CA-AC27-1DACEAD83DBD}"/>
              </a:ext>
            </a:extLst>
          </p:cNvPr>
          <p:cNvSpPr txBox="1"/>
          <p:nvPr/>
        </p:nvSpPr>
        <p:spPr>
          <a:xfrm>
            <a:off x="1518697" y="10867539"/>
            <a:ext cx="7291750"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B-Key Example</a:t>
            </a:r>
            <a:endParaRPr lang="en-US" sz="7500" dirty="0">
              <a:latin typeface="Arial" panose="020B0604020202020204" pitchFamily="34" charset="0"/>
              <a:cs typeface="Arial" panose="020B0604020202020204" pitchFamily="34" charset="0"/>
            </a:endParaRPr>
          </a:p>
        </p:txBody>
      </p:sp>
      <p:pic>
        <p:nvPicPr>
          <p:cNvPr id="27" name="1_Special MB">
            <a:extLst>
              <a:ext uri="{FF2B5EF4-FFF2-40B4-BE49-F238E27FC236}">
                <a16:creationId xmlns:a16="http://schemas.microsoft.com/office/drawing/2014/main" id="{987C308B-A265-0C86-CC48-617E5088E46C}"/>
              </a:ext>
            </a:extLst>
          </p:cNvPr>
          <p:cNvPicPr>
            <a:picLocks noChangeAspect="1"/>
          </p:cNvPicPr>
          <p:nvPr/>
        </p:nvPicPr>
        <p:blipFill>
          <a:blip r:embed="rId7">
            <a:extLst>
              <a:ext uri="{28A0092B-C50C-407E-A947-70E740481C1C}">
                <a14:useLocalDpi xmlns:a14="http://schemas.microsoft.com/office/drawing/2010/main" val="0"/>
              </a:ext>
            </a:extLst>
          </a:blip>
          <a:srcRect/>
          <a:stretch/>
        </p:blipFill>
        <p:spPr>
          <a:xfrm>
            <a:off x="6155538" y="6235572"/>
            <a:ext cx="5496019" cy="4038608"/>
          </a:xfrm>
          <a:prstGeom prst="rect">
            <a:avLst/>
          </a:prstGeom>
        </p:spPr>
      </p:pic>
      <p:sp>
        <p:nvSpPr>
          <p:cNvPr id="28" name="3_Highlight">
            <a:extLst>
              <a:ext uri="{FF2B5EF4-FFF2-40B4-BE49-F238E27FC236}">
                <a16:creationId xmlns:a16="http://schemas.microsoft.com/office/drawing/2014/main" id="{E079D520-25E3-DF3E-C118-0E340AA990FD}"/>
              </a:ext>
            </a:extLst>
          </p:cNvPr>
          <p:cNvSpPr/>
          <p:nvPr/>
        </p:nvSpPr>
        <p:spPr>
          <a:xfrm>
            <a:off x="1542670" y="3776530"/>
            <a:ext cx="5704973" cy="6767319"/>
          </a:xfrm>
          <a:custGeom>
            <a:avLst/>
            <a:gdLst>
              <a:gd name="connsiteX0" fmla="*/ 3584013 w 4419601"/>
              <a:gd name="connsiteY0" fmla="*/ 3050612 h 5242593"/>
              <a:gd name="connsiteX1" fmla="*/ 3584013 w 4419601"/>
              <a:gd name="connsiteY1" fmla="*/ 4954870 h 5242593"/>
              <a:gd name="connsiteX2" fmla="*/ 4340789 w 4419601"/>
              <a:gd name="connsiteY2" fmla="*/ 4954870 h 5242593"/>
              <a:gd name="connsiteX3" fmla="*/ 4340789 w 4419601"/>
              <a:gd name="connsiteY3" fmla="*/ 3050612 h 5242593"/>
              <a:gd name="connsiteX4" fmla="*/ 114265 w 4419601"/>
              <a:gd name="connsiteY4" fmla="*/ 114265 h 5242593"/>
              <a:gd name="connsiteX5" fmla="*/ 114265 w 4419601"/>
              <a:gd name="connsiteY5" fmla="*/ 5128328 h 5242593"/>
              <a:gd name="connsiteX6" fmla="*/ 2265256 w 4419601"/>
              <a:gd name="connsiteY6" fmla="*/ 5128328 h 5242593"/>
              <a:gd name="connsiteX7" fmla="*/ 2265256 w 4419601"/>
              <a:gd name="connsiteY7" fmla="*/ 114265 h 5242593"/>
              <a:gd name="connsiteX8" fmla="*/ 0 w 4419601"/>
              <a:gd name="connsiteY8" fmla="*/ 0 h 5242593"/>
              <a:gd name="connsiteX9" fmla="*/ 2379521 w 4419601"/>
              <a:gd name="connsiteY9" fmla="*/ 0 h 5242593"/>
              <a:gd name="connsiteX10" fmla="*/ 2379521 w 4419601"/>
              <a:gd name="connsiteY10" fmla="*/ 3742765 h 5242593"/>
              <a:gd name="connsiteX11" fmla="*/ 3505201 w 4419601"/>
              <a:gd name="connsiteY11" fmla="*/ 3742765 h 5242593"/>
              <a:gd name="connsiteX12" fmla="*/ 3505201 w 4419601"/>
              <a:gd name="connsiteY12" fmla="*/ 2971800 h 5242593"/>
              <a:gd name="connsiteX13" fmla="*/ 4419601 w 4419601"/>
              <a:gd name="connsiteY13" fmla="*/ 2971800 h 5242593"/>
              <a:gd name="connsiteX14" fmla="*/ 4419601 w 4419601"/>
              <a:gd name="connsiteY14" fmla="*/ 5033682 h 5242593"/>
              <a:gd name="connsiteX15" fmla="*/ 3505201 w 4419601"/>
              <a:gd name="connsiteY15" fmla="*/ 5033682 h 5242593"/>
              <a:gd name="connsiteX16" fmla="*/ 3505201 w 4419601"/>
              <a:gd name="connsiteY16" fmla="*/ 3886200 h 5242593"/>
              <a:gd name="connsiteX17" fmla="*/ 2379521 w 4419601"/>
              <a:gd name="connsiteY17" fmla="*/ 3886200 h 5242593"/>
              <a:gd name="connsiteX18" fmla="*/ 2379521 w 4419601"/>
              <a:gd name="connsiteY18" fmla="*/ 5242593 h 5242593"/>
              <a:gd name="connsiteX19" fmla="*/ 0 w 4419601"/>
              <a:gd name="connsiteY19" fmla="*/ 5242593 h 524259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19601" h="5242593">
                <a:moveTo>
                  <a:pt x="3584013" y="3050612"/>
                </a:moveTo>
                <a:lnTo>
                  <a:pt x="3584013" y="4954870"/>
                </a:lnTo>
                <a:lnTo>
                  <a:pt x="4340789" y="4954870"/>
                </a:lnTo>
                <a:lnTo>
                  <a:pt x="4340789" y="3050612"/>
                </a:lnTo>
                <a:close/>
                <a:moveTo>
                  <a:pt x="114265" y="114265"/>
                </a:moveTo>
                <a:lnTo>
                  <a:pt x="114265" y="5128328"/>
                </a:lnTo>
                <a:lnTo>
                  <a:pt x="2265256" y="5128328"/>
                </a:lnTo>
                <a:lnTo>
                  <a:pt x="2265256" y="114265"/>
                </a:lnTo>
                <a:close/>
                <a:moveTo>
                  <a:pt x="0" y="0"/>
                </a:moveTo>
                <a:lnTo>
                  <a:pt x="2379521" y="0"/>
                </a:lnTo>
                <a:lnTo>
                  <a:pt x="2379521" y="3742765"/>
                </a:lnTo>
                <a:lnTo>
                  <a:pt x="3505201" y="3742765"/>
                </a:lnTo>
                <a:lnTo>
                  <a:pt x="3505201" y="2971800"/>
                </a:lnTo>
                <a:lnTo>
                  <a:pt x="4419601" y="2971800"/>
                </a:lnTo>
                <a:lnTo>
                  <a:pt x="4419601" y="5033682"/>
                </a:lnTo>
                <a:lnTo>
                  <a:pt x="3505201" y="5033682"/>
                </a:lnTo>
                <a:lnTo>
                  <a:pt x="3505201" y="3886200"/>
                </a:lnTo>
                <a:lnTo>
                  <a:pt x="2379521" y="3886200"/>
                </a:lnTo>
                <a:lnTo>
                  <a:pt x="2379521" y="5242593"/>
                </a:lnTo>
                <a:lnTo>
                  <a:pt x="0" y="5242593"/>
                </a:lnTo>
                <a:close/>
              </a:path>
            </a:pathLst>
          </a:custGeom>
          <a:gradFill>
            <a:gsLst>
              <a:gs pos="0">
                <a:schemeClr val="accent4">
                  <a:lumMod val="75000"/>
                  <a:alpha val="70000"/>
                </a:schemeClr>
              </a:gs>
              <a:gs pos="80000">
                <a:schemeClr val="accent4">
                  <a:lumMod val="60000"/>
                  <a:lumOff val="40000"/>
                  <a:alpha val="70000"/>
                </a:schemeClr>
              </a:gs>
              <a:gs pos="100000">
                <a:schemeClr val="accent4">
                  <a:lumMod val="60000"/>
                  <a:lumOff val="40000"/>
                  <a:alpha val="7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3376076107"/>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M.2 Form Factors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4" y="3613667"/>
            <a:ext cx="28340521"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Width and Length (In millimetres)</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E.g., 2280</a:t>
            </a:r>
          </a:p>
        </p:txBody>
      </p:sp>
      <p:grpSp>
        <p:nvGrpSpPr>
          <p:cNvPr id="3" name="0_M2 Back">
            <a:extLst>
              <a:ext uri="{FF2B5EF4-FFF2-40B4-BE49-F238E27FC236}">
                <a16:creationId xmlns:a16="http://schemas.microsoft.com/office/drawing/2014/main" id="{F90837E6-E019-C37E-0457-FFAA051A85BC}"/>
              </a:ext>
            </a:extLst>
          </p:cNvPr>
          <p:cNvGrpSpPr/>
          <p:nvPr/>
        </p:nvGrpSpPr>
        <p:grpSpPr>
          <a:xfrm>
            <a:off x="-3051267" y="3613667"/>
            <a:ext cx="38772303" cy="14646188"/>
            <a:chOff x="-1371600" y="2688958"/>
            <a:chExt cx="25358766" cy="9579242"/>
          </a:xfrm>
        </p:grpSpPr>
        <p:pic>
          <p:nvPicPr>
            <p:cNvPr id="6" name="Picture 5">
              <a:extLst>
                <a:ext uri="{FF2B5EF4-FFF2-40B4-BE49-F238E27FC236}">
                  <a16:creationId xmlns:a16="http://schemas.microsoft.com/office/drawing/2014/main" id="{0E44D688-CF17-3B86-CE26-8AFAB7EF0C6F}"/>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371600" y="3380397"/>
              <a:ext cx="24547264" cy="8887803"/>
            </a:xfrm>
            <a:prstGeom prst="rect">
              <a:avLst/>
            </a:prstGeom>
          </p:spPr>
        </p:pic>
        <p:grpSp>
          <p:nvGrpSpPr>
            <p:cNvPr id="8" name="Group 7">
              <a:extLst>
                <a:ext uri="{FF2B5EF4-FFF2-40B4-BE49-F238E27FC236}">
                  <a16:creationId xmlns:a16="http://schemas.microsoft.com/office/drawing/2014/main" id="{569C9951-4C9F-93AB-9FA7-7D3FC88D7E92}"/>
                </a:ext>
              </a:extLst>
            </p:cNvPr>
            <p:cNvGrpSpPr/>
            <p:nvPr/>
          </p:nvGrpSpPr>
          <p:grpSpPr>
            <a:xfrm>
              <a:off x="1371600" y="8610600"/>
              <a:ext cx="1224501" cy="1020417"/>
              <a:chOff x="2286000" y="8610600"/>
              <a:chExt cx="1224501" cy="1020417"/>
            </a:xfrm>
          </p:grpSpPr>
          <p:cxnSp>
            <p:nvCxnSpPr>
              <p:cNvPr id="102" name="Straight Arrow Connector 101">
                <a:extLst>
                  <a:ext uri="{FF2B5EF4-FFF2-40B4-BE49-F238E27FC236}">
                    <a16:creationId xmlns:a16="http://schemas.microsoft.com/office/drawing/2014/main" id="{B980E6C1-A779-0D9E-604E-1F055025EFE0}"/>
                  </a:ext>
                </a:extLst>
              </p:cNvPr>
              <p:cNvCxnSpPr>
                <a:cxnSpLocks/>
              </p:cNvCxnSpPr>
              <p:nvPr/>
            </p:nvCxnSpPr>
            <p:spPr>
              <a:xfrm>
                <a:off x="2286000" y="9372600"/>
                <a:ext cx="1219200" cy="0"/>
              </a:xfrm>
              <a:prstGeom prst="straightConnector1">
                <a:avLst/>
              </a:prstGeom>
              <a:ln w="63500">
                <a:solidFill>
                  <a:schemeClr val="bg1">
                    <a:lumMod val="50000"/>
                  </a:schemeClr>
                </a:solidFill>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03" name="Straight Arrow Connector 102">
                <a:extLst>
                  <a:ext uri="{FF2B5EF4-FFF2-40B4-BE49-F238E27FC236}">
                    <a16:creationId xmlns:a16="http://schemas.microsoft.com/office/drawing/2014/main" id="{E2DE24DB-F62E-589F-3352-41A5DBCC88EF}"/>
                  </a:ext>
                </a:extLst>
              </p:cNvPr>
              <p:cNvCxnSpPr>
                <a:cxnSpLocks/>
              </p:cNvCxnSpPr>
              <p:nvPr/>
            </p:nvCxnSpPr>
            <p:spPr>
              <a:xfrm>
                <a:off x="2286000" y="9144000"/>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04" name="Straight Arrow Connector 103">
                <a:extLst>
                  <a:ext uri="{FF2B5EF4-FFF2-40B4-BE49-F238E27FC236}">
                    <a16:creationId xmlns:a16="http://schemas.microsoft.com/office/drawing/2014/main" id="{65A7F9D7-6F94-19D2-A9C3-05EAEED02C7E}"/>
                  </a:ext>
                </a:extLst>
              </p:cNvPr>
              <p:cNvCxnSpPr>
                <a:cxnSpLocks/>
              </p:cNvCxnSpPr>
              <p:nvPr/>
            </p:nvCxnSpPr>
            <p:spPr>
              <a:xfrm>
                <a:off x="3510501" y="9129091"/>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05" name="TextBox 104">
                <a:extLst>
                  <a:ext uri="{FF2B5EF4-FFF2-40B4-BE49-F238E27FC236}">
                    <a16:creationId xmlns:a16="http://schemas.microsoft.com/office/drawing/2014/main" id="{B25D4485-232B-8B7E-700B-20CA1C00C6AB}"/>
                  </a:ext>
                </a:extLst>
              </p:cNvPr>
              <p:cNvSpPr txBox="1"/>
              <p:nvPr/>
            </p:nvSpPr>
            <p:spPr>
              <a:xfrm>
                <a:off x="2336803" y="8610600"/>
                <a:ext cx="1099981" cy="707886"/>
              </a:xfrm>
              <a:prstGeom prst="rect">
                <a:avLst/>
              </a:prstGeom>
              <a:noFill/>
            </p:spPr>
            <p:txBody>
              <a:bodyPr wrap="none" rtlCol="0">
                <a:spAutoFit/>
              </a:bodyPr>
              <a:lstStyle/>
              <a:p>
                <a:r>
                  <a:rPr lang="en-US" sz="4000" b="1" dirty="0"/>
                  <a:t>16.5</a:t>
                </a:r>
              </a:p>
            </p:txBody>
          </p:sp>
        </p:grpSp>
        <p:grpSp>
          <p:nvGrpSpPr>
            <p:cNvPr id="10" name="Group 9">
              <a:extLst>
                <a:ext uri="{FF2B5EF4-FFF2-40B4-BE49-F238E27FC236}">
                  <a16:creationId xmlns:a16="http://schemas.microsoft.com/office/drawing/2014/main" id="{934B67BE-5305-5CD5-FD44-E7923CF0E5E4}"/>
                </a:ext>
              </a:extLst>
            </p:cNvPr>
            <p:cNvGrpSpPr/>
            <p:nvPr/>
          </p:nvGrpSpPr>
          <p:grpSpPr>
            <a:xfrm>
              <a:off x="3746884" y="8610600"/>
              <a:ext cx="1587116" cy="1044842"/>
              <a:chOff x="4661284" y="8610600"/>
              <a:chExt cx="1587116" cy="1044842"/>
            </a:xfrm>
          </p:grpSpPr>
          <p:cxnSp>
            <p:nvCxnSpPr>
              <p:cNvPr id="98" name="Straight Arrow Connector 97">
                <a:extLst>
                  <a:ext uri="{FF2B5EF4-FFF2-40B4-BE49-F238E27FC236}">
                    <a16:creationId xmlns:a16="http://schemas.microsoft.com/office/drawing/2014/main" id="{57C0C86F-14FC-2250-025F-FEED1ABF1983}"/>
                  </a:ext>
                </a:extLst>
              </p:cNvPr>
              <p:cNvCxnSpPr>
                <a:cxnSpLocks/>
              </p:cNvCxnSpPr>
              <p:nvPr/>
            </p:nvCxnSpPr>
            <p:spPr>
              <a:xfrm flipV="1">
                <a:off x="4661284" y="9372599"/>
                <a:ext cx="1587116" cy="24426"/>
              </a:xfrm>
              <a:prstGeom prst="straightConnector1">
                <a:avLst/>
              </a:prstGeom>
              <a:ln w="63500">
                <a:solidFill>
                  <a:schemeClr val="bg1">
                    <a:lumMod val="50000"/>
                  </a:schemeClr>
                </a:solidFill>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99" name="Straight Arrow Connector 98">
                <a:extLst>
                  <a:ext uri="{FF2B5EF4-FFF2-40B4-BE49-F238E27FC236}">
                    <a16:creationId xmlns:a16="http://schemas.microsoft.com/office/drawing/2014/main" id="{71A5BE85-94E3-387C-3AAB-1375F46BD786}"/>
                  </a:ext>
                </a:extLst>
              </p:cNvPr>
              <p:cNvCxnSpPr>
                <a:cxnSpLocks/>
              </p:cNvCxnSpPr>
              <p:nvPr/>
            </p:nvCxnSpPr>
            <p:spPr>
              <a:xfrm>
                <a:off x="4661284" y="9168425"/>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100" name="Straight Arrow Connector 99">
                <a:extLst>
                  <a:ext uri="{FF2B5EF4-FFF2-40B4-BE49-F238E27FC236}">
                    <a16:creationId xmlns:a16="http://schemas.microsoft.com/office/drawing/2014/main" id="{9126504A-E181-9920-1C61-8763B2872984}"/>
                  </a:ext>
                </a:extLst>
              </p:cNvPr>
              <p:cNvCxnSpPr>
                <a:cxnSpLocks/>
              </p:cNvCxnSpPr>
              <p:nvPr/>
            </p:nvCxnSpPr>
            <p:spPr>
              <a:xfrm>
                <a:off x="6248400" y="9153516"/>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101" name="TextBox 100">
                <a:extLst>
                  <a:ext uri="{FF2B5EF4-FFF2-40B4-BE49-F238E27FC236}">
                    <a16:creationId xmlns:a16="http://schemas.microsoft.com/office/drawing/2014/main" id="{A3644A5F-3A9E-4B54-88FE-1C143E25360B}"/>
                  </a:ext>
                </a:extLst>
              </p:cNvPr>
              <p:cNvSpPr txBox="1"/>
              <p:nvPr/>
            </p:nvSpPr>
            <p:spPr>
              <a:xfrm>
                <a:off x="5163361" y="8610600"/>
                <a:ext cx="704039" cy="707886"/>
              </a:xfrm>
              <a:prstGeom prst="rect">
                <a:avLst/>
              </a:prstGeom>
              <a:noFill/>
            </p:spPr>
            <p:txBody>
              <a:bodyPr wrap="none" rtlCol="0">
                <a:spAutoFit/>
              </a:bodyPr>
              <a:lstStyle/>
              <a:p>
                <a:r>
                  <a:rPr lang="en-US" sz="4000" b="1" dirty="0"/>
                  <a:t>22</a:t>
                </a:r>
              </a:p>
            </p:txBody>
          </p:sp>
        </p:grpSp>
        <p:grpSp>
          <p:nvGrpSpPr>
            <p:cNvPr id="16" name="Group 15">
              <a:extLst>
                <a:ext uri="{FF2B5EF4-FFF2-40B4-BE49-F238E27FC236}">
                  <a16:creationId xmlns:a16="http://schemas.microsoft.com/office/drawing/2014/main" id="{6322B0B7-6304-21BA-8F1D-DA24DEF27B6C}"/>
                </a:ext>
              </a:extLst>
            </p:cNvPr>
            <p:cNvGrpSpPr/>
            <p:nvPr/>
          </p:nvGrpSpPr>
          <p:grpSpPr>
            <a:xfrm>
              <a:off x="6403217" y="8610600"/>
              <a:ext cx="2065847" cy="1020656"/>
              <a:chOff x="7459153" y="8610600"/>
              <a:chExt cx="2065847" cy="1020656"/>
            </a:xfrm>
          </p:grpSpPr>
          <p:cxnSp>
            <p:nvCxnSpPr>
              <p:cNvPr id="94" name="Straight Arrow Connector 93">
                <a:extLst>
                  <a:ext uri="{FF2B5EF4-FFF2-40B4-BE49-F238E27FC236}">
                    <a16:creationId xmlns:a16="http://schemas.microsoft.com/office/drawing/2014/main" id="{504A9792-B709-D3F6-E01C-0F0AED9FEBDC}"/>
                  </a:ext>
                </a:extLst>
              </p:cNvPr>
              <p:cNvCxnSpPr>
                <a:cxnSpLocks/>
              </p:cNvCxnSpPr>
              <p:nvPr/>
            </p:nvCxnSpPr>
            <p:spPr>
              <a:xfrm flipV="1">
                <a:off x="7459153" y="9372599"/>
                <a:ext cx="2065847" cy="240"/>
              </a:xfrm>
              <a:prstGeom prst="straightConnector1">
                <a:avLst/>
              </a:prstGeom>
              <a:ln w="63500">
                <a:solidFill>
                  <a:schemeClr val="bg1">
                    <a:lumMod val="50000"/>
                  </a:schemeClr>
                </a:solidFill>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95" name="Straight Arrow Connector 94">
                <a:extLst>
                  <a:ext uri="{FF2B5EF4-FFF2-40B4-BE49-F238E27FC236}">
                    <a16:creationId xmlns:a16="http://schemas.microsoft.com/office/drawing/2014/main" id="{3B4C9068-E4D3-CC43-57BB-A7021A95DD8B}"/>
                  </a:ext>
                </a:extLst>
              </p:cNvPr>
              <p:cNvCxnSpPr>
                <a:cxnSpLocks/>
              </p:cNvCxnSpPr>
              <p:nvPr/>
            </p:nvCxnSpPr>
            <p:spPr>
              <a:xfrm>
                <a:off x="7459153" y="9144239"/>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96" name="Straight Arrow Connector 95">
                <a:extLst>
                  <a:ext uri="{FF2B5EF4-FFF2-40B4-BE49-F238E27FC236}">
                    <a16:creationId xmlns:a16="http://schemas.microsoft.com/office/drawing/2014/main" id="{9FCF83E5-ECDB-3036-0B27-51105029662B}"/>
                  </a:ext>
                </a:extLst>
              </p:cNvPr>
              <p:cNvCxnSpPr>
                <a:cxnSpLocks/>
              </p:cNvCxnSpPr>
              <p:nvPr/>
            </p:nvCxnSpPr>
            <p:spPr>
              <a:xfrm>
                <a:off x="9525000" y="9129330"/>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97" name="TextBox 96">
                <a:extLst>
                  <a:ext uri="{FF2B5EF4-FFF2-40B4-BE49-F238E27FC236}">
                    <a16:creationId xmlns:a16="http://schemas.microsoft.com/office/drawing/2014/main" id="{E8E69B6A-F119-338F-205D-5A6111BD7AEC}"/>
                  </a:ext>
                </a:extLst>
              </p:cNvPr>
              <p:cNvSpPr txBox="1"/>
              <p:nvPr/>
            </p:nvSpPr>
            <p:spPr>
              <a:xfrm>
                <a:off x="8153400" y="8610600"/>
                <a:ext cx="704039" cy="707886"/>
              </a:xfrm>
              <a:prstGeom prst="rect">
                <a:avLst/>
              </a:prstGeom>
              <a:noFill/>
            </p:spPr>
            <p:txBody>
              <a:bodyPr wrap="none" rtlCol="0">
                <a:spAutoFit/>
              </a:bodyPr>
              <a:lstStyle/>
              <a:p>
                <a:r>
                  <a:rPr lang="en-US" sz="4000" b="1" dirty="0"/>
                  <a:t>30</a:t>
                </a:r>
              </a:p>
            </p:txBody>
          </p:sp>
        </p:grpSp>
        <p:grpSp>
          <p:nvGrpSpPr>
            <p:cNvPr id="17" name="Group 16">
              <a:extLst>
                <a:ext uri="{FF2B5EF4-FFF2-40B4-BE49-F238E27FC236}">
                  <a16:creationId xmlns:a16="http://schemas.microsoft.com/office/drawing/2014/main" id="{AD251C33-B880-80C3-1A9E-CF1029D1B51E}"/>
                </a:ext>
              </a:extLst>
            </p:cNvPr>
            <p:cNvGrpSpPr/>
            <p:nvPr/>
          </p:nvGrpSpPr>
          <p:grpSpPr>
            <a:xfrm>
              <a:off x="12573000" y="7696200"/>
              <a:ext cx="2068264" cy="1020656"/>
              <a:chOff x="7456736" y="8610600"/>
              <a:chExt cx="2068264" cy="1020656"/>
            </a:xfrm>
          </p:grpSpPr>
          <p:cxnSp>
            <p:nvCxnSpPr>
              <p:cNvPr id="90" name="Straight Arrow Connector 89">
                <a:extLst>
                  <a:ext uri="{FF2B5EF4-FFF2-40B4-BE49-F238E27FC236}">
                    <a16:creationId xmlns:a16="http://schemas.microsoft.com/office/drawing/2014/main" id="{09F86E0A-B2F7-8A45-ED2A-5C228E070F47}"/>
                  </a:ext>
                </a:extLst>
              </p:cNvPr>
              <p:cNvCxnSpPr>
                <a:cxnSpLocks/>
              </p:cNvCxnSpPr>
              <p:nvPr/>
            </p:nvCxnSpPr>
            <p:spPr>
              <a:xfrm flipV="1">
                <a:off x="7456736" y="9372599"/>
                <a:ext cx="2065847" cy="240"/>
              </a:xfrm>
              <a:prstGeom prst="straightConnector1">
                <a:avLst/>
              </a:prstGeom>
              <a:ln w="63500">
                <a:solidFill>
                  <a:schemeClr val="bg1">
                    <a:lumMod val="50000"/>
                  </a:schemeClr>
                </a:solidFill>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91" name="Straight Arrow Connector 90">
                <a:extLst>
                  <a:ext uri="{FF2B5EF4-FFF2-40B4-BE49-F238E27FC236}">
                    <a16:creationId xmlns:a16="http://schemas.microsoft.com/office/drawing/2014/main" id="{33C24BFE-96A1-D0BF-C731-EEC16E75B341}"/>
                  </a:ext>
                </a:extLst>
              </p:cNvPr>
              <p:cNvCxnSpPr>
                <a:cxnSpLocks/>
              </p:cNvCxnSpPr>
              <p:nvPr/>
            </p:nvCxnSpPr>
            <p:spPr>
              <a:xfrm>
                <a:off x="7459153" y="9144239"/>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92" name="Straight Arrow Connector 91">
                <a:extLst>
                  <a:ext uri="{FF2B5EF4-FFF2-40B4-BE49-F238E27FC236}">
                    <a16:creationId xmlns:a16="http://schemas.microsoft.com/office/drawing/2014/main" id="{BB6B4A8E-C099-CFE4-3A76-537FDD7F73EA}"/>
                  </a:ext>
                </a:extLst>
              </p:cNvPr>
              <p:cNvCxnSpPr>
                <a:cxnSpLocks/>
              </p:cNvCxnSpPr>
              <p:nvPr/>
            </p:nvCxnSpPr>
            <p:spPr>
              <a:xfrm>
                <a:off x="9525000" y="9129330"/>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93" name="TextBox 92">
                <a:extLst>
                  <a:ext uri="{FF2B5EF4-FFF2-40B4-BE49-F238E27FC236}">
                    <a16:creationId xmlns:a16="http://schemas.microsoft.com/office/drawing/2014/main" id="{FEE3FE53-6881-1EE2-6D5A-979DC25BBCB1}"/>
                  </a:ext>
                </a:extLst>
              </p:cNvPr>
              <p:cNvSpPr txBox="1"/>
              <p:nvPr/>
            </p:nvSpPr>
            <p:spPr>
              <a:xfrm>
                <a:off x="8153400" y="8610600"/>
                <a:ext cx="704039" cy="707886"/>
              </a:xfrm>
              <a:prstGeom prst="rect">
                <a:avLst/>
              </a:prstGeom>
              <a:noFill/>
            </p:spPr>
            <p:txBody>
              <a:bodyPr wrap="none" rtlCol="0">
                <a:spAutoFit/>
              </a:bodyPr>
              <a:lstStyle/>
              <a:p>
                <a:r>
                  <a:rPr lang="en-US" sz="4000" b="1" dirty="0"/>
                  <a:t>30</a:t>
                </a:r>
              </a:p>
            </p:txBody>
          </p:sp>
        </p:grpSp>
        <p:grpSp>
          <p:nvGrpSpPr>
            <p:cNvPr id="23" name="Group 22">
              <a:extLst>
                <a:ext uri="{FF2B5EF4-FFF2-40B4-BE49-F238E27FC236}">
                  <a16:creationId xmlns:a16="http://schemas.microsoft.com/office/drawing/2014/main" id="{6E262DDB-7948-E547-3055-9EAA705A4F36}"/>
                </a:ext>
              </a:extLst>
            </p:cNvPr>
            <p:cNvGrpSpPr/>
            <p:nvPr/>
          </p:nvGrpSpPr>
          <p:grpSpPr>
            <a:xfrm>
              <a:off x="9766684" y="7707418"/>
              <a:ext cx="1587116" cy="1044842"/>
              <a:chOff x="4661284" y="8610600"/>
              <a:chExt cx="1587116" cy="1044842"/>
            </a:xfrm>
          </p:grpSpPr>
          <p:cxnSp>
            <p:nvCxnSpPr>
              <p:cNvPr id="86" name="Straight Arrow Connector 85">
                <a:extLst>
                  <a:ext uri="{FF2B5EF4-FFF2-40B4-BE49-F238E27FC236}">
                    <a16:creationId xmlns:a16="http://schemas.microsoft.com/office/drawing/2014/main" id="{985F7A48-8D80-7103-601F-7C9ECCEA66D5}"/>
                  </a:ext>
                </a:extLst>
              </p:cNvPr>
              <p:cNvCxnSpPr>
                <a:cxnSpLocks/>
              </p:cNvCxnSpPr>
              <p:nvPr/>
            </p:nvCxnSpPr>
            <p:spPr>
              <a:xfrm flipV="1">
                <a:off x="4661284" y="9372599"/>
                <a:ext cx="1587116" cy="24426"/>
              </a:xfrm>
              <a:prstGeom prst="straightConnector1">
                <a:avLst/>
              </a:prstGeom>
              <a:ln w="63500">
                <a:solidFill>
                  <a:schemeClr val="bg1">
                    <a:lumMod val="50000"/>
                  </a:schemeClr>
                </a:solidFill>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87" name="Straight Arrow Connector 86">
                <a:extLst>
                  <a:ext uri="{FF2B5EF4-FFF2-40B4-BE49-F238E27FC236}">
                    <a16:creationId xmlns:a16="http://schemas.microsoft.com/office/drawing/2014/main" id="{80D51B79-8ACD-C91C-35D9-7A4F4A161CDB}"/>
                  </a:ext>
                </a:extLst>
              </p:cNvPr>
              <p:cNvCxnSpPr>
                <a:cxnSpLocks/>
              </p:cNvCxnSpPr>
              <p:nvPr/>
            </p:nvCxnSpPr>
            <p:spPr>
              <a:xfrm>
                <a:off x="4661284" y="9168425"/>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88" name="Straight Arrow Connector 87">
                <a:extLst>
                  <a:ext uri="{FF2B5EF4-FFF2-40B4-BE49-F238E27FC236}">
                    <a16:creationId xmlns:a16="http://schemas.microsoft.com/office/drawing/2014/main" id="{75C74458-18E1-7E21-546E-A9FA3EAEC1F0}"/>
                  </a:ext>
                </a:extLst>
              </p:cNvPr>
              <p:cNvCxnSpPr>
                <a:cxnSpLocks/>
              </p:cNvCxnSpPr>
              <p:nvPr/>
            </p:nvCxnSpPr>
            <p:spPr>
              <a:xfrm>
                <a:off x="6248400" y="9153516"/>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9" name="TextBox 88">
                <a:extLst>
                  <a:ext uri="{FF2B5EF4-FFF2-40B4-BE49-F238E27FC236}">
                    <a16:creationId xmlns:a16="http://schemas.microsoft.com/office/drawing/2014/main" id="{B0B22DB7-037F-31BD-8569-505AD7B9649B}"/>
                  </a:ext>
                </a:extLst>
              </p:cNvPr>
              <p:cNvSpPr txBox="1"/>
              <p:nvPr/>
            </p:nvSpPr>
            <p:spPr>
              <a:xfrm>
                <a:off x="5163361" y="8610600"/>
                <a:ext cx="704039" cy="707886"/>
              </a:xfrm>
              <a:prstGeom prst="rect">
                <a:avLst/>
              </a:prstGeom>
              <a:noFill/>
            </p:spPr>
            <p:txBody>
              <a:bodyPr wrap="none" rtlCol="0">
                <a:spAutoFit/>
              </a:bodyPr>
              <a:lstStyle/>
              <a:p>
                <a:r>
                  <a:rPr lang="en-US" sz="4000" b="1" dirty="0"/>
                  <a:t>22</a:t>
                </a:r>
              </a:p>
            </p:txBody>
          </p:sp>
        </p:grpSp>
        <p:grpSp>
          <p:nvGrpSpPr>
            <p:cNvPr id="24" name="Group 23">
              <a:extLst>
                <a:ext uri="{FF2B5EF4-FFF2-40B4-BE49-F238E27FC236}">
                  <a16:creationId xmlns:a16="http://schemas.microsoft.com/office/drawing/2014/main" id="{00CCB9BD-3555-B351-C5E3-2AD183E6A6C2}"/>
                </a:ext>
              </a:extLst>
            </p:cNvPr>
            <p:cNvGrpSpPr/>
            <p:nvPr/>
          </p:nvGrpSpPr>
          <p:grpSpPr>
            <a:xfrm>
              <a:off x="15925800" y="6422758"/>
              <a:ext cx="1587116" cy="1044842"/>
              <a:chOff x="4661284" y="8610600"/>
              <a:chExt cx="1587116" cy="1044842"/>
            </a:xfrm>
          </p:grpSpPr>
          <p:cxnSp>
            <p:nvCxnSpPr>
              <p:cNvPr id="82" name="Straight Arrow Connector 81">
                <a:extLst>
                  <a:ext uri="{FF2B5EF4-FFF2-40B4-BE49-F238E27FC236}">
                    <a16:creationId xmlns:a16="http://schemas.microsoft.com/office/drawing/2014/main" id="{C959EC71-57FD-D1CB-A663-BD53264B0B24}"/>
                  </a:ext>
                </a:extLst>
              </p:cNvPr>
              <p:cNvCxnSpPr>
                <a:cxnSpLocks/>
              </p:cNvCxnSpPr>
              <p:nvPr/>
            </p:nvCxnSpPr>
            <p:spPr>
              <a:xfrm flipV="1">
                <a:off x="4661284" y="9372599"/>
                <a:ext cx="1587116" cy="24426"/>
              </a:xfrm>
              <a:prstGeom prst="straightConnector1">
                <a:avLst/>
              </a:prstGeom>
              <a:ln w="63500">
                <a:solidFill>
                  <a:schemeClr val="bg1">
                    <a:lumMod val="50000"/>
                  </a:schemeClr>
                </a:solidFill>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83" name="Straight Arrow Connector 82">
                <a:extLst>
                  <a:ext uri="{FF2B5EF4-FFF2-40B4-BE49-F238E27FC236}">
                    <a16:creationId xmlns:a16="http://schemas.microsoft.com/office/drawing/2014/main" id="{FF966640-EEAB-381F-2F74-ADB4FB04E02D}"/>
                  </a:ext>
                </a:extLst>
              </p:cNvPr>
              <p:cNvCxnSpPr>
                <a:cxnSpLocks/>
              </p:cNvCxnSpPr>
              <p:nvPr/>
            </p:nvCxnSpPr>
            <p:spPr>
              <a:xfrm>
                <a:off x="4661284" y="9168425"/>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84" name="Straight Arrow Connector 83">
                <a:extLst>
                  <a:ext uri="{FF2B5EF4-FFF2-40B4-BE49-F238E27FC236}">
                    <a16:creationId xmlns:a16="http://schemas.microsoft.com/office/drawing/2014/main" id="{112192B4-BE79-ECD9-2227-7D6905EA3406}"/>
                  </a:ext>
                </a:extLst>
              </p:cNvPr>
              <p:cNvCxnSpPr>
                <a:cxnSpLocks/>
              </p:cNvCxnSpPr>
              <p:nvPr/>
            </p:nvCxnSpPr>
            <p:spPr>
              <a:xfrm>
                <a:off x="6248400" y="9153516"/>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5" name="TextBox 84">
                <a:extLst>
                  <a:ext uri="{FF2B5EF4-FFF2-40B4-BE49-F238E27FC236}">
                    <a16:creationId xmlns:a16="http://schemas.microsoft.com/office/drawing/2014/main" id="{2C08ECCF-CA83-0576-76BA-23F4C7165764}"/>
                  </a:ext>
                </a:extLst>
              </p:cNvPr>
              <p:cNvSpPr txBox="1"/>
              <p:nvPr/>
            </p:nvSpPr>
            <p:spPr>
              <a:xfrm>
                <a:off x="5163361" y="8610600"/>
                <a:ext cx="704039" cy="707886"/>
              </a:xfrm>
              <a:prstGeom prst="rect">
                <a:avLst/>
              </a:prstGeom>
              <a:noFill/>
            </p:spPr>
            <p:txBody>
              <a:bodyPr wrap="none" rtlCol="0">
                <a:spAutoFit/>
              </a:bodyPr>
              <a:lstStyle/>
              <a:p>
                <a:r>
                  <a:rPr lang="en-US" sz="4000" b="1" dirty="0"/>
                  <a:t>22</a:t>
                </a:r>
              </a:p>
            </p:txBody>
          </p:sp>
        </p:grpSp>
        <p:grpSp>
          <p:nvGrpSpPr>
            <p:cNvPr id="25" name="Group 24">
              <a:extLst>
                <a:ext uri="{FF2B5EF4-FFF2-40B4-BE49-F238E27FC236}">
                  <a16:creationId xmlns:a16="http://schemas.microsoft.com/office/drawing/2014/main" id="{AE59E59E-4F03-E794-2723-BF85702881D0}"/>
                </a:ext>
              </a:extLst>
            </p:cNvPr>
            <p:cNvGrpSpPr/>
            <p:nvPr/>
          </p:nvGrpSpPr>
          <p:grpSpPr>
            <a:xfrm>
              <a:off x="21259800" y="2688958"/>
              <a:ext cx="1587116" cy="1044842"/>
              <a:chOff x="4661284" y="8610600"/>
              <a:chExt cx="1587116" cy="1044842"/>
            </a:xfrm>
          </p:grpSpPr>
          <p:cxnSp>
            <p:nvCxnSpPr>
              <p:cNvPr id="78" name="Straight Arrow Connector 77">
                <a:extLst>
                  <a:ext uri="{FF2B5EF4-FFF2-40B4-BE49-F238E27FC236}">
                    <a16:creationId xmlns:a16="http://schemas.microsoft.com/office/drawing/2014/main" id="{02BD4CC7-0D1B-299B-2BE5-A55505A862EB}"/>
                  </a:ext>
                </a:extLst>
              </p:cNvPr>
              <p:cNvCxnSpPr>
                <a:cxnSpLocks/>
              </p:cNvCxnSpPr>
              <p:nvPr/>
            </p:nvCxnSpPr>
            <p:spPr>
              <a:xfrm flipV="1">
                <a:off x="4661284" y="9372599"/>
                <a:ext cx="1587116" cy="24426"/>
              </a:xfrm>
              <a:prstGeom prst="straightConnector1">
                <a:avLst/>
              </a:prstGeom>
              <a:ln w="63500">
                <a:solidFill>
                  <a:schemeClr val="bg1">
                    <a:lumMod val="50000"/>
                  </a:schemeClr>
                </a:solidFill>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9" name="Straight Arrow Connector 78">
                <a:extLst>
                  <a:ext uri="{FF2B5EF4-FFF2-40B4-BE49-F238E27FC236}">
                    <a16:creationId xmlns:a16="http://schemas.microsoft.com/office/drawing/2014/main" id="{613E9494-9494-9340-6E0C-C39F92EC4DD4}"/>
                  </a:ext>
                </a:extLst>
              </p:cNvPr>
              <p:cNvCxnSpPr>
                <a:cxnSpLocks/>
              </p:cNvCxnSpPr>
              <p:nvPr/>
            </p:nvCxnSpPr>
            <p:spPr>
              <a:xfrm>
                <a:off x="4661284" y="9168425"/>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80" name="Straight Arrow Connector 79">
                <a:extLst>
                  <a:ext uri="{FF2B5EF4-FFF2-40B4-BE49-F238E27FC236}">
                    <a16:creationId xmlns:a16="http://schemas.microsoft.com/office/drawing/2014/main" id="{413B6949-BAA7-6059-A911-E60309B06DE6}"/>
                  </a:ext>
                </a:extLst>
              </p:cNvPr>
              <p:cNvCxnSpPr>
                <a:cxnSpLocks/>
              </p:cNvCxnSpPr>
              <p:nvPr/>
            </p:nvCxnSpPr>
            <p:spPr>
              <a:xfrm>
                <a:off x="6248400" y="9153516"/>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81" name="TextBox 80">
                <a:extLst>
                  <a:ext uri="{FF2B5EF4-FFF2-40B4-BE49-F238E27FC236}">
                    <a16:creationId xmlns:a16="http://schemas.microsoft.com/office/drawing/2014/main" id="{49BDBE7C-8C7A-ABE9-4A12-01A0596A0895}"/>
                  </a:ext>
                </a:extLst>
              </p:cNvPr>
              <p:cNvSpPr txBox="1"/>
              <p:nvPr/>
            </p:nvSpPr>
            <p:spPr>
              <a:xfrm>
                <a:off x="5163361" y="8610600"/>
                <a:ext cx="704039" cy="707886"/>
              </a:xfrm>
              <a:prstGeom prst="rect">
                <a:avLst/>
              </a:prstGeom>
              <a:noFill/>
            </p:spPr>
            <p:txBody>
              <a:bodyPr wrap="none" rtlCol="0">
                <a:spAutoFit/>
              </a:bodyPr>
              <a:lstStyle/>
              <a:p>
                <a:r>
                  <a:rPr lang="en-US" sz="4000" b="1" dirty="0"/>
                  <a:t>22</a:t>
                </a:r>
              </a:p>
            </p:txBody>
          </p:sp>
        </p:grpSp>
        <p:grpSp>
          <p:nvGrpSpPr>
            <p:cNvPr id="26" name="Group 25">
              <a:extLst>
                <a:ext uri="{FF2B5EF4-FFF2-40B4-BE49-F238E27FC236}">
                  <a16:creationId xmlns:a16="http://schemas.microsoft.com/office/drawing/2014/main" id="{8A593FFF-AD14-87A5-09AF-2ACCE31ADDBC}"/>
                </a:ext>
              </a:extLst>
            </p:cNvPr>
            <p:cNvGrpSpPr/>
            <p:nvPr/>
          </p:nvGrpSpPr>
          <p:grpSpPr>
            <a:xfrm>
              <a:off x="2648761" y="9753600"/>
              <a:ext cx="704039" cy="2209800"/>
              <a:chOff x="3595470" y="9753600"/>
              <a:chExt cx="704039" cy="2209800"/>
            </a:xfrm>
          </p:grpSpPr>
          <p:cxnSp>
            <p:nvCxnSpPr>
              <p:cNvPr id="73" name="Straight Arrow Connector 72">
                <a:extLst>
                  <a:ext uri="{FF2B5EF4-FFF2-40B4-BE49-F238E27FC236}">
                    <a16:creationId xmlns:a16="http://schemas.microsoft.com/office/drawing/2014/main" id="{D9D361F9-4729-5ED0-9865-36B8AB71F229}"/>
                  </a:ext>
                </a:extLst>
              </p:cNvPr>
              <p:cNvCxnSpPr>
                <a:cxnSpLocks/>
              </p:cNvCxnSpPr>
              <p:nvPr/>
            </p:nvCxnSpPr>
            <p:spPr>
              <a:xfrm flipH="1">
                <a:off x="3932582" y="9753600"/>
                <a:ext cx="14908" cy="762000"/>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4" name="Straight Arrow Connector 73">
                <a:extLst>
                  <a:ext uri="{FF2B5EF4-FFF2-40B4-BE49-F238E27FC236}">
                    <a16:creationId xmlns:a16="http://schemas.microsoft.com/office/drawing/2014/main" id="{770238F4-B604-CC86-F113-611FD4BA9678}"/>
                  </a:ext>
                </a:extLst>
              </p:cNvPr>
              <p:cNvCxnSpPr>
                <a:cxnSpLocks/>
              </p:cNvCxnSpPr>
              <p:nvPr/>
            </p:nvCxnSpPr>
            <p:spPr>
              <a:xfrm rot="5400000">
                <a:off x="3932582" y="9510092"/>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5" name="Straight Arrow Connector 74">
                <a:extLst>
                  <a:ext uri="{FF2B5EF4-FFF2-40B4-BE49-F238E27FC236}">
                    <a16:creationId xmlns:a16="http://schemas.microsoft.com/office/drawing/2014/main" id="{2F1ED074-0D3D-1127-BCDE-FB4E1B7ADF0D}"/>
                  </a:ext>
                </a:extLst>
              </p:cNvPr>
              <p:cNvCxnSpPr>
                <a:cxnSpLocks/>
              </p:cNvCxnSpPr>
              <p:nvPr/>
            </p:nvCxnSpPr>
            <p:spPr>
              <a:xfrm rot="5400000">
                <a:off x="3947491" y="11719891"/>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76" name="TextBox 75">
                <a:extLst>
                  <a:ext uri="{FF2B5EF4-FFF2-40B4-BE49-F238E27FC236}">
                    <a16:creationId xmlns:a16="http://schemas.microsoft.com/office/drawing/2014/main" id="{03DC6B86-348A-70D1-6BC8-54F034A3B601}"/>
                  </a:ext>
                </a:extLst>
              </p:cNvPr>
              <p:cNvSpPr txBox="1"/>
              <p:nvPr/>
            </p:nvSpPr>
            <p:spPr>
              <a:xfrm>
                <a:off x="3595470" y="10493514"/>
                <a:ext cx="704039" cy="707886"/>
              </a:xfrm>
              <a:prstGeom prst="rect">
                <a:avLst/>
              </a:prstGeom>
              <a:noFill/>
            </p:spPr>
            <p:txBody>
              <a:bodyPr wrap="none" rtlCol="0">
                <a:spAutoFit/>
              </a:bodyPr>
              <a:lstStyle/>
              <a:p>
                <a:r>
                  <a:rPr lang="en-US" sz="4000" b="1" dirty="0"/>
                  <a:t>30</a:t>
                </a:r>
              </a:p>
            </p:txBody>
          </p:sp>
          <p:cxnSp>
            <p:nvCxnSpPr>
              <p:cNvPr id="77" name="Straight Arrow Connector 76">
                <a:extLst>
                  <a:ext uri="{FF2B5EF4-FFF2-40B4-BE49-F238E27FC236}">
                    <a16:creationId xmlns:a16="http://schemas.microsoft.com/office/drawing/2014/main" id="{C054CB27-BCEC-AC28-B18A-FD8763ABD2AC}"/>
                  </a:ext>
                </a:extLst>
              </p:cNvPr>
              <p:cNvCxnSpPr>
                <a:cxnSpLocks/>
              </p:cNvCxnSpPr>
              <p:nvPr/>
            </p:nvCxnSpPr>
            <p:spPr>
              <a:xfrm flipV="1">
                <a:off x="3932582" y="11201400"/>
                <a:ext cx="14908" cy="761999"/>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27" name="Group 26">
              <a:extLst>
                <a:ext uri="{FF2B5EF4-FFF2-40B4-BE49-F238E27FC236}">
                  <a16:creationId xmlns:a16="http://schemas.microsoft.com/office/drawing/2014/main" id="{66132151-8328-A65E-C7C6-0B2F8201F7DF}"/>
                </a:ext>
              </a:extLst>
            </p:cNvPr>
            <p:cNvGrpSpPr/>
            <p:nvPr/>
          </p:nvGrpSpPr>
          <p:grpSpPr>
            <a:xfrm>
              <a:off x="5468161" y="9753600"/>
              <a:ext cx="704039" cy="2209800"/>
              <a:chOff x="3595470" y="9753600"/>
              <a:chExt cx="704039" cy="2209800"/>
            </a:xfrm>
          </p:grpSpPr>
          <p:cxnSp>
            <p:nvCxnSpPr>
              <p:cNvPr id="68" name="Straight Arrow Connector 67">
                <a:extLst>
                  <a:ext uri="{FF2B5EF4-FFF2-40B4-BE49-F238E27FC236}">
                    <a16:creationId xmlns:a16="http://schemas.microsoft.com/office/drawing/2014/main" id="{A8741F27-5363-0E26-A6C7-2284E649A17D}"/>
                  </a:ext>
                </a:extLst>
              </p:cNvPr>
              <p:cNvCxnSpPr>
                <a:cxnSpLocks/>
              </p:cNvCxnSpPr>
              <p:nvPr/>
            </p:nvCxnSpPr>
            <p:spPr>
              <a:xfrm flipH="1">
                <a:off x="3932582" y="9753600"/>
                <a:ext cx="14908" cy="762000"/>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69" name="Straight Arrow Connector 68">
                <a:extLst>
                  <a:ext uri="{FF2B5EF4-FFF2-40B4-BE49-F238E27FC236}">
                    <a16:creationId xmlns:a16="http://schemas.microsoft.com/office/drawing/2014/main" id="{E5ECD7BB-6CFA-B735-5E29-EA546A53BF20}"/>
                  </a:ext>
                </a:extLst>
              </p:cNvPr>
              <p:cNvCxnSpPr>
                <a:cxnSpLocks/>
              </p:cNvCxnSpPr>
              <p:nvPr/>
            </p:nvCxnSpPr>
            <p:spPr>
              <a:xfrm rot="5400000">
                <a:off x="3932582" y="9510092"/>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70" name="Straight Arrow Connector 69">
                <a:extLst>
                  <a:ext uri="{FF2B5EF4-FFF2-40B4-BE49-F238E27FC236}">
                    <a16:creationId xmlns:a16="http://schemas.microsoft.com/office/drawing/2014/main" id="{5A7E6139-FABD-02EA-DEAF-35670FBBC793}"/>
                  </a:ext>
                </a:extLst>
              </p:cNvPr>
              <p:cNvCxnSpPr>
                <a:cxnSpLocks/>
              </p:cNvCxnSpPr>
              <p:nvPr/>
            </p:nvCxnSpPr>
            <p:spPr>
              <a:xfrm rot="5400000">
                <a:off x="3947491" y="11719891"/>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71" name="TextBox 70">
                <a:extLst>
                  <a:ext uri="{FF2B5EF4-FFF2-40B4-BE49-F238E27FC236}">
                    <a16:creationId xmlns:a16="http://schemas.microsoft.com/office/drawing/2014/main" id="{540C6B71-C174-248D-90CF-B87649806173}"/>
                  </a:ext>
                </a:extLst>
              </p:cNvPr>
              <p:cNvSpPr txBox="1"/>
              <p:nvPr/>
            </p:nvSpPr>
            <p:spPr>
              <a:xfrm>
                <a:off x="3595470" y="10493514"/>
                <a:ext cx="704039" cy="707886"/>
              </a:xfrm>
              <a:prstGeom prst="rect">
                <a:avLst/>
              </a:prstGeom>
              <a:noFill/>
            </p:spPr>
            <p:txBody>
              <a:bodyPr wrap="none" rtlCol="0">
                <a:spAutoFit/>
              </a:bodyPr>
              <a:lstStyle/>
              <a:p>
                <a:r>
                  <a:rPr lang="en-US" sz="4000" b="1" dirty="0"/>
                  <a:t>30</a:t>
                </a:r>
              </a:p>
            </p:txBody>
          </p:sp>
          <p:cxnSp>
            <p:nvCxnSpPr>
              <p:cNvPr id="72" name="Straight Arrow Connector 71">
                <a:extLst>
                  <a:ext uri="{FF2B5EF4-FFF2-40B4-BE49-F238E27FC236}">
                    <a16:creationId xmlns:a16="http://schemas.microsoft.com/office/drawing/2014/main" id="{8DFD8099-5316-8B8C-8754-60CBEE4DBAA2}"/>
                  </a:ext>
                </a:extLst>
              </p:cNvPr>
              <p:cNvCxnSpPr>
                <a:cxnSpLocks/>
              </p:cNvCxnSpPr>
              <p:nvPr/>
            </p:nvCxnSpPr>
            <p:spPr>
              <a:xfrm flipV="1">
                <a:off x="3932582" y="11201400"/>
                <a:ext cx="14908" cy="761999"/>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28" name="Group 27">
              <a:extLst>
                <a:ext uri="{FF2B5EF4-FFF2-40B4-BE49-F238E27FC236}">
                  <a16:creationId xmlns:a16="http://schemas.microsoft.com/office/drawing/2014/main" id="{44E286AB-2E1D-F846-977B-38FB714D72C6}"/>
                </a:ext>
              </a:extLst>
            </p:cNvPr>
            <p:cNvGrpSpPr/>
            <p:nvPr/>
          </p:nvGrpSpPr>
          <p:grpSpPr>
            <a:xfrm>
              <a:off x="8668561" y="9753600"/>
              <a:ext cx="704039" cy="2209800"/>
              <a:chOff x="3595470" y="9753600"/>
              <a:chExt cx="704039" cy="2209800"/>
            </a:xfrm>
          </p:grpSpPr>
          <p:cxnSp>
            <p:nvCxnSpPr>
              <p:cNvPr id="63" name="Straight Arrow Connector 62">
                <a:extLst>
                  <a:ext uri="{FF2B5EF4-FFF2-40B4-BE49-F238E27FC236}">
                    <a16:creationId xmlns:a16="http://schemas.microsoft.com/office/drawing/2014/main" id="{E5D3423A-51C5-D464-8BD1-A1BA70D2275B}"/>
                  </a:ext>
                </a:extLst>
              </p:cNvPr>
              <p:cNvCxnSpPr>
                <a:cxnSpLocks/>
              </p:cNvCxnSpPr>
              <p:nvPr/>
            </p:nvCxnSpPr>
            <p:spPr>
              <a:xfrm flipH="1">
                <a:off x="3932582" y="9753600"/>
                <a:ext cx="14908" cy="762000"/>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64" name="Straight Arrow Connector 63">
                <a:extLst>
                  <a:ext uri="{FF2B5EF4-FFF2-40B4-BE49-F238E27FC236}">
                    <a16:creationId xmlns:a16="http://schemas.microsoft.com/office/drawing/2014/main" id="{0499BB81-F7A6-9435-7A0E-E892E12CA6AF}"/>
                  </a:ext>
                </a:extLst>
              </p:cNvPr>
              <p:cNvCxnSpPr>
                <a:cxnSpLocks/>
              </p:cNvCxnSpPr>
              <p:nvPr/>
            </p:nvCxnSpPr>
            <p:spPr>
              <a:xfrm rot="5400000">
                <a:off x="3932582" y="9510092"/>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65" name="Straight Arrow Connector 64">
                <a:extLst>
                  <a:ext uri="{FF2B5EF4-FFF2-40B4-BE49-F238E27FC236}">
                    <a16:creationId xmlns:a16="http://schemas.microsoft.com/office/drawing/2014/main" id="{9581CCFE-1300-2881-EF52-6F02FA711C04}"/>
                  </a:ext>
                </a:extLst>
              </p:cNvPr>
              <p:cNvCxnSpPr>
                <a:cxnSpLocks/>
              </p:cNvCxnSpPr>
              <p:nvPr/>
            </p:nvCxnSpPr>
            <p:spPr>
              <a:xfrm rot="5400000">
                <a:off x="3947491" y="11719891"/>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66" name="TextBox 65">
                <a:extLst>
                  <a:ext uri="{FF2B5EF4-FFF2-40B4-BE49-F238E27FC236}">
                    <a16:creationId xmlns:a16="http://schemas.microsoft.com/office/drawing/2014/main" id="{AD4A506A-9FEC-8CA9-2E19-976B460A4E90}"/>
                  </a:ext>
                </a:extLst>
              </p:cNvPr>
              <p:cNvSpPr txBox="1"/>
              <p:nvPr/>
            </p:nvSpPr>
            <p:spPr>
              <a:xfrm>
                <a:off x="3595470" y="10493514"/>
                <a:ext cx="704039" cy="707886"/>
              </a:xfrm>
              <a:prstGeom prst="rect">
                <a:avLst/>
              </a:prstGeom>
              <a:noFill/>
            </p:spPr>
            <p:txBody>
              <a:bodyPr wrap="none" rtlCol="0">
                <a:spAutoFit/>
              </a:bodyPr>
              <a:lstStyle/>
              <a:p>
                <a:r>
                  <a:rPr lang="en-US" sz="4000" b="1" dirty="0"/>
                  <a:t>30</a:t>
                </a:r>
              </a:p>
            </p:txBody>
          </p:sp>
          <p:cxnSp>
            <p:nvCxnSpPr>
              <p:cNvPr id="67" name="Straight Arrow Connector 66">
                <a:extLst>
                  <a:ext uri="{FF2B5EF4-FFF2-40B4-BE49-F238E27FC236}">
                    <a16:creationId xmlns:a16="http://schemas.microsoft.com/office/drawing/2014/main" id="{9D5CF024-D2E3-7AB0-325A-895BB4A985BB}"/>
                  </a:ext>
                </a:extLst>
              </p:cNvPr>
              <p:cNvCxnSpPr>
                <a:cxnSpLocks/>
              </p:cNvCxnSpPr>
              <p:nvPr/>
            </p:nvCxnSpPr>
            <p:spPr>
              <a:xfrm flipV="1">
                <a:off x="3932582" y="11201400"/>
                <a:ext cx="14908" cy="761999"/>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29" name="Group 28">
              <a:extLst>
                <a:ext uri="{FF2B5EF4-FFF2-40B4-BE49-F238E27FC236}">
                  <a16:creationId xmlns:a16="http://schemas.microsoft.com/office/drawing/2014/main" id="{6CDBBFE0-1279-F0E8-76B1-E5DA0BA61D67}"/>
                </a:ext>
              </a:extLst>
            </p:cNvPr>
            <p:cNvGrpSpPr/>
            <p:nvPr/>
          </p:nvGrpSpPr>
          <p:grpSpPr>
            <a:xfrm>
              <a:off x="11422625" y="8915400"/>
              <a:ext cx="704039" cy="3036957"/>
              <a:chOff x="12478561" y="8915400"/>
              <a:chExt cx="704039" cy="3036957"/>
            </a:xfrm>
          </p:grpSpPr>
          <p:cxnSp>
            <p:nvCxnSpPr>
              <p:cNvPr id="58" name="Straight Arrow Connector 57">
                <a:extLst>
                  <a:ext uri="{FF2B5EF4-FFF2-40B4-BE49-F238E27FC236}">
                    <a16:creationId xmlns:a16="http://schemas.microsoft.com/office/drawing/2014/main" id="{0DD22972-DAAC-B8EA-9A77-76AB9CB9FB6E}"/>
                  </a:ext>
                </a:extLst>
              </p:cNvPr>
              <p:cNvCxnSpPr>
                <a:cxnSpLocks/>
              </p:cNvCxnSpPr>
              <p:nvPr/>
            </p:nvCxnSpPr>
            <p:spPr>
              <a:xfrm flipH="1">
                <a:off x="12815673" y="8915400"/>
                <a:ext cx="14908" cy="1110221"/>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9" name="Straight Arrow Connector 58">
                <a:extLst>
                  <a:ext uri="{FF2B5EF4-FFF2-40B4-BE49-F238E27FC236}">
                    <a16:creationId xmlns:a16="http://schemas.microsoft.com/office/drawing/2014/main" id="{18665F2C-0F99-F383-9E37-C441296AC846}"/>
                  </a:ext>
                </a:extLst>
              </p:cNvPr>
              <p:cNvCxnSpPr>
                <a:cxnSpLocks/>
              </p:cNvCxnSpPr>
              <p:nvPr/>
            </p:nvCxnSpPr>
            <p:spPr>
              <a:xfrm rot="5400000">
                <a:off x="12815673" y="8671892"/>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60" name="Straight Arrow Connector 59">
                <a:extLst>
                  <a:ext uri="{FF2B5EF4-FFF2-40B4-BE49-F238E27FC236}">
                    <a16:creationId xmlns:a16="http://schemas.microsoft.com/office/drawing/2014/main" id="{D187DBDE-3845-1CF7-2EC9-8738D809C578}"/>
                  </a:ext>
                </a:extLst>
              </p:cNvPr>
              <p:cNvCxnSpPr>
                <a:cxnSpLocks/>
              </p:cNvCxnSpPr>
              <p:nvPr/>
            </p:nvCxnSpPr>
            <p:spPr>
              <a:xfrm rot="5400000">
                <a:off x="12830582" y="11708848"/>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61" name="TextBox 60">
                <a:extLst>
                  <a:ext uri="{FF2B5EF4-FFF2-40B4-BE49-F238E27FC236}">
                    <a16:creationId xmlns:a16="http://schemas.microsoft.com/office/drawing/2014/main" id="{98BC78CB-BA2F-DBDB-75C2-E39D76E70D02}"/>
                  </a:ext>
                </a:extLst>
              </p:cNvPr>
              <p:cNvSpPr txBox="1"/>
              <p:nvPr/>
            </p:nvSpPr>
            <p:spPr>
              <a:xfrm>
                <a:off x="12478561" y="9960114"/>
                <a:ext cx="704039" cy="707886"/>
              </a:xfrm>
              <a:prstGeom prst="rect">
                <a:avLst/>
              </a:prstGeom>
              <a:noFill/>
            </p:spPr>
            <p:txBody>
              <a:bodyPr wrap="none" rtlCol="0">
                <a:spAutoFit/>
              </a:bodyPr>
              <a:lstStyle/>
              <a:p>
                <a:r>
                  <a:rPr lang="en-US" sz="4000" b="1" dirty="0"/>
                  <a:t>42</a:t>
                </a:r>
              </a:p>
            </p:txBody>
          </p:sp>
          <p:cxnSp>
            <p:nvCxnSpPr>
              <p:cNvPr id="62" name="Straight Arrow Connector 61">
                <a:extLst>
                  <a:ext uri="{FF2B5EF4-FFF2-40B4-BE49-F238E27FC236}">
                    <a16:creationId xmlns:a16="http://schemas.microsoft.com/office/drawing/2014/main" id="{82377954-F94A-D77B-172F-1FB7334EF374}"/>
                  </a:ext>
                </a:extLst>
              </p:cNvPr>
              <p:cNvCxnSpPr>
                <a:cxnSpLocks/>
              </p:cNvCxnSpPr>
              <p:nvPr/>
            </p:nvCxnSpPr>
            <p:spPr>
              <a:xfrm flipV="1">
                <a:off x="12815673" y="10668000"/>
                <a:ext cx="14907" cy="1284357"/>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0" name="Group 29">
              <a:extLst>
                <a:ext uri="{FF2B5EF4-FFF2-40B4-BE49-F238E27FC236}">
                  <a16:creationId xmlns:a16="http://schemas.microsoft.com/office/drawing/2014/main" id="{6DE5C05C-844D-E9B0-84C3-8CB1ED0FA931}"/>
                </a:ext>
              </a:extLst>
            </p:cNvPr>
            <p:cNvGrpSpPr/>
            <p:nvPr/>
          </p:nvGrpSpPr>
          <p:grpSpPr>
            <a:xfrm>
              <a:off x="14725447" y="8936161"/>
              <a:ext cx="704039" cy="3036957"/>
              <a:chOff x="12478561" y="8915400"/>
              <a:chExt cx="704039" cy="3036957"/>
            </a:xfrm>
          </p:grpSpPr>
          <p:cxnSp>
            <p:nvCxnSpPr>
              <p:cNvPr id="53" name="Straight Arrow Connector 52">
                <a:extLst>
                  <a:ext uri="{FF2B5EF4-FFF2-40B4-BE49-F238E27FC236}">
                    <a16:creationId xmlns:a16="http://schemas.microsoft.com/office/drawing/2014/main" id="{DAA71181-7C27-82C6-4FFF-32A278BE99BC}"/>
                  </a:ext>
                </a:extLst>
              </p:cNvPr>
              <p:cNvCxnSpPr>
                <a:cxnSpLocks/>
              </p:cNvCxnSpPr>
              <p:nvPr/>
            </p:nvCxnSpPr>
            <p:spPr>
              <a:xfrm flipH="1">
                <a:off x="12815673" y="8915400"/>
                <a:ext cx="14908" cy="1110221"/>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4" name="Straight Arrow Connector 53">
                <a:extLst>
                  <a:ext uri="{FF2B5EF4-FFF2-40B4-BE49-F238E27FC236}">
                    <a16:creationId xmlns:a16="http://schemas.microsoft.com/office/drawing/2014/main" id="{03E58364-38B4-2DA2-13FC-D29185626F84}"/>
                  </a:ext>
                </a:extLst>
              </p:cNvPr>
              <p:cNvCxnSpPr>
                <a:cxnSpLocks/>
              </p:cNvCxnSpPr>
              <p:nvPr/>
            </p:nvCxnSpPr>
            <p:spPr>
              <a:xfrm rot="5400000">
                <a:off x="12815673" y="8671892"/>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5" name="Straight Arrow Connector 54">
                <a:extLst>
                  <a:ext uri="{FF2B5EF4-FFF2-40B4-BE49-F238E27FC236}">
                    <a16:creationId xmlns:a16="http://schemas.microsoft.com/office/drawing/2014/main" id="{6997248D-6329-DEF7-CFA3-9BCECE79FCB5}"/>
                  </a:ext>
                </a:extLst>
              </p:cNvPr>
              <p:cNvCxnSpPr>
                <a:cxnSpLocks/>
              </p:cNvCxnSpPr>
              <p:nvPr/>
            </p:nvCxnSpPr>
            <p:spPr>
              <a:xfrm rot="5400000">
                <a:off x="12830582" y="11708848"/>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56" name="TextBox 55">
                <a:extLst>
                  <a:ext uri="{FF2B5EF4-FFF2-40B4-BE49-F238E27FC236}">
                    <a16:creationId xmlns:a16="http://schemas.microsoft.com/office/drawing/2014/main" id="{B1208F8F-B9F0-D36C-5EA1-4C793416C535}"/>
                  </a:ext>
                </a:extLst>
              </p:cNvPr>
              <p:cNvSpPr txBox="1"/>
              <p:nvPr/>
            </p:nvSpPr>
            <p:spPr>
              <a:xfrm>
                <a:off x="12478561" y="9960114"/>
                <a:ext cx="704039" cy="707886"/>
              </a:xfrm>
              <a:prstGeom prst="rect">
                <a:avLst/>
              </a:prstGeom>
              <a:noFill/>
            </p:spPr>
            <p:txBody>
              <a:bodyPr wrap="none" rtlCol="0">
                <a:spAutoFit/>
              </a:bodyPr>
              <a:lstStyle/>
              <a:p>
                <a:r>
                  <a:rPr lang="en-US" sz="4000" b="1" dirty="0"/>
                  <a:t>42</a:t>
                </a:r>
              </a:p>
            </p:txBody>
          </p:sp>
          <p:cxnSp>
            <p:nvCxnSpPr>
              <p:cNvPr id="57" name="Straight Arrow Connector 56">
                <a:extLst>
                  <a:ext uri="{FF2B5EF4-FFF2-40B4-BE49-F238E27FC236}">
                    <a16:creationId xmlns:a16="http://schemas.microsoft.com/office/drawing/2014/main" id="{6E4BAEF4-6B86-D119-8696-582095D4BB3C}"/>
                  </a:ext>
                </a:extLst>
              </p:cNvPr>
              <p:cNvCxnSpPr>
                <a:cxnSpLocks/>
              </p:cNvCxnSpPr>
              <p:nvPr/>
            </p:nvCxnSpPr>
            <p:spPr>
              <a:xfrm flipV="1">
                <a:off x="12815673" y="10668000"/>
                <a:ext cx="14907" cy="1284357"/>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1" name="Group 30">
              <a:extLst>
                <a:ext uri="{FF2B5EF4-FFF2-40B4-BE49-F238E27FC236}">
                  <a16:creationId xmlns:a16="http://schemas.microsoft.com/office/drawing/2014/main" id="{51248E3A-5A17-C7B7-4B9B-E1F4B07A52B7}"/>
                </a:ext>
              </a:extLst>
            </p:cNvPr>
            <p:cNvGrpSpPr/>
            <p:nvPr/>
          </p:nvGrpSpPr>
          <p:grpSpPr>
            <a:xfrm>
              <a:off x="17456359" y="7631397"/>
              <a:ext cx="704039" cy="4326081"/>
              <a:chOff x="18512295" y="7631397"/>
              <a:chExt cx="704039" cy="4326081"/>
            </a:xfrm>
          </p:grpSpPr>
          <p:cxnSp>
            <p:nvCxnSpPr>
              <p:cNvPr id="48" name="Straight Arrow Connector 47">
                <a:extLst>
                  <a:ext uri="{FF2B5EF4-FFF2-40B4-BE49-F238E27FC236}">
                    <a16:creationId xmlns:a16="http://schemas.microsoft.com/office/drawing/2014/main" id="{E777ED49-D9F1-429A-C42C-23AEAF64FDA2}"/>
                  </a:ext>
                </a:extLst>
              </p:cNvPr>
              <p:cNvCxnSpPr>
                <a:cxnSpLocks/>
              </p:cNvCxnSpPr>
              <p:nvPr/>
            </p:nvCxnSpPr>
            <p:spPr>
              <a:xfrm>
                <a:off x="18864315" y="7631397"/>
                <a:ext cx="0" cy="1752599"/>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9" name="Straight Arrow Connector 48">
                <a:extLst>
                  <a:ext uri="{FF2B5EF4-FFF2-40B4-BE49-F238E27FC236}">
                    <a16:creationId xmlns:a16="http://schemas.microsoft.com/office/drawing/2014/main" id="{13A0BEE2-F9CA-2475-49C0-1715B06C413A}"/>
                  </a:ext>
                </a:extLst>
              </p:cNvPr>
              <p:cNvCxnSpPr>
                <a:cxnSpLocks/>
              </p:cNvCxnSpPr>
              <p:nvPr/>
            </p:nvCxnSpPr>
            <p:spPr>
              <a:xfrm rot="5400000">
                <a:off x="18849407" y="7387888"/>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50" name="Straight Arrow Connector 49">
                <a:extLst>
                  <a:ext uri="{FF2B5EF4-FFF2-40B4-BE49-F238E27FC236}">
                    <a16:creationId xmlns:a16="http://schemas.microsoft.com/office/drawing/2014/main" id="{AEE9019C-58B3-3580-80D0-861094F0206F}"/>
                  </a:ext>
                </a:extLst>
              </p:cNvPr>
              <p:cNvCxnSpPr>
                <a:cxnSpLocks/>
              </p:cNvCxnSpPr>
              <p:nvPr/>
            </p:nvCxnSpPr>
            <p:spPr>
              <a:xfrm rot="5400000">
                <a:off x="18864316" y="11713968"/>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51" name="TextBox 50">
                <a:extLst>
                  <a:ext uri="{FF2B5EF4-FFF2-40B4-BE49-F238E27FC236}">
                    <a16:creationId xmlns:a16="http://schemas.microsoft.com/office/drawing/2014/main" id="{0F86F22B-035C-5F85-06D8-11E2511AC44C}"/>
                  </a:ext>
                </a:extLst>
              </p:cNvPr>
              <p:cNvSpPr txBox="1"/>
              <p:nvPr/>
            </p:nvSpPr>
            <p:spPr>
              <a:xfrm>
                <a:off x="18512295" y="9307797"/>
                <a:ext cx="704039" cy="707886"/>
              </a:xfrm>
              <a:prstGeom prst="rect">
                <a:avLst/>
              </a:prstGeom>
              <a:noFill/>
            </p:spPr>
            <p:txBody>
              <a:bodyPr wrap="none" rtlCol="0">
                <a:spAutoFit/>
              </a:bodyPr>
              <a:lstStyle/>
              <a:p>
                <a:r>
                  <a:rPr lang="en-US" sz="4000" b="1" dirty="0"/>
                  <a:t>60</a:t>
                </a:r>
              </a:p>
            </p:txBody>
          </p:sp>
          <p:cxnSp>
            <p:nvCxnSpPr>
              <p:cNvPr id="52" name="Straight Arrow Connector 51">
                <a:extLst>
                  <a:ext uri="{FF2B5EF4-FFF2-40B4-BE49-F238E27FC236}">
                    <a16:creationId xmlns:a16="http://schemas.microsoft.com/office/drawing/2014/main" id="{898C39C4-8BCE-FC55-02FC-0323D11CE892}"/>
                  </a:ext>
                </a:extLst>
              </p:cNvPr>
              <p:cNvCxnSpPr>
                <a:cxnSpLocks/>
              </p:cNvCxnSpPr>
              <p:nvPr/>
            </p:nvCxnSpPr>
            <p:spPr>
              <a:xfrm flipV="1">
                <a:off x="18849407" y="10015683"/>
                <a:ext cx="0" cy="1941795"/>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2" name="Group 31">
              <a:extLst>
                <a:ext uri="{FF2B5EF4-FFF2-40B4-BE49-F238E27FC236}">
                  <a16:creationId xmlns:a16="http://schemas.microsoft.com/office/drawing/2014/main" id="{7D529ED9-B69C-6F8A-AC35-370D16B6E592}"/>
                </a:ext>
              </a:extLst>
            </p:cNvPr>
            <p:cNvGrpSpPr/>
            <p:nvPr/>
          </p:nvGrpSpPr>
          <p:grpSpPr>
            <a:xfrm>
              <a:off x="20307158" y="6102202"/>
              <a:ext cx="704039" cy="5861199"/>
              <a:chOff x="21363094" y="6102202"/>
              <a:chExt cx="704039" cy="5861199"/>
            </a:xfrm>
          </p:grpSpPr>
          <p:cxnSp>
            <p:nvCxnSpPr>
              <p:cNvPr id="43" name="Straight Arrow Connector 42">
                <a:extLst>
                  <a:ext uri="{FF2B5EF4-FFF2-40B4-BE49-F238E27FC236}">
                    <a16:creationId xmlns:a16="http://schemas.microsoft.com/office/drawing/2014/main" id="{CE800ABD-1617-C6CD-5336-5E671924A431}"/>
                  </a:ext>
                </a:extLst>
              </p:cNvPr>
              <p:cNvCxnSpPr>
                <a:cxnSpLocks/>
                <a:endCxn id="46" idx="0"/>
              </p:cNvCxnSpPr>
              <p:nvPr/>
            </p:nvCxnSpPr>
            <p:spPr>
              <a:xfrm>
                <a:off x="21715114" y="6102202"/>
                <a:ext cx="0" cy="2355998"/>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4" name="Straight Arrow Connector 43">
                <a:extLst>
                  <a:ext uri="{FF2B5EF4-FFF2-40B4-BE49-F238E27FC236}">
                    <a16:creationId xmlns:a16="http://schemas.microsoft.com/office/drawing/2014/main" id="{E0A319AB-D135-C5FB-61FB-C4A9588638EE}"/>
                  </a:ext>
                </a:extLst>
              </p:cNvPr>
              <p:cNvCxnSpPr>
                <a:cxnSpLocks/>
              </p:cNvCxnSpPr>
              <p:nvPr/>
            </p:nvCxnSpPr>
            <p:spPr>
              <a:xfrm rot="5400000">
                <a:off x="21700206" y="5858693"/>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5" name="Straight Arrow Connector 44">
                <a:extLst>
                  <a:ext uri="{FF2B5EF4-FFF2-40B4-BE49-F238E27FC236}">
                    <a16:creationId xmlns:a16="http://schemas.microsoft.com/office/drawing/2014/main" id="{382A265F-BCD3-3588-509B-764B214A0390}"/>
                  </a:ext>
                </a:extLst>
              </p:cNvPr>
              <p:cNvCxnSpPr>
                <a:cxnSpLocks/>
              </p:cNvCxnSpPr>
              <p:nvPr/>
            </p:nvCxnSpPr>
            <p:spPr>
              <a:xfrm rot="5400000">
                <a:off x="21715115" y="11719892"/>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6" name="TextBox 45">
                <a:extLst>
                  <a:ext uri="{FF2B5EF4-FFF2-40B4-BE49-F238E27FC236}">
                    <a16:creationId xmlns:a16="http://schemas.microsoft.com/office/drawing/2014/main" id="{5CD8C225-07CB-F0A2-4A3F-F3464C6460A7}"/>
                  </a:ext>
                </a:extLst>
              </p:cNvPr>
              <p:cNvSpPr txBox="1"/>
              <p:nvPr/>
            </p:nvSpPr>
            <p:spPr>
              <a:xfrm>
                <a:off x="21363094" y="8458200"/>
                <a:ext cx="704039" cy="707886"/>
              </a:xfrm>
              <a:prstGeom prst="rect">
                <a:avLst/>
              </a:prstGeom>
              <a:noFill/>
            </p:spPr>
            <p:txBody>
              <a:bodyPr wrap="none" rtlCol="0">
                <a:spAutoFit/>
              </a:bodyPr>
              <a:lstStyle/>
              <a:p>
                <a:r>
                  <a:rPr lang="en-US" sz="4000" b="1" dirty="0"/>
                  <a:t>80</a:t>
                </a:r>
              </a:p>
            </p:txBody>
          </p:sp>
          <p:cxnSp>
            <p:nvCxnSpPr>
              <p:cNvPr id="47" name="Straight Arrow Connector 46">
                <a:extLst>
                  <a:ext uri="{FF2B5EF4-FFF2-40B4-BE49-F238E27FC236}">
                    <a16:creationId xmlns:a16="http://schemas.microsoft.com/office/drawing/2014/main" id="{F15A250D-59C2-F5CB-C059-359DD2FEDD2B}"/>
                  </a:ext>
                </a:extLst>
              </p:cNvPr>
              <p:cNvCxnSpPr>
                <a:cxnSpLocks/>
              </p:cNvCxnSpPr>
              <p:nvPr/>
            </p:nvCxnSpPr>
            <p:spPr>
              <a:xfrm flipV="1">
                <a:off x="21700206" y="9129091"/>
                <a:ext cx="0" cy="2834310"/>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grpSp>
          <p:nvGrpSpPr>
            <p:cNvPr id="33" name="Group 32">
              <a:extLst>
                <a:ext uri="{FF2B5EF4-FFF2-40B4-BE49-F238E27FC236}">
                  <a16:creationId xmlns:a16="http://schemas.microsoft.com/office/drawing/2014/main" id="{D6823555-A889-B6CD-8DC2-D41456A00894}"/>
                </a:ext>
              </a:extLst>
            </p:cNvPr>
            <p:cNvGrpSpPr/>
            <p:nvPr/>
          </p:nvGrpSpPr>
          <p:grpSpPr>
            <a:xfrm>
              <a:off x="18516600" y="4876800"/>
              <a:ext cx="1587116" cy="1044842"/>
              <a:chOff x="4661284" y="8610600"/>
              <a:chExt cx="1587116" cy="1044842"/>
            </a:xfrm>
          </p:grpSpPr>
          <p:cxnSp>
            <p:nvCxnSpPr>
              <p:cNvPr id="39" name="Straight Arrow Connector 38">
                <a:extLst>
                  <a:ext uri="{FF2B5EF4-FFF2-40B4-BE49-F238E27FC236}">
                    <a16:creationId xmlns:a16="http://schemas.microsoft.com/office/drawing/2014/main" id="{E9A07EB5-1FC1-B14B-C619-4E5A6F82541D}"/>
                  </a:ext>
                </a:extLst>
              </p:cNvPr>
              <p:cNvCxnSpPr>
                <a:cxnSpLocks/>
              </p:cNvCxnSpPr>
              <p:nvPr/>
            </p:nvCxnSpPr>
            <p:spPr>
              <a:xfrm flipV="1">
                <a:off x="4661284" y="9372599"/>
                <a:ext cx="1587116" cy="24426"/>
              </a:xfrm>
              <a:prstGeom prst="straightConnector1">
                <a:avLst/>
              </a:prstGeom>
              <a:ln w="63500">
                <a:solidFill>
                  <a:schemeClr val="bg1">
                    <a:lumMod val="50000"/>
                  </a:schemeClr>
                </a:solidFill>
                <a:headEnd type="triangle"/>
                <a:tailEnd type="triangl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0" name="Straight Arrow Connector 39">
                <a:extLst>
                  <a:ext uri="{FF2B5EF4-FFF2-40B4-BE49-F238E27FC236}">
                    <a16:creationId xmlns:a16="http://schemas.microsoft.com/office/drawing/2014/main" id="{4F2683F2-0797-6381-EFD4-5CB24E5CFDBE}"/>
                  </a:ext>
                </a:extLst>
              </p:cNvPr>
              <p:cNvCxnSpPr>
                <a:cxnSpLocks/>
              </p:cNvCxnSpPr>
              <p:nvPr/>
            </p:nvCxnSpPr>
            <p:spPr>
              <a:xfrm>
                <a:off x="4661284" y="9168425"/>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41" name="Straight Arrow Connector 40">
                <a:extLst>
                  <a:ext uri="{FF2B5EF4-FFF2-40B4-BE49-F238E27FC236}">
                    <a16:creationId xmlns:a16="http://schemas.microsoft.com/office/drawing/2014/main" id="{E6AE7837-C503-7A01-CC0C-DE4949D5FC83}"/>
                  </a:ext>
                </a:extLst>
              </p:cNvPr>
              <p:cNvCxnSpPr>
                <a:cxnSpLocks/>
              </p:cNvCxnSpPr>
              <p:nvPr/>
            </p:nvCxnSpPr>
            <p:spPr>
              <a:xfrm>
                <a:off x="6248400" y="9153516"/>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42" name="TextBox 41">
                <a:extLst>
                  <a:ext uri="{FF2B5EF4-FFF2-40B4-BE49-F238E27FC236}">
                    <a16:creationId xmlns:a16="http://schemas.microsoft.com/office/drawing/2014/main" id="{3859FAEC-40E0-C474-6384-6D62D239A92D}"/>
                  </a:ext>
                </a:extLst>
              </p:cNvPr>
              <p:cNvSpPr txBox="1"/>
              <p:nvPr/>
            </p:nvSpPr>
            <p:spPr>
              <a:xfrm>
                <a:off x="5163361" y="8610600"/>
                <a:ext cx="704039" cy="707886"/>
              </a:xfrm>
              <a:prstGeom prst="rect">
                <a:avLst/>
              </a:prstGeom>
              <a:noFill/>
            </p:spPr>
            <p:txBody>
              <a:bodyPr wrap="none" rtlCol="0">
                <a:spAutoFit/>
              </a:bodyPr>
              <a:lstStyle/>
              <a:p>
                <a:r>
                  <a:rPr lang="en-US" sz="4000" b="1" dirty="0"/>
                  <a:t>22</a:t>
                </a:r>
              </a:p>
            </p:txBody>
          </p:sp>
        </p:grpSp>
        <p:cxnSp>
          <p:nvCxnSpPr>
            <p:cNvPr id="34" name="Straight Arrow Connector 33">
              <a:extLst>
                <a:ext uri="{FF2B5EF4-FFF2-40B4-BE49-F238E27FC236}">
                  <a16:creationId xmlns:a16="http://schemas.microsoft.com/office/drawing/2014/main" id="{65AEE971-4CC2-594C-7FFF-3CD94A08DD9E}"/>
                </a:ext>
              </a:extLst>
            </p:cNvPr>
            <p:cNvCxnSpPr>
              <a:cxnSpLocks/>
            </p:cNvCxnSpPr>
            <p:nvPr/>
          </p:nvCxnSpPr>
          <p:spPr>
            <a:xfrm flipH="1">
              <a:off x="23360553" y="3968602"/>
              <a:ext cx="14908" cy="3128976"/>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35" name="Straight Arrow Connector 34">
              <a:extLst>
                <a:ext uri="{FF2B5EF4-FFF2-40B4-BE49-F238E27FC236}">
                  <a16:creationId xmlns:a16="http://schemas.microsoft.com/office/drawing/2014/main" id="{AED81B63-4FCC-BC36-67F6-9A6249FEDFAD}"/>
                </a:ext>
              </a:extLst>
            </p:cNvPr>
            <p:cNvCxnSpPr>
              <a:cxnSpLocks/>
            </p:cNvCxnSpPr>
            <p:nvPr/>
          </p:nvCxnSpPr>
          <p:spPr>
            <a:xfrm flipH="1">
              <a:off x="23117045" y="3968602"/>
              <a:ext cx="487017" cy="0"/>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cxnSp>
          <p:nvCxnSpPr>
            <p:cNvPr id="36" name="Straight Arrow Connector 35">
              <a:extLst>
                <a:ext uri="{FF2B5EF4-FFF2-40B4-BE49-F238E27FC236}">
                  <a16:creationId xmlns:a16="http://schemas.microsoft.com/office/drawing/2014/main" id="{B4A2EF2C-DD25-535A-844A-DD087241B563}"/>
                </a:ext>
              </a:extLst>
            </p:cNvPr>
            <p:cNvCxnSpPr>
              <a:cxnSpLocks/>
            </p:cNvCxnSpPr>
            <p:nvPr/>
          </p:nvCxnSpPr>
          <p:spPr>
            <a:xfrm rot="5400000">
              <a:off x="23375462" y="11641824"/>
              <a:ext cx="0" cy="487017"/>
            </a:xfrm>
            <a:prstGeom prst="straightConnector1">
              <a:avLst/>
            </a:prstGeom>
            <a:ln w="63500">
              <a:solidFill>
                <a:schemeClr val="bg1">
                  <a:lumMod val="50000"/>
                </a:schemeClr>
              </a:solidFill>
              <a:headEnd type="non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sp>
          <p:nvSpPr>
            <p:cNvPr id="37" name="TextBox 36">
              <a:extLst>
                <a:ext uri="{FF2B5EF4-FFF2-40B4-BE49-F238E27FC236}">
                  <a16:creationId xmlns:a16="http://schemas.microsoft.com/office/drawing/2014/main" id="{4F215436-3EFF-B9AE-EBD6-2353F2BF716D}"/>
                </a:ext>
              </a:extLst>
            </p:cNvPr>
            <p:cNvSpPr txBox="1"/>
            <p:nvPr/>
          </p:nvSpPr>
          <p:spPr>
            <a:xfrm>
              <a:off x="23023441" y="7086600"/>
              <a:ext cx="963725" cy="707886"/>
            </a:xfrm>
            <a:prstGeom prst="rect">
              <a:avLst/>
            </a:prstGeom>
            <a:noFill/>
          </p:spPr>
          <p:txBody>
            <a:bodyPr wrap="none" rtlCol="0">
              <a:spAutoFit/>
            </a:bodyPr>
            <a:lstStyle/>
            <a:p>
              <a:r>
                <a:rPr lang="en-US" sz="4000" b="1" dirty="0"/>
                <a:t>110</a:t>
              </a:r>
            </a:p>
          </p:txBody>
        </p:sp>
        <p:cxnSp>
          <p:nvCxnSpPr>
            <p:cNvPr id="38" name="Straight Arrow Connector 37">
              <a:extLst>
                <a:ext uri="{FF2B5EF4-FFF2-40B4-BE49-F238E27FC236}">
                  <a16:creationId xmlns:a16="http://schemas.microsoft.com/office/drawing/2014/main" id="{410EF183-5ECC-DBEC-4669-231FD27CDDBB}"/>
                </a:ext>
              </a:extLst>
            </p:cNvPr>
            <p:cNvCxnSpPr>
              <a:cxnSpLocks/>
            </p:cNvCxnSpPr>
            <p:nvPr/>
          </p:nvCxnSpPr>
          <p:spPr>
            <a:xfrm flipV="1">
              <a:off x="23360553" y="7794485"/>
              <a:ext cx="37381" cy="4090849"/>
            </a:xfrm>
            <a:prstGeom prst="straightConnector1">
              <a:avLst/>
            </a:prstGeom>
            <a:ln w="63500">
              <a:solidFill>
                <a:schemeClr val="bg1">
                  <a:lumMod val="50000"/>
                </a:schemeClr>
              </a:solidFill>
              <a:headEnd type="triangle"/>
              <a:tailEnd type="none"/>
            </a:ln>
            <a:scene3d>
              <a:camera prst="orthographicFront"/>
              <a:lightRig rig="threePt" dir="t"/>
            </a:scene3d>
            <a:sp3d>
              <a:bevelT/>
            </a:sp3d>
          </p:spPr>
          <p:style>
            <a:lnRef idx="3">
              <a:schemeClr val="dk1"/>
            </a:lnRef>
            <a:fillRef idx="0">
              <a:schemeClr val="dk1"/>
            </a:fillRef>
            <a:effectRef idx="2">
              <a:schemeClr val="dk1"/>
            </a:effectRef>
            <a:fontRef idx="minor">
              <a:schemeClr val="tx1"/>
            </a:fontRef>
          </p:style>
        </p:cxnSp>
      </p:grpSp>
      <p:pic>
        <p:nvPicPr>
          <p:cNvPr id="4" name="1_M2 Fore" descr="Graphical user interface, application, Teams&#10;&#10;Description automatically generated">
            <a:extLst>
              <a:ext uri="{FF2B5EF4-FFF2-40B4-BE49-F238E27FC236}">
                <a16:creationId xmlns:a16="http://schemas.microsoft.com/office/drawing/2014/main" id="{161DD8DA-26FD-03D1-BD2F-8D4774B2804F}"/>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0" y="4695990"/>
            <a:ext cx="34588490" cy="13589012"/>
          </a:xfrm>
          <a:prstGeom prst="rect">
            <a:avLst/>
          </a:prstGeom>
        </p:spPr>
      </p:pic>
    </p:spTree>
    <p:extLst>
      <p:ext uri="{BB962C8B-B14F-4D97-AF65-F5344CB8AC3E}">
        <p14:creationId xmlns:p14="http://schemas.microsoft.com/office/powerpoint/2010/main" val="237704644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Solid-State Drive (SSD)</a:t>
            </a:r>
          </a:p>
        </p:txBody>
      </p:sp>
      <p:sp>
        <p:nvSpPr>
          <p:cNvPr id="9" name="4_Bullet 1">
            <a:extLst>
              <a:ext uri="{FF2B5EF4-FFF2-40B4-BE49-F238E27FC236}">
                <a16:creationId xmlns:a16="http://schemas.microsoft.com/office/drawing/2014/main" id="{9AB0CD40-3F8C-4AD7-ABD2-0365709E7B83}"/>
              </a:ext>
            </a:extLst>
          </p:cNvPr>
          <p:cNvSpPr txBox="1"/>
          <p:nvPr/>
        </p:nvSpPr>
        <p:spPr>
          <a:xfrm>
            <a:off x="854964" y="3613667"/>
            <a:ext cx="3528923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Uses integrated circuits to persistently store data</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5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Commercially available in 1991</a:t>
            </a:r>
          </a:p>
        </p:txBody>
      </p:sp>
      <p:sp>
        <p:nvSpPr>
          <p:cNvPr id="3" name="3_M2 text">
            <a:extLst>
              <a:ext uri="{FF2B5EF4-FFF2-40B4-BE49-F238E27FC236}">
                <a16:creationId xmlns:a16="http://schemas.microsoft.com/office/drawing/2014/main" id="{B7E40DA3-0B1A-F134-CF4C-49FE362A648E}"/>
              </a:ext>
            </a:extLst>
          </p:cNvPr>
          <p:cNvSpPr txBox="1"/>
          <p:nvPr/>
        </p:nvSpPr>
        <p:spPr>
          <a:xfrm>
            <a:off x="25703148" y="14854601"/>
            <a:ext cx="8021749" cy="3170100"/>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M.2</a:t>
            </a:r>
          </a:p>
          <a:p>
            <a:pPr algn="ctr"/>
            <a:r>
              <a:rPr lang="en-US" sz="10000" dirty="0">
                <a:latin typeface="Arial" panose="020B0604020202020204" pitchFamily="34" charset="0"/>
                <a:cs typeface="Arial" panose="020B0604020202020204" pitchFamily="34" charset="0"/>
              </a:rPr>
              <a:t>(</a:t>
            </a:r>
            <a:r>
              <a:rPr lang="en-US" sz="10000" dirty="0" err="1">
                <a:latin typeface="Arial" panose="020B0604020202020204" pitchFamily="34" charset="0"/>
                <a:cs typeface="Arial" panose="020B0604020202020204" pitchFamily="34" charset="0"/>
              </a:rPr>
              <a:t>NVMe</a:t>
            </a:r>
            <a:r>
              <a:rPr lang="en-US" sz="10000" dirty="0">
                <a:latin typeface="Arial" panose="020B0604020202020204" pitchFamily="34" charset="0"/>
                <a:cs typeface="Arial" panose="020B0604020202020204" pitchFamily="34" charset="0"/>
              </a:rPr>
              <a:t>/AHCI)</a:t>
            </a:r>
          </a:p>
        </p:txBody>
      </p:sp>
      <p:pic>
        <p:nvPicPr>
          <p:cNvPr id="4" name="3_M2" descr="A close up of a sign&#10;&#10;Description automatically generated">
            <a:extLst>
              <a:ext uri="{FF2B5EF4-FFF2-40B4-BE49-F238E27FC236}">
                <a16:creationId xmlns:a16="http://schemas.microsoft.com/office/drawing/2014/main" id="{642A3EDA-DDC8-36BF-8CBF-F8A74B249448}"/>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4908880" y="9448523"/>
            <a:ext cx="10812156" cy="3041884"/>
          </a:xfrm>
          <a:prstGeom prst="rect">
            <a:avLst/>
          </a:prstGeom>
        </p:spPr>
      </p:pic>
      <p:sp>
        <p:nvSpPr>
          <p:cNvPr id="6" name="2_PCI Express Text">
            <a:extLst>
              <a:ext uri="{FF2B5EF4-FFF2-40B4-BE49-F238E27FC236}">
                <a16:creationId xmlns:a16="http://schemas.microsoft.com/office/drawing/2014/main" id="{948C1A51-C510-3F60-0612-C896B8376629}"/>
              </a:ext>
            </a:extLst>
          </p:cNvPr>
          <p:cNvSpPr txBox="1"/>
          <p:nvPr/>
        </p:nvSpPr>
        <p:spPr>
          <a:xfrm>
            <a:off x="14966657" y="14854601"/>
            <a:ext cx="8164416" cy="3170100"/>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PCIe SSD</a:t>
            </a:r>
          </a:p>
          <a:p>
            <a:pPr algn="ctr"/>
            <a:r>
              <a:rPr lang="en-US" sz="10000" dirty="0">
                <a:latin typeface="Arial" panose="020B0604020202020204" pitchFamily="34" charset="0"/>
                <a:cs typeface="Arial" panose="020B0604020202020204" pitchFamily="34" charset="0"/>
              </a:rPr>
              <a:t>(PCI Express)</a:t>
            </a:r>
          </a:p>
        </p:txBody>
      </p:sp>
      <p:pic>
        <p:nvPicPr>
          <p:cNvPr id="8" name="2_PCI Express">
            <a:extLst>
              <a:ext uri="{FF2B5EF4-FFF2-40B4-BE49-F238E27FC236}">
                <a16:creationId xmlns:a16="http://schemas.microsoft.com/office/drawing/2014/main" id="{DC849903-138E-B755-39C8-8C2569441256}"/>
              </a:ext>
            </a:extLst>
          </p:cNvPr>
          <p:cNvPicPr>
            <a:picLocks noChangeAspect="1"/>
          </p:cNvPicPr>
          <p:nvPr/>
        </p:nvPicPr>
        <p:blipFill>
          <a:blip r:embed="rId5">
            <a:extLst>
              <a:ext uri="{28A0092B-C50C-407E-A947-70E740481C1C}">
                <a14:useLocalDpi xmlns:a14="http://schemas.microsoft.com/office/drawing/2010/main" val="0"/>
              </a:ext>
            </a:extLst>
          </a:blip>
          <a:srcRect/>
          <a:stretch/>
        </p:blipFill>
        <p:spPr>
          <a:xfrm>
            <a:off x="13189526" y="6714033"/>
            <a:ext cx="10812156" cy="8140568"/>
          </a:xfrm>
          <a:prstGeom prst="rect">
            <a:avLst/>
          </a:prstGeom>
        </p:spPr>
      </p:pic>
      <p:sp>
        <p:nvSpPr>
          <p:cNvPr id="10" name="1_SDD Text">
            <a:extLst>
              <a:ext uri="{FF2B5EF4-FFF2-40B4-BE49-F238E27FC236}">
                <a16:creationId xmlns:a16="http://schemas.microsoft.com/office/drawing/2014/main" id="{237AD5CD-1274-988A-3951-E49532C7E87B}"/>
              </a:ext>
            </a:extLst>
          </p:cNvPr>
          <p:cNvSpPr txBox="1"/>
          <p:nvPr/>
        </p:nvSpPr>
        <p:spPr>
          <a:xfrm>
            <a:off x="1785608" y="14854601"/>
            <a:ext cx="9736960" cy="3170100"/>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Solid State Drive</a:t>
            </a:r>
          </a:p>
          <a:p>
            <a:pPr algn="ctr"/>
            <a:r>
              <a:rPr lang="en-US" sz="10000" dirty="0">
                <a:latin typeface="Arial" panose="020B0604020202020204" pitchFamily="34" charset="0"/>
                <a:cs typeface="Arial" panose="020B0604020202020204" pitchFamily="34" charset="0"/>
              </a:rPr>
              <a:t>(In SATA case)</a:t>
            </a:r>
          </a:p>
        </p:txBody>
      </p:sp>
      <p:pic>
        <p:nvPicPr>
          <p:cNvPr id="16" name="1_SDD Graphic" descr="A circuit board&#10;&#10;Description automatically generated">
            <a:extLst>
              <a:ext uri="{FF2B5EF4-FFF2-40B4-BE49-F238E27FC236}">
                <a16:creationId xmlns:a16="http://schemas.microsoft.com/office/drawing/2014/main" id="{1035A97C-D115-3EB3-2355-F0647E31F72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1363730" y="7114815"/>
            <a:ext cx="10580719" cy="7545984"/>
          </a:xfrm>
          <a:prstGeom prst="rect">
            <a:avLst/>
          </a:prstGeom>
        </p:spPr>
      </p:pic>
    </p:spTree>
    <p:extLst>
      <p:ext uri="{BB962C8B-B14F-4D97-AF65-F5344CB8AC3E}">
        <p14:creationId xmlns:p14="http://schemas.microsoft.com/office/powerpoint/2010/main" val="4102586640"/>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SSD Demonstration</a:t>
            </a:r>
          </a:p>
        </p:txBody>
      </p:sp>
      <p:pic>
        <p:nvPicPr>
          <p:cNvPr id="3" name="Power" descr="A picture containing application, table&#10;&#10;Description automatically generated">
            <a:extLst>
              <a:ext uri="{FF2B5EF4-FFF2-40B4-BE49-F238E27FC236}">
                <a16:creationId xmlns:a16="http://schemas.microsoft.com/office/drawing/2014/main" id="{1376DE06-6E4B-0E20-ABA2-43FB1E46335C}"/>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0079908" y="3929743"/>
            <a:ext cx="11300614" cy="14807701"/>
          </a:xfrm>
          <a:prstGeom prst="rect">
            <a:avLst/>
          </a:prstGeom>
        </p:spPr>
      </p:pic>
      <p:pic>
        <p:nvPicPr>
          <p:cNvPr id="4" name="Power close up">
            <a:extLst>
              <a:ext uri="{FF2B5EF4-FFF2-40B4-BE49-F238E27FC236}">
                <a16:creationId xmlns:a16="http://schemas.microsoft.com/office/drawing/2014/main" id="{33AAB82C-552F-A4B3-A195-2FDB50A5D909}"/>
              </a:ext>
            </a:extLst>
          </p:cNvPr>
          <p:cNvPicPr>
            <a:picLocks noChangeAspect="1"/>
          </p:cNvPicPr>
          <p:nvPr/>
        </p:nvPicPr>
        <p:blipFill rotWithShape="1">
          <a:blip r:embed="rId5">
            <a:extLst>
              <a:ext uri="{28A0092B-C50C-407E-A947-70E740481C1C}">
                <a14:useLocalDpi xmlns:a14="http://schemas.microsoft.com/office/drawing/2010/main" val="0"/>
              </a:ext>
            </a:extLst>
          </a:blip>
          <a:srcRect r="-42046"/>
          <a:stretch/>
        </p:blipFill>
        <p:spPr>
          <a:xfrm>
            <a:off x="14884224" y="4005922"/>
            <a:ext cx="7021523" cy="14987162"/>
          </a:xfrm>
          <a:prstGeom prst="rect">
            <a:avLst/>
          </a:prstGeom>
        </p:spPr>
      </p:pic>
      <p:pic>
        <p:nvPicPr>
          <p:cNvPr id="6" name="Data" descr="A picture containing table&#10;&#10;Description automatically generated">
            <a:extLst>
              <a:ext uri="{FF2B5EF4-FFF2-40B4-BE49-F238E27FC236}">
                <a16:creationId xmlns:a16="http://schemas.microsoft.com/office/drawing/2014/main" id="{B5170504-6932-6CA9-5294-DC60AE8791FD}"/>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7090697" y="6930251"/>
            <a:ext cx="5806177" cy="7507764"/>
          </a:xfrm>
          <a:prstGeom prst="rect">
            <a:avLst/>
          </a:prstGeom>
        </p:spPr>
      </p:pic>
      <p:pic>
        <p:nvPicPr>
          <p:cNvPr id="8" name="Data close up">
            <a:extLst>
              <a:ext uri="{FF2B5EF4-FFF2-40B4-BE49-F238E27FC236}">
                <a16:creationId xmlns:a16="http://schemas.microsoft.com/office/drawing/2014/main" id="{F4363A84-2982-6BCD-B071-F5DF06E5F691}"/>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a:stretch/>
        </p:blipFill>
        <p:spPr>
          <a:xfrm>
            <a:off x="3973286" y="6930249"/>
            <a:ext cx="2935563" cy="7507766"/>
          </a:xfrm>
          <a:prstGeom prst="rect">
            <a:avLst/>
          </a:prstGeom>
        </p:spPr>
      </p:pic>
    </p:spTree>
    <p:extLst>
      <p:ext uri="{BB962C8B-B14F-4D97-AF65-F5344CB8AC3E}">
        <p14:creationId xmlns:p14="http://schemas.microsoft.com/office/powerpoint/2010/main" val="775262557"/>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PCI Express Demonstration</a:t>
            </a:r>
          </a:p>
        </p:txBody>
      </p:sp>
      <p:pic>
        <p:nvPicPr>
          <p:cNvPr id="3" name="PDF Picture" descr="A circuit board&#10;&#10;Description automatically generated">
            <a:extLst>
              <a:ext uri="{FF2B5EF4-FFF2-40B4-BE49-F238E27FC236}">
                <a16:creationId xmlns:a16="http://schemas.microsoft.com/office/drawing/2014/main" id="{683528AB-C762-07C4-2FF5-6558A13F86C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9196635" y="4042184"/>
            <a:ext cx="21209190" cy="14343787"/>
          </a:xfrm>
          <a:prstGeom prst="rect">
            <a:avLst/>
          </a:prstGeom>
        </p:spPr>
      </p:pic>
      <p:sp>
        <p:nvSpPr>
          <p:cNvPr id="4" name="PDF Hightlight 2">
            <a:extLst>
              <a:ext uri="{FF2B5EF4-FFF2-40B4-BE49-F238E27FC236}">
                <a16:creationId xmlns:a16="http://schemas.microsoft.com/office/drawing/2014/main" id="{C3AFF8BE-C8E5-EBB5-FF87-28336BCF2A9D}"/>
              </a:ext>
            </a:extLst>
          </p:cNvPr>
          <p:cNvSpPr/>
          <p:nvPr/>
        </p:nvSpPr>
        <p:spPr>
          <a:xfrm>
            <a:off x="2836109" y="13529413"/>
            <a:ext cx="11821862" cy="1694148"/>
          </a:xfrm>
          <a:custGeom>
            <a:avLst/>
            <a:gdLst>
              <a:gd name="connsiteX0" fmla="*/ 7272534 w 7975919"/>
              <a:gd name="connsiteY0" fmla="*/ 173462 h 1143000"/>
              <a:gd name="connsiteX1" fmla="*/ 6742611 w 7975919"/>
              <a:gd name="connsiteY1" fmla="*/ 571500 h 1143000"/>
              <a:gd name="connsiteX2" fmla="*/ 7272534 w 7975919"/>
              <a:gd name="connsiteY2" fmla="*/ 969538 h 1143000"/>
              <a:gd name="connsiteX3" fmla="*/ 7802457 w 7975919"/>
              <a:gd name="connsiteY3" fmla="*/ 571500 h 1143000"/>
              <a:gd name="connsiteX4" fmla="*/ 7272534 w 7975919"/>
              <a:gd name="connsiteY4" fmla="*/ 173462 h 1143000"/>
              <a:gd name="connsiteX5" fmla="*/ 7272534 w 7975919"/>
              <a:gd name="connsiteY5" fmla="*/ 0 h 1143000"/>
              <a:gd name="connsiteX6" fmla="*/ 7975919 w 7975919"/>
              <a:gd name="connsiteY6" fmla="*/ 571500 h 1143000"/>
              <a:gd name="connsiteX7" fmla="*/ 7272534 w 7975919"/>
              <a:gd name="connsiteY7" fmla="*/ 1143000 h 1143000"/>
              <a:gd name="connsiteX8" fmla="*/ 6583439 w 7975919"/>
              <a:gd name="connsiteY8" fmla="*/ 686677 h 1143000"/>
              <a:gd name="connsiteX9" fmla="*/ 6573876 w 7975919"/>
              <a:gd name="connsiteY9" fmla="*/ 609600 h 1143000"/>
              <a:gd name="connsiteX10" fmla="*/ 0 w 7975919"/>
              <a:gd name="connsiteY10" fmla="*/ 609600 h 1143000"/>
              <a:gd name="connsiteX11" fmla="*/ 0 w 7975919"/>
              <a:gd name="connsiteY11" fmla="*/ 457200 h 1143000"/>
              <a:gd name="connsiteX12" fmla="*/ 6583331 w 7975919"/>
              <a:gd name="connsiteY12" fmla="*/ 457200 h 1143000"/>
              <a:gd name="connsiteX13" fmla="*/ 6583439 w 7975919"/>
              <a:gd name="connsiteY13" fmla="*/ 456323 h 1143000"/>
              <a:gd name="connsiteX14" fmla="*/ 7272534 w 7975919"/>
              <a:gd name="connsiteY14"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5919" h="1143000">
                <a:moveTo>
                  <a:pt x="7272534" y="173462"/>
                </a:moveTo>
                <a:cubicBezTo>
                  <a:pt x="6979866" y="173462"/>
                  <a:pt x="6742611" y="351670"/>
                  <a:pt x="6742611" y="571500"/>
                </a:cubicBezTo>
                <a:cubicBezTo>
                  <a:pt x="6742611" y="791330"/>
                  <a:pt x="6979866" y="969538"/>
                  <a:pt x="7272534" y="969538"/>
                </a:cubicBezTo>
                <a:cubicBezTo>
                  <a:pt x="7565202" y="969538"/>
                  <a:pt x="7802457" y="791330"/>
                  <a:pt x="7802457" y="571500"/>
                </a:cubicBezTo>
                <a:cubicBezTo>
                  <a:pt x="7802457" y="351670"/>
                  <a:pt x="7565202" y="173462"/>
                  <a:pt x="7272534" y="173462"/>
                </a:cubicBezTo>
                <a:close/>
                <a:moveTo>
                  <a:pt x="7272534" y="0"/>
                </a:moveTo>
                <a:cubicBezTo>
                  <a:pt x="7661003" y="0"/>
                  <a:pt x="7975919" y="255869"/>
                  <a:pt x="7975919" y="571500"/>
                </a:cubicBezTo>
                <a:cubicBezTo>
                  <a:pt x="7975919" y="887131"/>
                  <a:pt x="7661003" y="1143000"/>
                  <a:pt x="7272534" y="1143000"/>
                </a:cubicBezTo>
                <a:cubicBezTo>
                  <a:pt x="6932624" y="1143000"/>
                  <a:pt x="6649027" y="947100"/>
                  <a:pt x="6583439" y="686677"/>
                </a:cubicBezTo>
                <a:lnTo>
                  <a:pt x="6573876" y="609600"/>
                </a:lnTo>
                <a:lnTo>
                  <a:pt x="0" y="609600"/>
                </a:lnTo>
                <a:lnTo>
                  <a:pt x="0" y="457200"/>
                </a:lnTo>
                <a:lnTo>
                  <a:pt x="6583331" y="457200"/>
                </a:lnTo>
                <a:lnTo>
                  <a:pt x="6583439" y="456323"/>
                </a:lnTo>
                <a:cubicBezTo>
                  <a:pt x="6649027" y="195900"/>
                  <a:pt x="6932624" y="0"/>
                  <a:pt x="7272534" y="0"/>
                </a:cubicBezTo>
                <a:close/>
              </a:path>
            </a:pathLst>
          </a:custGeom>
          <a:solidFill>
            <a:schemeClr val="lt1">
              <a:alpha val="40000"/>
            </a:schemeClr>
          </a:solidFill>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a:solidFill>
                <a:schemeClr val="tx1"/>
              </a:solidFill>
            </a:endParaRPr>
          </a:p>
        </p:txBody>
      </p:sp>
      <p:sp>
        <p:nvSpPr>
          <p:cNvPr id="6" name="PDF Hightlight Text 2">
            <a:extLst>
              <a:ext uri="{FF2B5EF4-FFF2-40B4-BE49-F238E27FC236}">
                <a16:creationId xmlns:a16="http://schemas.microsoft.com/office/drawing/2014/main" id="{E7F4CC06-136E-4AF7-BA80-ECA17E983D6E}"/>
              </a:ext>
            </a:extLst>
          </p:cNvPr>
          <p:cNvSpPr txBox="1"/>
          <p:nvPr/>
        </p:nvSpPr>
        <p:spPr>
          <a:xfrm>
            <a:off x="2966737" y="12480207"/>
            <a:ext cx="4958408"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 Notch</a:t>
            </a:r>
          </a:p>
        </p:txBody>
      </p:sp>
      <p:sp>
        <p:nvSpPr>
          <p:cNvPr id="8" name="PDF Hightlight 1">
            <a:extLst>
              <a:ext uri="{FF2B5EF4-FFF2-40B4-BE49-F238E27FC236}">
                <a16:creationId xmlns:a16="http://schemas.microsoft.com/office/drawing/2014/main" id="{65434174-BC7E-F1B1-C20D-ECEA3606BEDD}"/>
              </a:ext>
            </a:extLst>
          </p:cNvPr>
          <p:cNvSpPr/>
          <p:nvPr/>
        </p:nvSpPr>
        <p:spPr>
          <a:xfrm>
            <a:off x="3085635" y="4794701"/>
            <a:ext cx="11821862" cy="1694148"/>
          </a:xfrm>
          <a:custGeom>
            <a:avLst/>
            <a:gdLst>
              <a:gd name="connsiteX0" fmla="*/ 7272534 w 7975919"/>
              <a:gd name="connsiteY0" fmla="*/ 173462 h 1143000"/>
              <a:gd name="connsiteX1" fmla="*/ 6742611 w 7975919"/>
              <a:gd name="connsiteY1" fmla="*/ 571500 h 1143000"/>
              <a:gd name="connsiteX2" fmla="*/ 7272534 w 7975919"/>
              <a:gd name="connsiteY2" fmla="*/ 969538 h 1143000"/>
              <a:gd name="connsiteX3" fmla="*/ 7802457 w 7975919"/>
              <a:gd name="connsiteY3" fmla="*/ 571500 h 1143000"/>
              <a:gd name="connsiteX4" fmla="*/ 7272534 w 7975919"/>
              <a:gd name="connsiteY4" fmla="*/ 173462 h 1143000"/>
              <a:gd name="connsiteX5" fmla="*/ 7272534 w 7975919"/>
              <a:gd name="connsiteY5" fmla="*/ 0 h 1143000"/>
              <a:gd name="connsiteX6" fmla="*/ 7975919 w 7975919"/>
              <a:gd name="connsiteY6" fmla="*/ 571500 h 1143000"/>
              <a:gd name="connsiteX7" fmla="*/ 7272534 w 7975919"/>
              <a:gd name="connsiteY7" fmla="*/ 1143000 h 1143000"/>
              <a:gd name="connsiteX8" fmla="*/ 6583439 w 7975919"/>
              <a:gd name="connsiteY8" fmla="*/ 686677 h 1143000"/>
              <a:gd name="connsiteX9" fmla="*/ 6573876 w 7975919"/>
              <a:gd name="connsiteY9" fmla="*/ 609600 h 1143000"/>
              <a:gd name="connsiteX10" fmla="*/ 0 w 7975919"/>
              <a:gd name="connsiteY10" fmla="*/ 609600 h 1143000"/>
              <a:gd name="connsiteX11" fmla="*/ 0 w 7975919"/>
              <a:gd name="connsiteY11" fmla="*/ 457200 h 1143000"/>
              <a:gd name="connsiteX12" fmla="*/ 6583331 w 7975919"/>
              <a:gd name="connsiteY12" fmla="*/ 457200 h 1143000"/>
              <a:gd name="connsiteX13" fmla="*/ 6583439 w 7975919"/>
              <a:gd name="connsiteY13" fmla="*/ 456323 h 1143000"/>
              <a:gd name="connsiteX14" fmla="*/ 7272534 w 7975919"/>
              <a:gd name="connsiteY14"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5919" h="1143000">
                <a:moveTo>
                  <a:pt x="7272534" y="173462"/>
                </a:moveTo>
                <a:cubicBezTo>
                  <a:pt x="6979866" y="173462"/>
                  <a:pt x="6742611" y="351670"/>
                  <a:pt x="6742611" y="571500"/>
                </a:cubicBezTo>
                <a:cubicBezTo>
                  <a:pt x="6742611" y="791330"/>
                  <a:pt x="6979866" y="969538"/>
                  <a:pt x="7272534" y="969538"/>
                </a:cubicBezTo>
                <a:cubicBezTo>
                  <a:pt x="7565202" y="969538"/>
                  <a:pt x="7802457" y="791330"/>
                  <a:pt x="7802457" y="571500"/>
                </a:cubicBezTo>
                <a:cubicBezTo>
                  <a:pt x="7802457" y="351670"/>
                  <a:pt x="7565202" y="173462"/>
                  <a:pt x="7272534" y="173462"/>
                </a:cubicBezTo>
                <a:close/>
                <a:moveTo>
                  <a:pt x="7272534" y="0"/>
                </a:moveTo>
                <a:cubicBezTo>
                  <a:pt x="7661003" y="0"/>
                  <a:pt x="7975919" y="255869"/>
                  <a:pt x="7975919" y="571500"/>
                </a:cubicBezTo>
                <a:cubicBezTo>
                  <a:pt x="7975919" y="887131"/>
                  <a:pt x="7661003" y="1143000"/>
                  <a:pt x="7272534" y="1143000"/>
                </a:cubicBezTo>
                <a:cubicBezTo>
                  <a:pt x="6932624" y="1143000"/>
                  <a:pt x="6649027" y="947100"/>
                  <a:pt x="6583439" y="686677"/>
                </a:cubicBezTo>
                <a:lnTo>
                  <a:pt x="6573876" y="609600"/>
                </a:lnTo>
                <a:lnTo>
                  <a:pt x="0" y="609600"/>
                </a:lnTo>
                <a:lnTo>
                  <a:pt x="0" y="457200"/>
                </a:lnTo>
                <a:lnTo>
                  <a:pt x="6583331" y="457200"/>
                </a:lnTo>
                <a:lnTo>
                  <a:pt x="6583439" y="456323"/>
                </a:lnTo>
                <a:cubicBezTo>
                  <a:pt x="6649027" y="195900"/>
                  <a:pt x="6932624" y="0"/>
                  <a:pt x="7272534" y="0"/>
                </a:cubicBezTo>
                <a:close/>
              </a:path>
            </a:pathLst>
          </a:custGeom>
          <a:solidFill>
            <a:schemeClr val="lt1">
              <a:alpha val="40000"/>
            </a:schemeClr>
          </a:solidFill>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a:solidFill>
                <a:schemeClr val="tx1"/>
              </a:solidFill>
            </a:endParaRPr>
          </a:p>
        </p:txBody>
      </p:sp>
      <p:sp>
        <p:nvSpPr>
          <p:cNvPr id="10" name="PDF Hightlight Text 1">
            <a:extLst>
              <a:ext uri="{FF2B5EF4-FFF2-40B4-BE49-F238E27FC236}">
                <a16:creationId xmlns:a16="http://schemas.microsoft.com/office/drawing/2014/main" id="{55D9A8FD-AC57-5099-18F6-0EB8C3809A50}"/>
              </a:ext>
            </a:extLst>
          </p:cNvPr>
          <p:cNvSpPr txBox="1"/>
          <p:nvPr/>
        </p:nvSpPr>
        <p:spPr>
          <a:xfrm>
            <a:off x="2966737" y="3886279"/>
            <a:ext cx="4958408"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 Notch</a:t>
            </a:r>
          </a:p>
        </p:txBody>
      </p:sp>
    </p:spTree>
    <p:extLst>
      <p:ext uri="{BB962C8B-B14F-4D97-AF65-F5344CB8AC3E}">
        <p14:creationId xmlns:p14="http://schemas.microsoft.com/office/powerpoint/2010/main" val="362450376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PCI Express SATA Adapter</a:t>
            </a:r>
          </a:p>
        </p:txBody>
      </p:sp>
      <p:pic>
        <p:nvPicPr>
          <p:cNvPr id="3" name="PDF Background" descr="A circuit board&#10;&#10;Description automatically generated">
            <a:extLst>
              <a:ext uri="{FF2B5EF4-FFF2-40B4-BE49-F238E27FC236}">
                <a16:creationId xmlns:a16="http://schemas.microsoft.com/office/drawing/2014/main" id="{371EFF17-C4F1-0244-37FD-1BB22BB98F3F}"/>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8661623" y="5349817"/>
            <a:ext cx="18040172" cy="13010791"/>
          </a:xfrm>
          <a:prstGeom prst="rect">
            <a:avLst/>
          </a:prstGeom>
        </p:spPr>
      </p:pic>
      <p:sp>
        <p:nvSpPr>
          <p:cNvPr id="4" name="PDF Hightlight 3">
            <a:extLst>
              <a:ext uri="{FF2B5EF4-FFF2-40B4-BE49-F238E27FC236}">
                <a16:creationId xmlns:a16="http://schemas.microsoft.com/office/drawing/2014/main" id="{0F47C56E-126B-F1EE-4D27-3A641F1CDDCD}"/>
              </a:ext>
            </a:extLst>
          </p:cNvPr>
          <p:cNvSpPr/>
          <p:nvPr/>
        </p:nvSpPr>
        <p:spPr>
          <a:xfrm rot="10800000">
            <a:off x="23661317" y="7478152"/>
            <a:ext cx="8409609" cy="3808846"/>
          </a:xfrm>
          <a:custGeom>
            <a:avLst/>
            <a:gdLst>
              <a:gd name="connsiteX0" fmla="*/ 6056110 w 6322810"/>
              <a:gd name="connsiteY0" fmla="*/ 2597001 h 2863701"/>
              <a:gd name="connsiteX1" fmla="*/ 6056110 w 6322810"/>
              <a:gd name="connsiteY1" fmla="*/ 266700 h 2863701"/>
              <a:gd name="connsiteX2" fmla="*/ 4455910 w 6322810"/>
              <a:gd name="connsiteY2" fmla="*/ 266700 h 2863701"/>
              <a:gd name="connsiteX3" fmla="*/ 4455910 w 6322810"/>
              <a:gd name="connsiteY3" fmla="*/ 2597001 h 2863701"/>
              <a:gd name="connsiteX4" fmla="*/ 6322810 w 6322810"/>
              <a:gd name="connsiteY4" fmla="*/ 2863701 h 2863701"/>
              <a:gd name="connsiteX5" fmla="*/ 4189210 w 6322810"/>
              <a:gd name="connsiteY5" fmla="*/ 2863701 h 2863701"/>
              <a:gd name="connsiteX6" fmla="*/ 4189210 w 6322810"/>
              <a:gd name="connsiteY6" fmla="*/ 1523769 h 2863701"/>
              <a:gd name="connsiteX7" fmla="*/ 0 w 6322810"/>
              <a:gd name="connsiteY7" fmla="*/ 1523769 h 2863701"/>
              <a:gd name="connsiteX8" fmla="*/ 0 w 6322810"/>
              <a:gd name="connsiteY8" fmla="*/ 1263501 h 2863701"/>
              <a:gd name="connsiteX9" fmla="*/ 4189210 w 6322810"/>
              <a:gd name="connsiteY9" fmla="*/ 1263501 h 2863701"/>
              <a:gd name="connsiteX10" fmla="*/ 4189210 w 6322810"/>
              <a:gd name="connsiteY10" fmla="*/ 0 h 2863701"/>
              <a:gd name="connsiteX11" fmla="*/ 6322810 w 6322810"/>
              <a:gd name="connsiteY11" fmla="*/ 0 h 28637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322810" h="2863701">
                <a:moveTo>
                  <a:pt x="6056110" y="2597001"/>
                </a:moveTo>
                <a:lnTo>
                  <a:pt x="6056110" y="266700"/>
                </a:lnTo>
                <a:lnTo>
                  <a:pt x="4455910" y="266700"/>
                </a:lnTo>
                <a:lnTo>
                  <a:pt x="4455910" y="2597001"/>
                </a:lnTo>
                <a:close/>
                <a:moveTo>
                  <a:pt x="6322810" y="2863701"/>
                </a:moveTo>
                <a:lnTo>
                  <a:pt x="4189210" y="2863701"/>
                </a:lnTo>
                <a:lnTo>
                  <a:pt x="4189210" y="1523769"/>
                </a:lnTo>
                <a:lnTo>
                  <a:pt x="0" y="1523769"/>
                </a:lnTo>
                <a:lnTo>
                  <a:pt x="0" y="1263501"/>
                </a:lnTo>
                <a:lnTo>
                  <a:pt x="4189210" y="1263501"/>
                </a:lnTo>
                <a:lnTo>
                  <a:pt x="4189210" y="0"/>
                </a:lnTo>
                <a:lnTo>
                  <a:pt x="6322810" y="0"/>
                </a:lnTo>
                <a:close/>
              </a:path>
            </a:pathLst>
          </a:custGeom>
          <a:solidFill>
            <a:schemeClr val="lt1">
              <a:alpha val="40000"/>
            </a:schemeClr>
          </a:solidFill>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a:solidFill>
                <a:schemeClr val="tx1"/>
              </a:solidFill>
            </a:endParaRPr>
          </a:p>
        </p:txBody>
      </p:sp>
      <p:sp>
        <p:nvSpPr>
          <p:cNvPr id="6" name="PDF Hightlight Text 3">
            <a:extLst>
              <a:ext uri="{FF2B5EF4-FFF2-40B4-BE49-F238E27FC236}">
                <a16:creationId xmlns:a16="http://schemas.microsoft.com/office/drawing/2014/main" id="{0092BB20-04F5-07BA-1934-2688F99950C3}"/>
              </a:ext>
            </a:extLst>
          </p:cNvPr>
          <p:cNvSpPr txBox="1"/>
          <p:nvPr/>
        </p:nvSpPr>
        <p:spPr>
          <a:xfrm>
            <a:off x="28756579" y="7636069"/>
            <a:ext cx="3346237" cy="1631217"/>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SATA</a:t>
            </a:r>
          </a:p>
        </p:txBody>
      </p:sp>
      <p:sp>
        <p:nvSpPr>
          <p:cNvPr id="8" name="PDF Hightlight 2">
            <a:extLst>
              <a:ext uri="{FF2B5EF4-FFF2-40B4-BE49-F238E27FC236}">
                <a16:creationId xmlns:a16="http://schemas.microsoft.com/office/drawing/2014/main" id="{6708BD90-EE5B-4EAE-E573-154C6AE14A01}"/>
              </a:ext>
            </a:extLst>
          </p:cNvPr>
          <p:cNvSpPr/>
          <p:nvPr/>
        </p:nvSpPr>
        <p:spPr>
          <a:xfrm rot="10800000">
            <a:off x="21837030" y="5856565"/>
            <a:ext cx="10132547" cy="3559008"/>
          </a:xfrm>
          <a:custGeom>
            <a:avLst/>
            <a:gdLst>
              <a:gd name="connsiteX0" fmla="*/ 6924572 w 7618210"/>
              <a:gd name="connsiteY0" fmla="*/ 921167 h 2675859"/>
              <a:gd name="connsiteX1" fmla="*/ 7396377 w 7618210"/>
              <a:gd name="connsiteY1" fmla="*/ 571500 h 2675859"/>
              <a:gd name="connsiteX2" fmla="*/ 6924572 w 7618210"/>
              <a:gd name="connsiteY2" fmla="*/ 221833 h 2675859"/>
              <a:gd name="connsiteX3" fmla="*/ 6452767 w 7618210"/>
              <a:gd name="connsiteY3" fmla="*/ 571500 h 2675859"/>
              <a:gd name="connsiteX4" fmla="*/ 6924572 w 7618210"/>
              <a:gd name="connsiteY4" fmla="*/ 921167 h 2675859"/>
              <a:gd name="connsiteX5" fmla="*/ 7021664 w 7618210"/>
              <a:gd name="connsiteY5" fmla="*/ 2675859 h 2675859"/>
              <a:gd name="connsiteX6" fmla="*/ 6938938 w 7618210"/>
              <a:gd name="connsiteY6" fmla="*/ 2675859 h 2675859"/>
              <a:gd name="connsiteX7" fmla="*/ 6856211 w 7618210"/>
              <a:gd name="connsiteY7" fmla="*/ 2675859 h 2675859"/>
              <a:gd name="connsiteX8" fmla="*/ 0 w 7618210"/>
              <a:gd name="connsiteY8" fmla="*/ 2675859 h 2675859"/>
              <a:gd name="connsiteX9" fmla="*/ 0 w 7618210"/>
              <a:gd name="connsiteY9" fmla="*/ 2523461 h 2675859"/>
              <a:gd name="connsiteX10" fmla="*/ 6856211 w 7618210"/>
              <a:gd name="connsiteY10" fmla="*/ 2523461 h 2675859"/>
              <a:gd name="connsiteX11" fmla="*/ 6856211 w 7618210"/>
              <a:gd name="connsiteY11" fmla="*/ 1137322 h 2675859"/>
              <a:gd name="connsiteX12" fmla="*/ 6784780 w 7618210"/>
              <a:gd name="connsiteY12" fmla="*/ 1131389 h 2675859"/>
              <a:gd name="connsiteX13" fmla="*/ 6230934 w 7618210"/>
              <a:gd name="connsiteY13" fmla="*/ 571500 h 2675859"/>
              <a:gd name="connsiteX14" fmla="*/ 6924572 w 7618210"/>
              <a:gd name="connsiteY14" fmla="*/ 0 h 2675859"/>
              <a:gd name="connsiteX15" fmla="*/ 7618210 w 7618210"/>
              <a:gd name="connsiteY15" fmla="*/ 571500 h 2675859"/>
              <a:gd name="connsiteX16" fmla="*/ 7064364 w 7618210"/>
              <a:gd name="connsiteY16" fmla="*/ 1131389 h 2675859"/>
              <a:gd name="connsiteX17" fmla="*/ 7021664 w 7618210"/>
              <a:gd name="connsiteY17" fmla="*/ 1134936 h 26758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7618210" h="2675859">
                <a:moveTo>
                  <a:pt x="6924572" y="921167"/>
                </a:moveTo>
                <a:cubicBezTo>
                  <a:pt x="7185143" y="921167"/>
                  <a:pt x="7396377" y="764616"/>
                  <a:pt x="7396377" y="571500"/>
                </a:cubicBezTo>
                <a:cubicBezTo>
                  <a:pt x="7396377" y="378384"/>
                  <a:pt x="7185143" y="221833"/>
                  <a:pt x="6924572" y="221833"/>
                </a:cubicBezTo>
                <a:cubicBezTo>
                  <a:pt x="6664001" y="221833"/>
                  <a:pt x="6452767" y="378384"/>
                  <a:pt x="6452767" y="571500"/>
                </a:cubicBezTo>
                <a:cubicBezTo>
                  <a:pt x="6452767" y="764616"/>
                  <a:pt x="6664001" y="921167"/>
                  <a:pt x="6924572" y="921167"/>
                </a:cubicBezTo>
                <a:close/>
                <a:moveTo>
                  <a:pt x="7021664" y="2675859"/>
                </a:moveTo>
                <a:lnTo>
                  <a:pt x="6938938" y="2675859"/>
                </a:lnTo>
                <a:lnTo>
                  <a:pt x="6856211" y="2675859"/>
                </a:lnTo>
                <a:lnTo>
                  <a:pt x="0" y="2675859"/>
                </a:lnTo>
                <a:lnTo>
                  <a:pt x="0" y="2523461"/>
                </a:lnTo>
                <a:lnTo>
                  <a:pt x="6856211" y="2523461"/>
                </a:lnTo>
                <a:lnTo>
                  <a:pt x="6856211" y="1137322"/>
                </a:lnTo>
                <a:lnTo>
                  <a:pt x="6784780" y="1131389"/>
                </a:lnTo>
                <a:cubicBezTo>
                  <a:pt x="6468700" y="1078099"/>
                  <a:pt x="6230934" y="847677"/>
                  <a:pt x="6230934" y="571500"/>
                </a:cubicBezTo>
                <a:cubicBezTo>
                  <a:pt x="6230934" y="255869"/>
                  <a:pt x="6541486" y="0"/>
                  <a:pt x="6924572" y="0"/>
                </a:cubicBezTo>
                <a:cubicBezTo>
                  <a:pt x="7307658" y="0"/>
                  <a:pt x="7618210" y="255869"/>
                  <a:pt x="7618210" y="571500"/>
                </a:cubicBezTo>
                <a:cubicBezTo>
                  <a:pt x="7618210" y="847677"/>
                  <a:pt x="7380444" y="1078099"/>
                  <a:pt x="7064364" y="1131389"/>
                </a:cubicBezTo>
                <a:lnTo>
                  <a:pt x="7021664" y="1134936"/>
                </a:lnTo>
                <a:close/>
              </a:path>
            </a:pathLst>
          </a:custGeom>
          <a:solidFill>
            <a:schemeClr val="lt1">
              <a:alpha val="40000"/>
            </a:schemeClr>
          </a:solidFill>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a:solidFill>
                <a:schemeClr val="tx1"/>
              </a:solidFill>
            </a:endParaRPr>
          </a:p>
        </p:txBody>
      </p:sp>
      <p:sp>
        <p:nvSpPr>
          <p:cNvPr id="10" name="PDF Hightlight Text 2">
            <a:extLst>
              <a:ext uri="{FF2B5EF4-FFF2-40B4-BE49-F238E27FC236}">
                <a16:creationId xmlns:a16="http://schemas.microsoft.com/office/drawing/2014/main" id="{84EA8A2A-0178-6EC1-7E50-E2C5A093004C}"/>
              </a:ext>
            </a:extLst>
          </p:cNvPr>
          <p:cNvSpPr txBox="1"/>
          <p:nvPr/>
        </p:nvSpPr>
        <p:spPr>
          <a:xfrm>
            <a:off x="27290747" y="4234975"/>
            <a:ext cx="4746812" cy="1631217"/>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B Notch</a:t>
            </a:r>
          </a:p>
        </p:txBody>
      </p:sp>
      <p:sp>
        <p:nvSpPr>
          <p:cNvPr id="21" name="PDF Hightlight 1">
            <a:extLst>
              <a:ext uri="{FF2B5EF4-FFF2-40B4-BE49-F238E27FC236}">
                <a16:creationId xmlns:a16="http://schemas.microsoft.com/office/drawing/2014/main" id="{00238968-680F-3E91-4266-899A7DAB986E}"/>
              </a:ext>
            </a:extLst>
          </p:cNvPr>
          <p:cNvSpPr/>
          <p:nvPr/>
        </p:nvSpPr>
        <p:spPr>
          <a:xfrm>
            <a:off x="2884713" y="11595149"/>
            <a:ext cx="10608316" cy="1520239"/>
          </a:xfrm>
          <a:custGeom>
            <a:avLst/>
            <a:gdLst>
              <a:gd name="connsiteX0" fmla="*/ 7272534 w 7975919"/>
              <a:gd name="connsiteY0" fmla="*/ 173462 h 1143000"/>
              <a:gd name="connsiteX1" fmla="*/ 6742611 w 7975919"/>
              <a:gd name="connsiteY1" fmla="*/ 571500 h 1143000"/>
              <a:gd name="connsiteX2" fmla="*/ 7272534 w 7975919"/>
              <a:gd name="connsiteY2" fmla="*/ 969538 h 1143000"/>
              <a:gd name="connsiteX3" fmla="*/ 7802457 w 7975919"/>
              <a:gd name="connsiteY3" fmla="*/ 571500 h 1143000"/>
              <a:gd name="connsiteX4" fmla="*/ 7272534 w 7975919"/>
              <a:gd name="connsiteY4" fmla="*/ 173462 h 1143000"/>
              <a:gd name="connsiteX5" fmla="*/ 7272534 w 7975919"/>
              <a:gd name="connsiteY5" fmla="*/ 0 h 1143000"/>
              <a:gd name="connsiteX6" fmla="*/ 7975919 w 7975919"/>
              <a:gd name="connsiteY6" fmla="*/ 571500 h 1143000"/>
              <a:gd name="connsiteX7" fmla="*/ 7272534 w 7975919"/>
              <a:gd name="connsiteY7" fmla="*/ 1143000 h 1143000"/>
              <a:gd name="connsiteX8" fmla="*/ 6583439 w 7975919"/>
              <a:gd name="connsiteY8" fmla="*/ 686677 h 1143000"/>
              <a:gd name="connsiteX9" fmla="*/ 6573876 w 7975919"/>
              <a:gd name="connsiteY9" fmla="*/ 609600 h 1143000"/>
              <a:gd name="connsiteX10" fmla="*/ 0 w 7975919"/>
              <a:gd name="connsiteY10" fmla="*/ 609600 h 1143000"/>
              <a:gd name="connsiteX11" fmla="*/ 0 w 7975919"/>
              <a:gd name="connsiteY11" fmla="*/ 457200 h 1143000"/>
              <a:gd name="connsiteX12" fmla="*/ 6583331 w 7975919"/>
              <a:gd name="connsiteY12" fmla="*/ 457200 h 1143000"/>
              <a:gd name="connsiteX13" fmla="*/ 6583439 w 7975919"/>
              <a:gd name="connsiteY13" fmla="*/ 456323 h 1143000"/>
              <a:gd name="connsiteX14" fmla="*/ 7272534 w 7975919"/>
              <a:gd name="connsiteY14" fmla="*/ 0 h 1143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7975919" h="1143000">
                <a:moveTo>
                  <a:pt x="7272534" y="173462"/>
                </a:moveTo>
                <a:cubicBezTo>
                  <a:pt x="6979866" y="173462"/>
                  <a:pt x="6742611" y="351670"/>
                  <a:pt x="6742611" y="571500"/>
                </a:cubicBezTo>
                <a:cubicBezTo>
                  <a:pt x="6742611" y="791330"/>
                  <a:pt x="6979866" y="969538"/>
                  <a:pt x="7272534" y="969538"/>
                </a:cubicBezTo>
                <a:cubicBezTo>
                  <a:pt x="7565202" y="969538"/>
                  <a:pt x="7802457" y="791330"/>
                  <a:pt x="7802457" y="571500"/>
                </a:cubicBezTo>
                <a:cubicBezTo>
                  <a:pt x="7802457" y="351670"/>
                  <a:pt x="7565202" y="173462"/>
                  <a:pt x="7272534" y="173462"/>
                </a:cubicBezTo>
                <a:close/>
                <a:moveTo>
                  <a:pt x="7272534" y="0"/>
                </a:moveTo>
                <a:cubicBezTo>
                  <a:pt x="7661003" y="0"/>
                  <a:pt x="7975919" y="255869"/>
                  <a:pt x="7975919" y="571500"/>
                </a:cubicBezTo>
                <a:cubicBezTo>
                  <a:pt x="7975919" y="887131"/>
                  <a:pt x="7661003" y="1143000"/>
                  <a:pt x="7272534" y="1143000"/>
                </a:cubicBezTo>
                <a:cubicBezTo>
                  <a:pt x="6932624" y="1143000"/>
                  <a:pt x="6649027" y="947100"/>
                  <a:pt x="6583439" y="686677"/>
                </a:cubicBezTo>
                <a:lnTo>
                  <a:pt x="6573876" y="609600"/>
                </a:lnTo>
                <a:lnTo>
                  <a:pt x="0" y="609600"/>
                </a:lnTo>
                <a:lnTo>
                  <a:pt x="0" y="457200"/>
                </a:lnTo>
                <a:lnTo>
                  <a:pt x="6583331" y="457200"/>
                </a:lnTo>
                <a:lnTo>
                  <a:pt x="6583439" y="456323"/>
                </a:lnTo>
                <a:cubicBezTo>
                  <a:pt x="6649027" y="195900"/>
                  <a:pt x="6932624" y="0"/>
                  <a:pt x="7272534" y="0"/>
                </a:cubicBezTo>
                <a:close/>
              </a:path>
            </a:pathLst>
          </a:custGeom>
          <a:solidFill>
            <a:schemeClr val="lt1">
              <a:alpha val="40000"/>
            </a:schemeClr>
          </a:solidFill>
          <a:scene3d>
            <a:camera prst="orthographicFront"/>
            <a:lightRig rig="threePt" dir="t"/>
          </a:scene3d>
          <a:sp3d>
            <a:bevelT prst="angle"/>
          </a:sp3d>
        </p:spPr>
        <p:style>
          <a:lnRef idx="2">
            <a:schemeClr val="dk1"/>
          </a:lnRef>
          <a:fillRef idx="1">
            <a:schemeClr val="lt1"/>
          </a:fillRef>
          <a:effectRef idx="0">
            <a:schemeClr val="dk1"/>
          </a:effectRef>
          <a:fontRef idx="minor">
            <a:schemeClr val="dk1"/>
          </a:fontRef>
        </p:style>
        <p:txBody>
          <a:bodyPr wrap="square" rtlCol="0" anchor="ctr">
            <a:noAutofit/>
          </a:bodyPr>
          <a:lstStyle/>
          <a:p>
            <a:pPr algn="ctr"/>
            <a:endParaRPr lang="en-US">
              <a:solidFill>
                <a:schemeClr val="tx1"/>
              </a:solidFill>
            </a:endParaRPr>
          </a:p>
        </p:txBody>
      </p:sp>
      <p:sp>
        <p:nvSpPr>
          <p:cNvPr id="22" name="PDF Hightlight Text 1">
            <a:extLst>
              <a:ext uri="{FF2B5EF4-FFF2-40B4-BE49-F238E27FC236}">
                <a16:creationId xmlns:a16="http://schemas.microsoft.com/office/drawing/2014/main" id="{E3EDEFFE-5A58-49E4-8D8A-13548E08331E}"/>
              </a:ext>
            </a:extLst>
          </p:cNvPr>
          <p:cNvSpPr txBox="1"/>
          <p:nvPr/>
        </p:nvSpPr>
        <p:spPr>
          <a:xfrm>
            <a:off x="2884713" y="10595037"/>
            <a:ext cx="4958408" cy="1631217"/>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M Notch</a:t>
            </a:r>
          </a:p>
        </p:txBody>
      </p:sp>
    </p:spTree>
    <p:extLst>
      <p:ext uri="{BB962C8B-B14F-4D97-AF65-F5344CB8AC3E}">
        <p14:creationId xmlns:p14="http://schemas.microsoft.com/office/powerpoint/2010/main" val="242778888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M.2 to SATA Adapter Case</a:t>
            </a:r>
            <a:endParaRPr lang="en-US" sz="15000" b="1" dirty="0">
              <a:solidFill>
                <a:schemeClr val="bg1"/>
              </a:solidFill>
              <a:latin typeface="Arial" panose="020B0604020202020204" pitchFamily="34" charset="0"/>
              <a:cs typeface="Arial" panose="020B0604020202020204" pitchFamily="34" charset="0"/>
            </a:endParaRP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0593864" cy="1708160"/>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Converts M.2 to SATA device</a:t>
            </a:r>
          </a:p>
        </p:txBody>
      </p:sp>
      <p:pic>
        <p:nvPicPr>
          <p:cNvPr id="2" name="1_Picture" descr="A circuit board&#10;&#10;Description automatically generated">
            <a:extLst>
              <a:ext uri="{FF2B5EF4-FFF2-40B4-BE49-F238E27FC236}">
                <a16:creationId xmlns:a16="http://schemas.microsoft.com/office/drawing/2014/main" id="{9C05BA5D-EA1C-65A1-241A-CCA8885D58BA}"/>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99072" y="5321827"/>
            <a:ext cx="17651185" cy="12566876"/>
          </a:xfrm>
          <a:prstGeom prst="rect">
            <a:avLst/>
          </a:prstGeom>
        </p:spPr>
      </p:pic>
    </p:spTree>
    <p:extLst>
      <p:ext uri="{BB962C8B-B14F-4D97-AF65-F5344CB8AC3E}">
        <p14:creationId xmlns:p14="http://schemas.microsoft.com/office/powerpoint/2010/main" val="312264156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M.2 Demonstration Install</a:t>
            </a:r>
          </a:p>
        </p:txBody>
      </p:sp>
      <p:sp>
        <p:nvSpPr>
          <p:cNvPr id="3" name="PDF Picture Right Text">
            <a:extLst>
              <a:ext uri="{FF2B5EF4-FFF2-40B4-BE49-F238E27FC236}">
                <a16:creationId xmlns:a16="http://schemas.microsoft.com/office/drawing/2014/main" id="{ACCAB050-B098-8130-C7A5-D20C260A921E}"/>
              </a:ext>
            </a:extLst>
          </p:cNvPr>
          <p:cNvSpPr txBox="1"/>
          <p:nvPr/>
        </p:nvSpPr>
        <p:spPr>
          <a:xfrm>
            <a:off x="24370440" y="15816168"/>
            <a:ext cx="4387740"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Correct</a:t>
            </a:r>
          </a:p>
        </p:txBody>
      </p:sp>
      <p:pic>
        <p:nvPicPr>
          <p:cNvPr id="4" name="PDF Picture Right" descr="A circuit board&#10;&#10;Description automatically generated">
            <a:extLst>
              <a:ext uri="{FF2B5EF4-FFF2-40B4-BE49-F238E27FC236}">
                <a16:creationId xmlns:a16="http://schemas.microsoft.com/office/drawing/2014/main" id="{BEA0B34F-9D1F-9C05-CE43-3F8AA7082063}"/>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972139" y="5208559"/>
            <a:ext cx="15600859" cy="10560327"/>
          </a:xfrm>
          <a:prstGeom prst="rect">
            <a:avLst/>
          </a:prstGeom>
        </p:spPr>
      </p:pic>
      <p:sp>
        <p:nvSpPr>
          <p:cNvPr id="6" name="PDF Picture Left Text">
            <a:extLst>
              <a:ext uri="{FF2B5EF4-FFF2-40B4-BE49-F238E27FC236}">
                <a16:creationId xmlns:a16="http://schemas.microsoft.com/office/drawing/2014/main" id="{163DFC9C-B705-5BE4-FE00-421F37CC4452}"/>
              </a:ext>
            </a:extLst>
          </p:cNvPr>
          <p:cNvSpPr txBox="1"/>
          <p:nvPr/>
        </p:nvSpPr>
        <p:spPr>
          <a:xfrm>
            <a:off x="6251513" y="15816168"/>
            <a:ext cx="5171609" cy="1631216"/>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Incorrect</a:t>
            </a:r>
          </a:p>
        </p:txBody>
      </p:sp>
      <p:pic>
        <p:nvPicPr>
          <p:cNvPr id="8" name="PDF Picture Left" descr="A circuit board&#10;&#10;Description automatically generated">
            <a:extLst>
              <a:ext uri="{FF2B5EF4-FFF2-40B4-BE49-F238E27FC236}">
                <a16:creationId xmlns:a16="http://schemas.microsoft.com/office/drawing/2014/main" id="{68145721-0795-7B18-AC83-D94817A58BAE}"/>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351025" y="5208559"/>
            <a:ext cx="15600859" cy="10560327"/>
          </a:xfrm>
          <a:prstGeom prst="rect">
            <a:avLst/>
          </a:prstGeom>
        </p:spPr>
      </p:pic>
    </p:spTree>
    <p:extLst>
      <p:ext uri="{BB962C8B-B14F-4D97-AF65-F5344CB8AC3E}">
        <p14:creationId xmlns:p14="http://schemas.microsoft.com/office/powerpoint/2010/main" val="3880975433"/>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M.2 Interfaces Types</a:t>
            </a:r>
          </a:p>
        </p:txBody>
      </p:sp>
      <p:sp>
        <p:nvSpPr>
          <p:cNvPr id="3" name="PDF Picture Right Text">
            <a:extLst>
              <a:ext uri="{FF2B5EF4-FFF2-40B4-BE49-F238E27FC236}">
                <a16:creationId xmlns:a16="http://schemas.microsoft.com/office/drawing/2014/main" id="{F454F88A-EFF9-0013-3E42-7218C5A7765B}"/>
              </a:ext>
            </a:extLst>
          </p:cNvPr>
          <p:cNvSpPr txBox="1"/>
          <p:nvPr/>
        </p:nvSpPr>
        <p:spPr>
          <a:xfrm>
            <a:off x="21859948" y="14373255"/>
            <a:ext cx="9379491"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Slower interface</a:t>
            </a:r>
          </a:p>
        </p:txBody>
      </p:sp>
      <p:pic>
        <p:nvPicPr>
          <p:cNvPr id="4" name="PDF Picture Right" descr="A circuit board&#10;&#10;Description automatically generated">
            <a:extLst>
              <a:ext uri="{FF2B5EF4-FFF2-40B4-BE49-F238E27FC236}">
                <a16:creationId xmlns:a16="http://schemas.microsoft.com/office/drawing/2014/main" id="{E159B001-8D35-54F3-9D46-EB879095C8AB}"/>
              </a:ext>
            </a:extLst>
          </p:cNvPr>
          <p:cNvPicPr>
            <a:picLocks noChangeAspect="1"/>
          </p:cNvPicPr>
          <p:nvPr/>
        </p:nvPicPr>
        <p:blipFill rotWithShape="1">
          <a:blip r:embed="rId4">
            <a:extLst>
              <a:ext uri="{28A0092B-C50C-407E-A947-70E740481C1C}">
                <a14:useLocalDpi xmlns:a14="http://schemas.microsoft.com/office/drawing/2010/main" val="0"/>
              </a:ext>
            </a:extLst>
          </a:blip>
          <a:srcRect/>
          <a:stretch/>
        </p:blipFill>
        <p:spPr>
          <a:xfrm>
            <a:off x="18819878" y="5866423"/>
            <a:ext cx="16686783" cy="7925120"/>
          </a:xfrm>
          <a:prstGeom prst="rect">
            <a:avLst/>
          </a:prstGeom>
        </p:spPr>
      </p:pic>
      <p:sp>
        <p:nvSpPr>
          <p:cNvPr id="6" name="PDF Picture Left Text">
            <a:extLst>
              <a:ext uri="{FF2B5EF4-FFF2-40B4-BE49-F238E27FC236}">
                <a16:creationId xmlns:a16="http://schemas.microsoft.com/office/drawing/2014/main" id="{70FFA01F-CA30-70AF-B94C-D37A3685E2DA}"/>
              </a:ext>
            </a:extLst>
          </p:cNvPr>
          <p:cNvSpPr txBox="1"/>
          <p:nvPr/>
        </p:nvSpPr>
        <p:spPr>
          <a:xfrm>
            <a:off x="4973246" y="14373255"/>
            <a:ext cx="8023350"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Fast Interface</a:t>
            </a:r>
          </a:p>
        </p:txBody>
      </p:sp>
      <p:pic>
        <p:nvPicPr>
          <p:cNvPr id="8" name="PDF Picture Left" descr="A circuit board&#10;&#10;Description automatically generated">
            <a:extLst>
              <a:ext uri="{FF2B5EF4-FFF2-40B4-BE49-F238E27FC236}">
                <a16:creationId xmlns:a16="http://schemas.microsoft.com/office/drawing/2014/main" id="{66EE0439-CEB7-1DFE-918F-D885EAEDFC32}"/>
              </a:ext>
            </a:extLst>
          </p:cNvPr>
          <p:cNvPicPr>
            <a:picLocks noChangeAspect="1"/>
          </p:cNvPicPr>
          <p:nvPr/>
        </p:nvPicPr>
        <p:blipFill rotWithShape="1">
          <a:blip r:embed="rId5">
            <a:extLst>
              <a:ext uri="{28A0092B-C50C-407E-A947-70E740481C1C}">
                <a14:useLocalDpi xmlns:a14="http://schemas.microsoft.com/office/drawing/2010/main" val="0"/>
              </a:ext>
            </a:extLst>
          </a:blip>
          <a:srcRect/>
          <a:stretch/>
        </p:blipFill>
        <p:spPr>
          <a:xfrm>
            <a:off x="1069339" y="5866423"/>
            <a:ext cx="16663928" cy="7925120"/>
          </a:xfrm>
          <a:prstGeom prst="rect">
            <a:avLst/>
          </a:prstGeom>
        </p:spPr>
      </p:pic>
    </p:spTree>
    <p:extLst>
      <p:ext uri="{BB962C8B-B14F-4D97-AF65-F5344CB8AC3E}">
        <p14:creationId xmlns:p14="http://schemas.microsoft.com/office/powerpoint/2010/main" val="400631482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Summary</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5394464"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SSD wear out. Use Trim. Keep below 75%-80% capacity</a:t>
            </a:r>
            <a:endParaRPr lang="en-US" sz="10500" b="1" dirty="0">
              <a:solidFill>
                <a:srgbClr val="1884C7"/>
              </a:solidFill>
              <a:latin typeface="Arial" panose="020B0604020202020204" pitchFamily="34" charset="0"/>
              <a:cs typeface="Arial" panose="020B0604020202020204" pitchFamily="34" charset="0"/>
            </a:endParaRPr>
          </a:p>
        </p:txBody>
      </p:sp>
      <p:sp>
        <p:nvSpPr>
          <p:cNvPr id="14" name="2_bullet 2">
            <a:extLst>
              <a:ext uri="{FF2B5EF4-FFF2-40B4-BE49-F238E27FC236}">
                <a16:creationId xmlns:a16="http://schemas.microsoft.com/office/drawing/2014/main" id="{F7302874-6FF6-4F12-9408-F903772FAD68}"/>
              </a:ext>
            </a:extLst>
          </p:cNvPr>
          <p:cNvSpPr txBox="1"/>
          <p:nvPr/>
        </p:nvSpPr>
        <p:spPr>
          <a:xfrm>
            <a:off x="854963" y="5467573"/>
            <a:ext cx="33859579" cy="1246495"/>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No Trim and high use increase wear for maintenance like garbage collection</a:t>
            </a:r>
          </a:p>
        </p:txBody>
      </p:sp>
      <p:sp>
        <p:nvSpPr>
          <p:cNvPr id="18" name="3_bullet 3">
            <a:extLst>
              <a:ext uri="{FF2B5EF4-FFF2-40B4-BE49-F238E27FC236}">
                <a16:creationId xmlns:a16="http://schemas.microsoft.com/office/drawing/2014/main" id="{885F3228-611E-4537-915F-A671698DC49F}"/>
              </a:ext>
            </a:extLst>
          </p:cNvPr>
          <p:cNvSpPr txBox="1"/>
          <p:nvPr/>
        </p:nvSpPr>
        <p:spPr>
          <a:xfrm>
            <a:off x="854965" y="6847793"/>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PCI Express SSD</a:t>
            </a:r>
          </a:p>
        </p:txBody>
      </p:sp>
      <p:sp>
        <p:nvSpPr>
          <p:cNvPr id="12" name="4_bullet 4">
            <a:extLst>
              <a:ext uri="{FF2B5EF4-FFF2-40B4-BE49-F238E27FC236}">
                <a16:creationId xmlns:a16="http://schemas.microsoft.com/office/drawing/2014/main" id="{97EAF12F-B867-4C15-8390-FCF105AAB49B}"/>
              </a:ext>
            </a:extLst>
          </p:cNvPr>
          <p:cNvSpPr txBox="1"/>
          <p:nvPr/>
        </p:nvSpPr>
        <p:spPr>
          <a:xfrm>
            <a:off x="854964" y="8701698"/>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Most use M.2 SSD nowadays</a:t>
            </a:r>
            <a:endParaRPr lang="en-US" sz="7500" dirty="0">
              <a:latin typeface="Arial" panose="020B0604020202020204" pitchFamily="34" charset="0"/>
              <a:cs typeface="Arial" panose="020B0604020202020204" pitchFamily="34" charset="0"/>
            </a:endParaRPr>
          </a:p>
        </p:txBody>
      </p:sp>
      <p:sp>
        <p:nvSpPr>
          <p:cNvPr id="15" name="5_bullet 5">
            <a:extLst>
              <a:ext uri="{FF2B5EF4-FFF2-40B4-BE49-F238E27FC236}">
                <a16:creationId xmlns:a16="http://schemas.microsoft.com/office/drawing/2014/main" id="{93BDC196-68A7-4B13-AEC2-DA960367EDBF}"/>
              </a:ext>
            </a:extLst>
          </p:cNvPr>
          <p:cNvSpPr txBox="1"/>
          <p:nvPr/>
        </p:nvSpPr>
        <p:spPr>
          <a:xfrm>
            <a:off x="854964" y="10093938"/>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Provide additional features. E.g., RAID</a:t>
            </a:r>
            <a:endParaRPr lang="en-US" sz="7500" dirty="0">
              <a:latin typeface="Arial" panose="020B0604020202020204" pitchFamily="34" charset="0"/>
              <a:cs typeface="Arial" panose="020B0604020202020204" pitchFamily="34" charset="0"/>
            </a:endParaRPr>
          </a:p>
        </p:txBody>
      </p:sp>
      <p:sp>
        <p:nvSpPr>
          <p:cNvPr id="13" name="6_bullet 6">
            <a:extLst>
              <a:ext uri="{FF2B5EF4-FFF2-40B4-BE49-F238E27FC236}">
                <a16:creationId xmlns:a16="http://schemas.microsoft.com/office/drawing/2014/main" id="{ABB92F5E-CFB4-4190-80BF-B12BB0836710}"/>
              </a:ext>
            </a:extLst>
          </p:cNvPr>
          <p:cNvSpPr txBox="1"/>
          <p:nvPr/>
        </p:nvSpPr>
        <p:spPr>
          <a:xfrm>
            <a:off x="854965" y="11486176"/>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M.2 SSD</a:t>
            </a:r>
          </a:p>
        </p:txBody>
      </p:sp>
      <p:sp>
        <p:nvSpPr>
          <p:cNvPr id="19" name="7_bullet 7">
            <a:extLst>
              <a:ext uri="{FF2B5EF4-FFF2-40B4-BE49-F238E27FC236}">
                <a16:creationId xmlns:a16="http://schemas.microsoft.com/office/drawing/2014/main" id="{50CF98DE-AC07-47F4-AA18-A7DB790D9E0E}"/>
              </a:ext>
            </a:extLst>
          </p:cNvPr>
          <p:cNvSpPr txBox="1"/>
          <p:nvPr/>
        </p:nvSpPr>
        <p:spPr>
          <a:xfrm>
            <a:off x="854964" y="13340082"/>
            <a:ext cx="29228388"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B + M-Key more compatible with older systems</a:t>
            </a:r>
            <a:endParaRPr lang="en-US" sz="7500" dirty="0">
              <a:latin typeface="Arial" panose="020B0604020202020204" pitchFamily="34" charset="0"/>
              <a:cs typeface="Arial" panose="020B0604020202020204" pitchFamily="34" charset="0"/>
            </a:endParaRPr>
          </a:p>
        </p:txBody>
      </p:sp>
      <p:sp>
        <p:nvSpPr>
          <p:cNvPr id="20" name="8_bullet 8">
            <a:extLst>
              <a:ext uri="{FF2B5EF4-FFF2-40B4-BE49-F238E27FC236}">
                <a16:creationId xmlns:a16="http://schemas.microsoft.com/office/drawing/2014/main" id="{42E6DBAE-25E9-4610-9149-430A69C02AA8}"/>
              </a:ext>
            </a:extLst>
          </p:cNvPr>
          <p:cNvSpPr txBox="1"/>
          <p:nvPr/>
        </p:nvSpPr>
        <p:spPr>
          <a:xfrm>
            <a:off x="854964" y="14732323"/>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M-Key gives better performance</a:t>
            </a:r>
          </a:p>
        </p:txBody>
      </p:sp>
    </p:spTree>
    <p:extLst>
      <p:ext uri="{BB962C8B-B14F-4D97-AF65-F5344CB8AC3E}">
        <p14:creationId xmlns:p14="http://schemas.microsoft.com/office/powerpoint/2010/main" val="1994845900"/>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0_Background" descr="Text&#10;&#10;Description automatically generated with low confidence">
            <a:extLst>
              <a:ext uri="{FF2B5EF4-FFF2-40B4-BE49-F238E27FC236}">
                <a16:creationId xmlns:a16="http://schemas.microsoft.com/office/drawing/2014/main" id="{FBAB0200-A19A-4AA8-B743-B743E6882D7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7" y="2874"/>
            <a:ext cx="36571427" cy="20571427"/>
          </a:xfrm>
          <a:prstGeom prst="rect">
            <a:avLst/>
          </a:prstGeom>
        </p:spPr>
      </p:pic>
      <p:sp>
        <p:nvSpPr>
          <p:cNvPr id="5" name="0_Copyright">
            <a:extLst>
              <a:ext uri="{FF2B5EF4-FFF2-40B4-BE49-F238E27FC236}">
                <a16:creationId xmlns:a16="http://schemas.microsoft.com/office/drawing/2014/main" id="{22A5207F-197A-47F0-BF52-0DAA18D5788E}"/>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7" name="0_URL">
            <a:extLst>
              <a:ext uri="{FF2B5EF4-FFF2-40B4-BE49-F238E27FC236}">
                <a16:creationId xmlns:a16="http://schemas.microsoft.com/office/drawing/2014/main" id="{CE549CF7-9E7E-4FCB-A95E-501E8254D341}"/>
              </a:ext>
            </a:extLst>
          </p:cNvPr>
          <p:cNvSpPr txBox="1"/>
          <p:nvPr/>
        </p:nvSpPr>
        <p:spPr>
          <a:xfrm>
            <a:off x="1573666" y="15620883"/>
            <a:ext cx="28846462"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Video content: https://ITFreeTraining.com/ap/3b25</a:t>
            </a:r>
          </a:p>
        </p:txBody>
      </p:sp>
      <p:sp>
        <p:nvSpPr>
          <p:cNvPr id="11" name="1_Subscribe_O 100">
            <a:extLst>
              <a:ext uri="{FF2B5EF4-FFF2-40B4-BE49-F238E27FC236}">
                <a16:creationId xmlns:a16="http://schemas.microsoft.com/office/drawing/2014/main" id="{8FCE09C8-2F5F-4662-B8C7-F8363A29EEA7}"/>
              </a:ext>
            </a:extLst>
          </p:cNvPr>
          <p:cNvSpPr txBox="1"/>
          <p:nvPr/>
        </p:nvSpPr>
        <p:spPr>
          <a:xfrm>
            <a:off x="6492648"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Subscribe</a:t>
            </a:r>
          </a:p>
        </p:txBody>
      </p:sp>
      <p:sp>
        <p:nvSpPr>
          <p:cNvPr id="10" name="1_Next Video_O 100">
            <a:extLst>
              <a:ext uri="{FF2B5EF4-FFF2-40B4-BE49-F238E27FC236}">
                <a16:creationId xmlns:a16="http://schemas.microsoft.com/office/drawing/2014/main" id="{0B67FAA9-734D-4F39-BF04-84EA4CBFC8A8}"/>
              </a:ext>
            </a:extLst>
          </p:cNvPr>
          <p:cNvSpPr txBox="1"/>
          <p:nvPr/>
        </p:nvSpPr>
        <p:spPr>
          <a:xfrm>
            <a:off x="22227269" y="13333967"/>
            <a:ext cx="7856083" cy="1823660"/>
          </a:xfrm>
          <a:prstGeom prst="rect">
            <a:avLst/>
          </a:prstGeom>
          <a:noFill/>
        </p:spPr>
        <p:txBody>
          <a:bodyPr wrap="square">
            <a:spAutoFit/>
          </a:bodyPr>
          <a:lstStyle/>
          <a:p>
            <a:r>
              <a:rPr lang="en-US" sz="11251" dirty="0">
                <a:solidFill>
                  <a:schemeClr val="tx1">
                    <a:alpha val="0"/>
                  </a:schemeClr>
                </a:solidFill>
                <a:latin typeface="Work Sans" pitchFamily="2" charset="0"/>
              </a:rPr>
              <a:t>Next video</a:t>
            </a:r>
          </a:p>
        </p:txBody>
      </p:sp>
    </p:spTree>
    <p:extLst>
      <p:ext uri="{BB962C8B-B14F-4D97-AF65-F5344CB8AC3E}">
        <p14:creationId xmlns:p14="http://schemas.microsoft.com/office/powerpoint/2010/main" val="394997730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Non-Volatile NAND</a:t>
            </a:r>
          </a:p>
        </p:txBody>
      </p:sp>
      <p:sp>
        <p:nvSpPr>
          <p:cNvPr id="9" name="6_Bullet 1">
            <a:extLst>
              <a:ext uri="{FF2B5EF4-FFF2-40B4-BE49-F238E27FC236}">
                <a16:creationId xmlns:a16="http://schemas.microsoft.com/office/drawing/2014/main" id="{9AB0CD40-3F8C-4AD7-ABD2-0365709E7B83}"/>
              </a:ext>
            </a:extLst>
          </p:cNvPr>
          <p:cNvSpPr txBox="1"/>
          <p:nvPr/>
        </p:nvSpPr>
        <p:spPr>
          <a:xfrm>
            <a:off x="854964" y="3613667"/>
            <a:ext cx="32764475"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No charge or charge indicates zero or one</a:t>
            </a:r>
            <a:endParaRPr lang="en-US" sz="10500" b="1" dirty="0">
              <a:solidFill>
                <a:srgbClr val="1884C7"/>
              </a:solidFill>
              <a:latin typeface="Arial" panose="020B0604020202020204" pitchFamily="34" charset="0"/>
              <a:cs typeface="Arial" panose="020B0604020202020204" pitchFamily="34" charset="0"/>
            </a:endParaRPr>
          </a:p>
        </p:txBody>
      </p:sp>
      <p:sp>
        <p:nvSpPr>
          <p:cNvPr id="3" name="4_Cell right text">
            <a:extLst>
              <a:ext uri="{FF2B5EF4-FFF2-40B4-BE49-F238E27FC236}">
                <a16:creationId xmlns:a16="http://schemas.microsoft.com/office/drawing/2014/main" id="{D723EB3C-4986-058D-3FFE-4B34B265DD38}"/>
              </a:ext>
            </a:extLst>
          </p:cNvPr>
          <p:cNvSpPr txBox="1"/>
          <p:nvPr/>
        </p:nvSpPr>
        <p:spPr>
          <a:xfrm>
            <a:off x="23631039" y="16564501"/>
            <a:ext cx="9523762"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Contains charge</a:t>
            </a:r>
          </a:p>
        </p:txBody>
      </p:sp>
      <p:grpSp>
        <p:nvGrpSpPr>
          <p:cNvPr id="4" name="3_Cell right">
            <a:extLst>
              <a:ext uri="{FF2B5EF4-FFF2-40B4-BE49-F238E27FC236}">
                <a16:creationId xmlns:a16="http://schemas.microsoft.com/office/drawing/2014/main" id="{DD353A43-AD48-3C4C-C84F-68779BF93EF8}"/>
              </a:ext>
            </a:extLst>
          </p:cNvPr>
          <p:cNvGrpSpPr/>
          <p:nvPr/>
        </p:nvGrpSpPr>
        <p:grpSpPr>
          <a:xfrm>
            <a:off x="19301038" y="5725568"/>
            <a:ext cx="16270524" cy="10573233"/>
            <a:chOff x="1644472" y="3886200"/>
            <a:chExt cx="9768880" cy="6348206"/>
          </a:xfrm>
        </p:grpSpPr>
        <p:sp>
          <p:nvSpPr>
            <p:cNvPr id="33" name="2_PCI Express Text">
              <a:extLst>
                <a:ext uri="{FF2B5EF4-FFF2-40B4-BE49-F238E27FC236}">
                  <a16:creationId xmlns:a16="http://schemas.microsoft.com/office/drawing/2014/main" id="{8EA40FAC-25C5-DA21-A45B-0D716446F597}"/>
                </a:ext>
              </a:extLst>
            </p:cNvPr>
            <p:cNvSpPr txBox="1"/>
            <p:nvPr/>
          </p:nvSpPr>
          <p:spPr>
            <a:xfrm>
              <a:off x="9288921" y="6501517"/>
              <a:ext cx="1951076" cy="979388"/>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Drain</a:t>
              </a:r>
            </a:p>
          </p:txBody>
        </p:sp>
        <p:sp>
          <p:nvSpPr>
            <p:cNvPr id="34" name="2_PCI Express Text">
              <a:extLst>
                <a:ext uri="{FF2B5EF4-FFF2-40B4-BE49-F238E27FC236}">
                  <a16:creationId xmlns:a16="http://schemas.microsoft.com/office/drawing/2014/main" id="{27003D26-5977-900E-0F40-1364BBCE11E1}"/>
                </a:ext>
              </a:extLst>
            </p:cNvPr>
            <p:cNvSpPr txBox="1"/>
            <p:nvPr/>
          </p:nvSpPr>
          <p:spPr>
            <a:xfrm>
              <a:off x="5656555" y="3886200"/>
              <a:ext cx="1779760" cy="979388"/>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Gate</a:t>
              </a:r>
            </a:p>
          </p:txBody>
        </p:sp>
        <p:sp>
          <p:nvSpPr>
            <p:cNvPr id="35" name="2_PCI Express Text">
              <a:extLst>
                <a:ext uri="{FF2B5EF4-FFF2-40B4-BE49-F238E27FC236}">
                  <a16:creationId xmlns:a16="http://schemas.microsoft.com/office/drawing/2014/main" id="{7D2B4F3E-AAE3-5E79-D0E6-74269A37183D}"/>
                </a:ext>
              </a:extLst>
            </p:cNvPr>
            <p:cNvSpPr txBox="1"/>
            <p:nvPr/>
          </p:nvSpPr>
          <p:spPr>
            <a:xfrm>
              <a:off x="1644472" y="6587170"/>
              <a:ext cx="2550682" cy="979388"/>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Source</a:t>
              </a:r>
            </a:p>
          </p:txBody>
        </p:sp>
        <p:sp>
          <p:nvSpPr>
            <p:cNvPr id="36" name="Rectangle 35">
              <a:extLst>
                <a:ext uri="{FF2B5EF4-FFF2-40B4-BE49-F238E27FC236}">
                  <a16:creationId xmlns:a16="http://schemas.microsoft.com/office/drawing/2014/main" id="{E5AFBD6A-DD90-3AAF-91C4-297F5E95C4E9}"/>
                </a:ext>
              </a:extLst>
            </p:cNvPr>
            <p:cNvSpPr/>
            <p:nvPr/>
          </p:nvSpPr>
          <p:spPr>
            <a:xfrm>
              <a:off x="4899099" y="6035185"/>
              <a:ext cx="3673980" cy="2992361"/>
            </a:xfrm>
            <a:prstGeom prst="rect">
              <a:avLst/>
            </a:prstGeom>
            <a:gradFill>
              <a:gsLst>
                <a:gs pos="0">
                  <a:schemeClr val="bg2">
                    <a:lumMod val="75000"/>
                  </a:schemeClr>
                </a:gs>
                <a:gs pos="35000">
                  <a:schemeClr val="bg2">
                    <a:lumMod val="90000"/>
                  </a:schemeClr>
                </a:gs>
                <a:gs pos="100000">
                  <a:schemeClr val="bg2"/>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7" name="Freeform: Shape 36">
              <a:extLst>
                <a:ext uri="{FF2B5EF4-FFF2-40B4-BE49-F238E27FC236}">
                  <a16:creationId xmlns:a16="http://schemas.microsoft.com/office/drawing/2014/main" id="{9A9F71AA-F5CF-FE64-78FE-D8F0A3C4AA66}"/>
                </a:ext>
              </a:extLst>
            </p:cNvPr>
            <p:cNvSpPr/>
            <p:nvPr/>
          </p:nvSpPr>
          <p:spPr>
            <a:xfrm>
              <a:off x="5327731" y="5070396"/>
              <a:ext cx="2816718" cy="1836990"/>
            </a:xfrm>
            <a:custGeom>
              <a:avLst/>
              <a:gdLst>
                <a:gd name="connsiteX0" fmla="*/ 1600200 w 3505200"/>
                <a:gd name="connsiteY0" fmla="*/ 0 h 2286000"/>
                <a:gd name="connsiteX1" fmla="*/ 1905000 w 3505200"/>
                <a:gd name="connsiteY1" fmla="*/ 0 h 2286000"/>
                <a:gd name="connsiteX2" fmla="*/ 1905000 w 3505200"/>
                <a:gd name="connsiteY2" fmla="*/ 1447800 h 2286000"/>
                <a:gd name="connsiteX3" fmla="*/ 3505200 w 3505200"/>
                <a:gd name="connsiteY3" fmla="*/ 1447800 h 2286000"/>
                <a:gd name="connsiteX4" fmla="*/ 3505200 w 3505200"/>
                <a:gd name="connsiteY4" fmla="*/ 2286000 h 2286000"/>
                <a:gd name="connsiteX5" fmla="*/ 0 w 3505200"/>
                <a:gd name="connsiteY5" fmla="*/ 2286000 h 2286000"/>
                <a:gd name="connsiteX6" fmla="*/ 0 w 3505200"/>
                <a:gd name="connsiteY6" fmla="*/ 1447800 h 2286000"/>
                <a:gd name="connsiteX7" fmla="*/ 1600200 w 3505200"/>
                <a:gd name="connsiteY7" fmla="*/ 14478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5200" h="2286000">
                  <a:moveTo>
                    <a:pt x="1600200" y="0"/>
                  </a:moveTo>
                  <a:lnTo>
                    <a:pt x="1905000" y="0"/>
                  </a:lnTo>
                  <a:lnTo>
                    <a:pt x="1905000" y="1447800"/>
                  </a:lnTo>
                  <a:lnTo>
                    <a:pt x="3505200" y="1447800"/>
                  </a:lnTo>
                  <a:lnTo>
                    <a:pt x="3505200" y="2286000"/>
                  </a:lnTo>
                  <a:lnTo>
                    <a:pt x="0" y="2286000"/>
                  </a:lnTo>
                  <a:lnTo>
                    <a:pt x="0" y="1447800"/>
                  </a:lnTo>
                  <a:lnTo>
                    <a:pt x="1600200" y="1447800"/>
                  </a:lnTo>
                  <a:close/>
                </a:path>
              </a:pathLst>
            </a:custGeom>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a:p>
          </p:txBody>
        </p:sp>
        <p:sp>
          <p:nvSpPr>
            <p:cNvPr id="38" name="Freeform: Shape 37">
              <a:extLst>
                <a:ext uri="{FF2B5EF4-FFF2-40B4-BE49-F238E27FC236}">
                  <a16:creationId xmlns:a16="http://schemas.microsoft.com/office/drawing/2014/main" id="{5E480F08-A351-BABA-453D-061641A96DBE}"/>
                </a:ext>
              </a:extLst>
            </p:cNvPr>
            <p:cNvSpPr/>
            <p:nvPr/>
          </p:nvSpPr>
          <p:spPr>
            <a:xfrm>
              <a:off x="2058826" y="7575754"/>
              <a:ext cx="2840273" cy="1451792"/>
            </a:xfrm>
            <a:custGeom>
              <a:avLst/>
              <a:gdLst>
                <a:gd name="connsiteX0" fmla="*/ 0 w 3534512"/>
                <a:gd name="connsiteY0" fmla="*/ 0 h 1806649"/>
                <a:gd name="connsiteX1" fmla="*/ 2696313 w 3534512"/>
                <a:gd name="connsiteY1" fmla="*/ 0 h 1806649"/>
                <a:gd name="connsiteX2" fmla="*/ 2696313 w 3534512"/>
                <a:gd name="connsiteY2" fmla="*/ 12701 h 1806649"/>
                <a:gd name="connsiteX3" fmla="*/ 2701407 w 3534512"/>
                <a:gd name="connsiteY3" fmla="*/ 12701 h 1806649"/>
                <a:gd name="connsiteX4" fmla="*/ 2701407 w 3534512"/>
                <a:gd name="connsiteY4" fmla="*/ 1317551 h 1806649"/>
                <a:gd name="connsiteX5" fmla="*/ 3534512 w 3534512"/>
                <a:gd name="connsiteY5" fmla="*/ 1317551 h 1806649"/>
                <a:gd name="connsiteX6" fmla="*/ 3534512 w 3534512"/>
                <a:gd name="connsiteY6" fmla="*/ 1806649 h 1806649"/>
                <a:gd name="connsiteX7" fmla="*/ 1596728 w 3534512"/>
                <a:gd name="connsiteY7" fmla="*/ 1806649 h 1806649"/>
                <a:gd name="connsiteX8" fmla="*/ 1596728 w 3534512"/>
                <a:gd name="connsiteY8" fmla="*/ 1317551 h 1806649"/>
                <a:gd name="connsiteX9" fmla="*/ 2429833 w 3534512"/>
                <a:gd name="connsiteY9" fmla="*/ 1317551 h 1806649"/>
                <a:gd name="connsiteX10" fmla="*/ 2429833 w 3534512"/>
                <a:gd name="connsiteY10" fmla="*/ 269286 h 1806649"/>
                <a:gd name="connsiteX11" fmla="*/ 0 w 3534512"/>
                <a:gd name="connsiteY11" fmla="*/ 269286 h 180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4512" h="1806649">
                  <a:moveTo>
                    <a:pt x="0" y="0"/>
                  </a:moveTo>
                  <a:lnTo>
                    <a:pt x="2696313" y="0"/>
                  </a:lnTo>
                  <a:lnTo>
                    <a:pt x="2696313" y="12701"/>
                  </a:lnTo>
                  <a:lnTo>
                    <a:pt x="2701407" y="12701"/>
                  </a:lnTo>
                  <a:lnTo>
                    <a:pt x="2701407" y="1317551"/>
                  </a:lnTo>
                  <a:lnTo>
                    <a:pt x="3534512" y="1317551"/>
                  </a:lnTo>
                  <a:lnTo>
                    <a:pt x="3534512" y="1806649"/>
                  </a:lnTo>
                  <a:lnTo>
                    <a:pt x="1596728" y="1806649"/>
                  </a:lnTo>
                  <a:lnTo>
                    <a:pt x="1596728" y="1317551"/>
                  </a:lnTo>
                  <a:lnTo>
                    <a:pt x="2429833" y="1317551"/>
                  </a:lnTo>
                  <a:lnTo>
                    <a:pt x="2429833" y="269286"/>
                  </a:lnTo>
                  <a:lnTo>
                    <a:pt x="0" y="269286"/>
                  </a:lnTo>
                  <a:close/>
                </a:path>
              </a:pathLst>
            </a:custGeom>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a:p>
          </p:txBody>
        </p:sp>
        <p:sp>
          <p:nvSpPr>
            <p:cNvPr id="39" name="Freeform: Shape 38">
              <a:extLst>
                <a:ext uri="{FF2B5EF4-FFF2-40B4-BE49-F238E27FC236}">
                  <a16:creationId xmlns:a16="http://schemas.microsoft.com/office/drawing/2014/main" id="{A9483AE3-BE6B-064A-FE07-1C4108CE75DA}"/>
                </a:ext>
              </a:extLst>
            </p:cNvPr>
            <p:cNvSpPr/>
            <p:nvPr/>
          </p:nvSpPr>
          <p:spPr>
            <a:xfrm flipH="1">
              <a:off x="8573079" y="7585960"/>
              <a:ext cx="2840273" cy="1451792"/>
            </a:xfrm>
            <a:custGeom>
              <a:avLst/>
              <a:gdLst>
                <a:gd name="connsiteX0" fmla="*/ 0 w 3534512"/>
                <a:gd name="connsiteY0" fmla="*/ 0 h 1806649"/>
                <a:gd name="connsiteX1" fmla="*/ 2696313 w 3534512"/>
                <a:gd name="connsiteY1" fmla="*/ 0 h 1806649"/>
                <a:gd name="connsiteX2" fmla="*/ 2696313 w 3534512"/>
                <a:gd name="connsiteY2" fmla="*/ 12701 h 1806649"/>
                <a:gd name="connsiteX3" fmla="*/ 2701407 w 3534512"/>
                <a:gd name="connsiteY3" fmla="*/ 12701 h 1806649"/>
                <a:gd name="connsiteX4" fmla="*/ 2701407 w 3534512"/>
                <a:gd name="connsiteY4" fmla="*/ 1317551 h 1806649"/>
                <a:gd name="connsiteX5" fmla="*/ 3534512 w 3534512"/>
                <a:gd name="connsiteY5" fmla="*/ 1317551 h 1806649"/>
                <a:gd name="connsiteX6" fmla="*/ 3534512 w 3534512"/>
                <a:gd name="connsiteY6" fmla="*/ 1806649 h 1806649"/>
                <a:gd name="connsiteX7" fmla="*/ 1596728 w 3534512"/>
                <a:gd name="connsiteY7" fmla="*/ 1806649 h 1806649"/>
                <a:gd name="connsiteX8" fmla="*/ 1596728 w 3534512"/>
                <a:gd name="connsiteY8" fmla="*/ 1317551 h 1806649"/>
                <a:gd name="connsiteX9" fmla="*/ 2429833 w 3534512"/>
                <a:gd name="connsiteY9" fmla="*/ 1317551 h 1806649"/>
                <a:gd name="connsiteX10" fmla="*/ 2429833 w 3534512"/>
                <a:gd name="connsiteY10" fmla="*/ 269286 h 1806649"/>
                <a:gd name="connsiteX11" fmla="*/ 0 w 3534512"/>
                <a:gd name="connsiteY11" fmla="*/ 269286 h 180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4512" h="1806649">
                  <a:moveTo>
                    <a:pt x="0" y="0"/>
                  </a:moveTo>
                  <a:lnTo>
                    <a:pt x="2696313" y="0"/>
                  </a:lnTo>
                  <a:lnTo>
                    <a:pt x="2696313" y="12701"/>
                  </a:lnTo>
                  <a:lnTo>
                    <a:pt x="2701407" y="12701"/>
                  </a:lnTo>
                  <a:lnTo>
                    <a:pt x="2701407" y="1317551"/>
                  </a:lnTo>
                  <a:lnTo>
                    <a:pt x="3534512" y="1317551"/>
                  </a:lnTo>
                  <a:lnTo>
                    <a:pt x="3534512" y="1806649"/>
                  </a:lnTo>
                  <a:lnTo>
                    <a:pt x="1596728" y="1806649"/>
                  </a:lnTo>
                  <a:lnTo>
                    <a:pt x="1596728" y="1317551"/>
                  </a:lnTo>
                  <a:lnTo>
                    <a:pt x="2429833" y="1317551"/>
                  </a:lnTo>
                  <a:lnTo>
                    <a:pt x="2429833" y="269286"/>
                  </a:lnTo>
                  <a:lnTo>
                    <a:pt x="0" y="269286"/>
                  </a:lnTo>
                  <a:close/>
                </a:path>
              </a:pathLst>
            </a:custGeom>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a:p>
          </p:txBody>
        </p:sp>
        <p:sp>
          <p:nvSpPr>
            <p:cNvPr id="40" name="Rectangle 39">
              <a:extLst>
                <a:ext uri="{FF2B5EF4-FFF2-40B4-BE49-F238E27FC236}">
                  <a16:creationId xmlns:a16="http://schemas.microsoft.com/office/drawing/2014/main" id="{1450F8A1-4046-D5EA-F8B3-50E5247963A0}"/>
                </a:ext>
              </a:extLst>
            </p:cNvPr>
            <p:cNvSpPr/>
            <p:nvPr/>
          </p:nvSpPr>
          <p:spPr>
            <a:xfrm>
              <a:off x="2511013" y="9040363"/>
              <a:ext cx="3280411" cy="1194043"/>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1" name="Rectangle 40">
              <a:extLst>
                <a:ext uri="{FF2B5EF4-FFF2-40B4-BE49-F238E27FC236}">
                  <a16:creationId xmlns:a16="http://schemas.microsoft.com/office/drawing/2014/main" id="{6455F75C-0E94-ABE5-947D-90F82F7979FF}"/>
                </a:ext>
              </a:extLst>
            </p:cNvPr>
            <p:cNvSpPr/>
            <p:nvPr/>
          </p:nvSpPr>
          <p:spPr>
            <a:xfrm>
              <a:off x="7689302" y="9040363"/>
              <a:ext cx="3280411" cy="1194043"/>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42" name="Rectangle 41">
              <a:extLst>
                <a:ext uri="{FF2B5EF4-FFF2-40B4-BE49-F238E27FC236}">
                  <a16:creationId xmlns:a16="http://schemas.microsoft.com/office/drawing/2014/main" id="{F5A35284-E6E5-134D-9A02-C247FCECB0A2}"/>
                </a:ext>
              </a:extLst>
            </p:cNvPr>
            <p:cNvSpPr/>
            <p:nvPr/>
          </p:nvSpPr>
          <p:spPr>
            <a:xfrm>
              <a:off x="5327731" y="7226156"/>
              <a:ext cx="2816718" cy="1451792"/>
            </a:xfrm>
            <a:prstGeom prst="rect">
              <a:avLst/>
            </a:prstGeom>
            <a:solidFill>
              <a:schemeClr val="tx1"/>
            </a:solidFill>
          </p:spPr>
          <p:style>
            <a:lnRef idx="3">
              <a:schemeClr val="lt1"/>
            </a:lnRef>
            <a:fillRef idx="1">
              <a:schemeClr val="accent3"/>
            </a:fillRef>
            <a:effectRef idx="1">
              <a:schemeClr val="accent3"/>
            </a:effectRef>
            <a:fontRef idx="minor">
              <a:schemeClr val="lt1"/>
            </a:fontRef>
          </p:style>
          <p:txBody>
            <a:bodyPr wrap="square" rtlCol="0" anchor="ctr">
              <a:noAutofit/>
            </a:bodyPr>
            <a:lstStyle/>
            <a:p>
              <a:pPr algn="ctr"/>
              <a:endParaRPr lang="en-US"/>
            </a:p>
          </p:txBody>
        </p:sp>
      </p:grpSp>
      <p:sp>
        <p:nvSpPr>
          <p:cNvPr id="6" name="5_power arrow">
            <a:extLst>
              <a:ext uri="{FF2B5EF4-FFF2-40B4-BE49-F238E27FC236}">
                <a16:creationId xmlns:a16="http://schemas.microsoft.com/office/drawing/2014/main" id="{9ED18AA2-68DE-62BA-98A9-8A8110BFDF48}"/>
              </a:ext>
            </a:extLst>
          </p:cNvPr>
          <p:cNvSpPr/>
          <p:nvPr/>
        </p:nvSpPr>
        <p:spPr>
          <a:xfrm>
            <a:off x="23393823" y="14488142"/>
            <a:ext cx="8789317" cy="1494087"/>
          </a:xfrm>
          <a:prstGeom prst="rightArrow">
            <a:avLst/>
          </a:prstGeom>
        </p:spPr>
        <p:style>
          <a:lnRef idx="0">
            <a:schemeClr val="accent3"/>
          </a:lnRef>
          <a:fillRef idx="3">
            <a:schemeClr val="accent3"/>
          </a:fillRef>
          <a:effectRef idx="3">
            <a:schemeClr val="accent3"/>
          </a:effectRef>
          <a:fontRef idx="minor">
            <a:schemeClr val="lt1"/>
          </a:fontRef>
        </p:style>
        <p:txBody>
          <a:bodyPr rtlCol="0" anchor="ctr"/>
          <a:lstStyle/>
          <a:p>
            <a:pPr algn="ctr"/>
            <a:r>
              <a:rPr lang="en-US" sz="6000" dirty="0">
                <a:solidFill>
                  <a:schemeClr val="tx1"/>
                </a:solidFill>
                <a:latin typeface="Arial" panose="020B0604020202020204" pitchFamily="34" charset="0"/>
                <a:cs typeface="Arial" panose="020B0604020202020204" pitchFamily="34" charset="0"/>
              </a:rPr>
              <a:t>Electricity flows</a:t>
            </a:r>
          </a:p>
        </p:txBody>
      </p:sp>
      <p:pic>
        <p:nvPicPr>
          <p:cNvPr id="8" name="4_Bolt2_D 1.0">
            <a:extLst>
              <a:ext uri="{FF2B5EF4-FFF2-40B4-BE49-F238E27FC236}">
                <a16:creationId xmlns:a16="http://schemas.microsoft.com/office/drawing/2014/main" id="{426C64D7-1BF6-9076-FEBB-670E0A03269A}"/>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6772576" y="11516577"/>
            <a:ext cx="3449292" cy="1940227"/>
          </a:xfrm>
          <a:prstGeom prst="rect">
            <a:avLst/>
          </a:prstGeom>
        </p:spPr>
      </p:pic>
      <p:pic>
        <p:nvPicPr>
          <p:cNvPr id="10" name="4_Bolt1">
            <a:extLst>
              <a:ext uri="{FF2B5EF4-FFF2-40B4-BE49-F238E27FC236}">
                <a16:creationId xmlns:a16="http://schemas.microsoft.com/office/drawing/2014/main" id="{E3A3CBED-A509-7C8D-DF39-C41991B011D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5075174" y="11519317"/>
            <a:ext cx="3449292" cy="1940227"/>
          </a:xfrm>
          <a:prstGeom prst="rect">
            <a:avLst/>
          </a:prstGeom>
        </p:spPr>
      </p:pic>
      <p:sp>
        <p:nvSpPr>
          <p:cNvPr id="21" name="2_Cell left text">
            <a:extLst>
              <a:ext uri="{FF2B5EF4-FFF2-40B4-BE49-F238E27FC236}">
                <a16:creationId xmlns:a16="http://schemas.microsoft.com/office/drawing/2014/main" id="{BD35A868-087E-C689-DAB7-3777AC220A48}"/>
              </a:ext>
            </a:extLst>
          </p:cNvPr>
          <p:cNvSpPr txBox="1"/>
          <p:nvPr/>
        </p:nvSpPr>
        <p:spPr>
          <a:xfrm>
            <a:off x="3345290" y="16564501"/>
            <a:ext cx="11306301" cy="1631216"/>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Contains no charge</a:t>
            </a:r>
          </a:p>
        </p:txBody>
      </p:sp>
      <p:grpSp>
        <p:nvGrpSpPr>
          <p:cNvPr id="22" name="1_Cell left">
            <a:extLst>
              <a:ext uri="{FF2B5EF4-FFF2-40B4-BE49-F238E27FC236}">
                <a16:creationId xmlns:a16="http://schemas.microsoft.com/office/drawing/2014/main" id="{D436574A-50DF-5150-BDB3-6EF0B20BBDC8}"/>
              </a:ext>
            </a:extLst>
          </p:cNvPr>
          <p:cNvGrpSpPr/>
          <p:nvPr/>
        </p:nvGrpSpPr>
        <p:grpSpPr>
          <a:xfrm>
            <a:off x="833992" y="5725568"/>
            <a:ext cx="16270524" cy="10573233"/>
            <a:chOff x="1644472" y="3886200"/>
            <a:chExt cx="9768880" cy="6348206"/>
          </a:xfrm>
        </p:grpSpPr>
        <p:sp>
          <p:nvSpPr>
            <p:cNvPr id="23" name="2_PCI Express Text">
              <a:extLst>
                <a:ext uri="{FF2B5EF4-FFF2-40B4-BE49-F238E27FC236}">
                  <a16:creationId xmlns:a16="http://schemas.microsoft.com/office/drawing/2014/main" id="{51FF9615-FFF9-E43B-234C-6F764B48B97C}"/>
                </a:ext>
              </a:extLst>
            </p:cNvPr>
            <p:cNvSpPr txBox="1"/>
            <p:nvPr/>
          </p:nvSpPr>
          <p:spPr>
            <a:xfrm>
              <a:off x="9288921" y="6501517"/>
              <a:ext cx="1951076" cy="979388"/>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Drain</a:t>
              </a:r>
            </a:p>
          </p:txBody>
        </p:sp>
        <p:sp>
          <p:nvSpPr>
            <p:cNvPr id="24" name="2_PCI Express Text">
              <a:extLst>
                <a:ext uri="{FF2B5EF4-FFF2-40B4-BE49-F238E27FC236}">
                  <a16:creationId xmlns:a16="http://schemas.microsoft.com/office/drawing/2014/main" id="{D5AFF5A9-25FC-FDEF-3EA0-60FECC5FE707}"/>
                </a:ext>
              </a:extLst>
            </p:cNvPr>
            <p:cNvSpPr txBox="1"/>
            <p:nvPr/>
          </p:nvSpPr>
          <p:spPr>
            <a:xfrm>
              <a:off x="5656555" y="3886200"/>
              <a:ext cx="1779760" cy="979388"/>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Gate</a:t>
              </a:r>
            </a:p>
          </p:txBody>
        </p:sp>
        <p:sp>
          <p:nvSpPr>
            <p:cNvPr id="25" name="2_PCI Express Text">
              <a:extLst>
                <a:ext uri="{FF2B5EF4-FFF2-40B4-BE49-F238E27FC236}">
                  <a16:creationId xmlns:a16="http://schemas.microsoft.com/office/drawing/2014/main" id="{73E5EFCA-5753-0B4A-AC01-4CC5DC556631}"/>
                </a:ext>
              </a:extLst>
            </p:cNvPr>
            <p:cNvSpPr txBox="1"/>
            <p:nvPr/>
          </p:nvSpPr>
          <p:spPr>
            <a:xfrm>
              <a:off x="1644472" y="6587170"/>
              <a:ext cx="2550682" cy="979388"/>
            </a:xfrm>
            <a:prstGeom prst="rect">
              <a:avLst/>
            </a:prstGeom>
            <a:noFill/>
          </p:spPr>
          <p:txBody>
            <a:bodyPr wrap="none" rtlCol="0">
              <a:spAutoFit/>
            </a:bodyPr>
            <a:lstStyle/>
            <a:p>
              <a:pPr algn="ctr"/>
              <a:r>
                <a:rPr lang="en-US" sz="10000" dirty="0">
                  <a:latin typeface="Arial" panose="020B0604020202020204" pitchFamily="34" charset="0"/>
                  <a:cs typeface="Arial" panose="020B0604020202020204" pitchFamily="34" charset="0"/>
                </a:rPr>
                <a:t>Source</a:t>
              </a:r>
            </a:p>
          </p:txBody>
        </p:sp>
        <p:sp>
          <p:nvSpPr>
            <p:cNvPr id="26" name="Rectangle 25">
              <a:extLst>
                <a:ext uri="{FF2B5EF4-FFF2-40B4-BE49-F238E27FC236}">
                  <a16:creationId xmlns:a16="http://schemas.microsoft.com/office/drawing/2014/main" id="{380E2431-D0FB-3591-3C4B-DCDF6F577AB0}"/>
                </a:ext>
              </a:extLst>
            </p:cNvPr>
            <p:cNvSpPr/>
            <p:nvPr/>
          </p:nvSpPr>
          <p:spPr>
            <a:xfrm>
              <a:off x="4899099" y="6035185"/>
              <a:ext cx="3673980" cy="2992361"/>
            </a:xfrm>
            <a:prstGeom prst="rect">
              <a:avLst/>
            </a:prstGeom>
            <a:gradFill>
              <a:gsLst>
                <a:gs pos="0">
                  <a:schemeClr val="bg2">
                    <a:lumMod val="75000"/>
                  </a:schemeClr>
                </a:gs>
                <a:gs pos="35000">
                  <a:schemeClr val="bg2">
                    <a:lumMod val="90000"/>
                  </a:schemeClr>
                </a:gs>
                <a:gs pos="100000">
                  <a:schemeClr val="bg2"/>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27" name="Freeform: Shape 26">
              <a:extLst>
                <a:ext uri="{FF2B5EF4-FFF2-40B4-BE49-F238E27FC236}">
                  <a16:creationId xmlns:a16="http://schemas.microsoft.com/office/drawing/2014/main" id="{DA190F6B-556E-D3B8-F119-2F58ABDBFFAE}"/>
                </a:ext>
              </a:extLst>
            </p:cNvPr>
            <p:cNvSpPr/>
            <p:nvPr/>
          </p:nvSpPr>
          <p:spPr>
            <a:xfrm>
              <a:off x="5327731" y="5070396"/>
              <a:ext cx="2816718" cy="1836990"/>
            </a:xfrm>
            <a:custGeom>
              <a:avLst/>
              <a:gdLst>
                <a:gd name="connsiteX0" fmla="*/ 1600200 w 3505200"/>
                <a:gd name="connsiteY0" fmla="*/ 0 h 2286000"/>
                <a:gd name="connsiteX1" fmla="*/ 1905000 w 3505200"/>
                <a:gd name="connsiteY1" fmla="*/ 0 h 2286000"/>
                <a:gd name="connsiteX2" fmla="*/ 1905000 w 3505200"/>
                <a:gd name="connsiteY2" fmla="*/ 1447800 h 2286000"/>
                <a:gd name="connsiteX3" fmla="*/ 3505200 w 3505200"/>
                <a:gd name="connsiteY3" fmla="*/ 1447800 h 2286000"/>
                <a:gd name="connsiteX4" fmla="*/ 3505200 w 3505200"/>
                <a:gd name="connsiteY4" fmla="*/ 2286000 h 2286000"/>
                <a:gd name="connsiteX5" fmla="*/ 0 w 3505200"/>
                <a:gd name="connsiteY5" fmla="*/ 2286000 h 2286000"/>
                <a:gd name="connsiteX6" fmla="*/ 0 w 3505200"/>
                <a:gd name="connsiteY6" fmla="*/ 1447800 h 2286000"/>
                <a:gd name="connsiteX7" fmla="*/ 1600200 w 3505200"/>
                <a:gd name="connsiteY7" fmla="*/ 1447800 h 2286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505200" h="2286000">
                  <a:moveTo>
                    <a:pt x="1600200" y="0"/>
                  </a:moveTo>
                  <a:lnTo>
                    <a:pt x="1905000" y="0"/>
                  </a:lnTo>
                  <a:lnTo>
                    <a:pt x="1905000" y="1447800"/>
                  </a:lnTo>
                  <a:lnTo>
                    <a:pt x="3505200" y="1447800"/>
                  </a:lnTo>
                  <a:lnTo>
                    <a:pt x="3505200" y="2286000"/>
                  </a:lnTo>
                  <a:lnTo>
                    <a:pt x="0" y="2286000"/>
                  </a:lnTo>
                  <a:lnTo>
                    <a:pt x="0" y="1447800"/>
                  </a:lnTo>
                  <a:lnTo>
                    <a:pt x="1600200" y="1447800"/>
                  </a:lnTo>
                  <a:close/>
                </a:path>
              </a:pathLst>
            </a:custGeom>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a:p>
          </p:txBody>
        </p:sp>
        <p:sp>
          <p:nvSpPr>
            <p:cNvPr id="28" name="Freeform: Shape 27">
              <a:extLst>
                <a:ext uri="{FF2B5EF4-FFF2-40B4-BE49-F238E27FC236}">
                  <a16:creationId xmlns:a16="http://schemas.microsoft.com/office/drawing/2014/main" id="{4DBE3E2F-B04D-54A0-66D9-1211DD838061}"/>
                </a:ext>
              </a:extLst>
            </p:cNvPr>
            <p:cNvSpPr/>
            <p:nvPr/>
          </p:nvSpPr>
          <p:spPr>
            <a:xfrm>
              <a:off x="2058826" y="7575754"/>
              <a:ext cx="2840273" cy="1451792"/>
            </a:xfrm>
            <a:custGeom>
              <a:avLst/>
              <a:gdLst>
                <a:gd name="connsiteX0" fmla="*/ 0 w 3534512"/>
                <a:gd name="connsiteY0" fmla="*/ 0 h 1806649"/>
                <a:gd name="connsiteX1" fmla="*/ 2696313 w 3534512"/>
                <a:gd name="connsiteY1" fmla="*/ 0 h 1806649"/>
                <a:gd name="connsiteX2" fmla="*/ 2696313 w 3534512"/>
                <a:gd name="connsiteY2" fmla="*/ 12701 h 1806649"/>
                <a:gd name="connsiteX3" fmla="*/ 2701407 w 3534512"/>
                <a:gd name="connsiteY3" fmla="*/ 12701 h 1806649"/>
                <a:gd name="connsiteX4" fmla="*/ 2701407 w 3534512"/>
                <a:gd name="connsiteY4" fmla="*/ 1317551 h 1806649"/>
                <a:gd name="connsiteX5" fmla="*/ 3534512 w 3534512"/>
                <a:gd name="connsiteY5" fmla="*/ 1317551 h 1806649"/>
                <a:gd name="connsiteX6" fmla="*/ 3534512 w 3534512"/>
                <a:gd name="connsiteY6" fmla="*/ 1806649 h 1806649"/>
                <a:gd name="connsiteX7" fmla="*/ 1596728 w 3534512"/>
                <a:gd name="connsiteY7" fmla="*/ 1806649 h 1806649"/>
                <a:gd name="connsiteX8" fmla="*/ 1596728 w 3534512"/>
                <a:gd name="connsiteY8" fmla="*/ 1317551 h 1806649"/>
                <a:gd name="connsiteX9" fmla="*/ 2429833 w 3534512"/>
                <a:gd name="connsiteY9" fmla="*/ 1317551 h 1806649"/>
                <a:gd name="connsiteX10" fmla="*/ 2429833 w 3534512"/>
                <a:gd name="connsiteY10" fmla="*/ 269286 h 1806649"/>
                <a:gd name="connsiteX11" fmla="*/ 0 w 3534512"/>
                <a:gd name="connsiteY11" fmla="*/ 269286 h 180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4512" h="1806649">
                  <a:moveTo>
                    <a:pt x="0" y="0"/>
                  </a:moveTo>
                  <a:lnTo>
                    <a:pt x="2696313" y="0"/>
                  </a:lnTo>
                  <a:lnTo>
                    <a:pt x="2696313" y="12701"/>
                  </a:lnTo>
                  <a:lnTo>
                    <a:pt x="2701407" y="12701"/>
                  </a:lnTo>
                  <a:lnTo>
                    <a:pt x="2701407" y="1317551"/>
                  </a:lnTo>
                  <a:lnTo>
                    <a:pt x="3534512" y="1317551"/>
                  </a:lnTo>
                  <a:lnTo>
                    <a:pt x="3534512" y="1806649"/>
                  </a:lnTo>
                  <a:lnTo>
                    <a:pt x="1596728" y="1806649"/>
                  </a:lnTo>
                  <a:lnTo>
                    <a:pt x="1596728" y="1317551"/>
                  </a:lnTo>
                  <a:lnTo>
                    <a:pt x="2429833" y="1317551"/>
                  </a:lnTo>
                  <a:lnTo>
                    <a:pt x="2429833" y="269286"/>
                  </a:lnTo>
                  <a:lnTo>
                    <a:pt x="0" y="269286"/>
                  </a:lnTo>
                  <a:close/>
                </a:path>
              </a:pathLst>
            </a:custGeom>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a:p>
          </p:txBody>
        </p:sp>
        <p:sp>
          <p:nvSpPr>
            <p:cNvPr id="29" name="Freeform: Shape 28">
              <a:extLst>
                <a:ext uri="{FF2B5EF4-FFF2-40B4-BE49-F238E27FC236}">
                  <a16:creationId xmlns:a16="http://schemas.microsoft.com/office/drawing/2014/main" id="{C1971D83-BAEF-4D20-2679-EAC4BFDAB2FA}"/>
                </a:ext>
              </a:extLst>
            </p:cNvPr>
            <p:cNvSpPr/>
            <p:nvPr/>
          </p:nvSpPr>
          <p:spPr>
            <a:xfrm flipH="1">
              <a:off x="8573079" y="7585960"/>
              <a:ext cx="2840273" cy="1451792"/>
            </a:xfrm>
            <a:custGeom>
              <a:avLst/>
              <a:gdLst>
                <a:gd name="connsiteX0" fmla="*/ 0 w 3534512"/>
                <a:gd name="connsiteY0" fmla="*/ 0 h 1806649"/>
                <a:gd name="connsiteX1" fmla="*/ 2696313 w 3534512"/>
                <a:gd name="connsiteY1" fmla="*/ 0 h 1806649"/>
                <a:gd name="connsiteX2" fmla="*/ 2696313 w 3534512"/>
                <a:gd name="connsiteY2" fmla="*/ 12701 h 1806649"/>
                <a:gd name="connsiteX3" fmla="*/ 2701407 w 3534512"/>
                <a:gd name="connsiteY3" fmla="*/ 12701 h 1806649"/>
                <a:gd name="connsiteX4" fmla="*/ 2701407 w 3534512"/>
                <a:gd name="connsiteY4" fmla="*/ 1317551 h 1806649"/>
                <a:gd name="connsiteX5" fmla="*/ 3534512 w 3534512"/>
                <a:gd name="connsiteY5" fmla="*/ 1317551 h 1806649"/>
                <a:gd name="connsiteX6" fmla="*/ 3534512 w 3534512"/>
                <a:gd name="connsiteY6" fmla="*/ 1806649 h 1806649"/>
                <a:gd name="connsiteX7" fmla="*/ 1596728 w 3534512"/>
                <a:gd name="connsiteY7" fmla="*/ 1806649 h 1806649"/>
                <a:gd name="connsiteX8" fmla="*/ 1596728 w 3534512"/>
                <a:gd name="connsiteY8" fmla="*/ 1317551 h 1806649"/>
                <a:gd name="connsiteX9" fmla="*/ 2429833 w 3534512"/>
                <a:gd name="connsiteY9" fmla="*/ 1317551 h 1806649"/>
                <a:gd name="connsiteX10" fmla="*/ 2429833 w 3534512"/>
                <a:gd name="connsiteY10" fmla="*/ 269286 h 1806649"/>
                <a:gd name="connsiteX11" fmla="*/ 0 w 3534512"/>
                <a:gd name="connsiteY11" fmla="*/ 269286 h 180664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534512" h="1806649">
                  <a:moveTo>
                    <a:pt x="0" y="0"/>
                  </a:moveTo>
                  <a:lnTo>
                    <a:pt x="2696313" y="0"/>
                  </a:lnTo>
                  <a:lnTo>
                    <a:pt x="2696313" y="12701"/>
                  </a:lnTo>
                  <a:lnTo>
                    <a:pt x="2701407" y="12701"/>
                  </a:lnTo>
                  <a:lnTo>
                    <a:pt x="2701407" y="1317551"/>
                  </a:lnTo>
                  <a:lnTo>
                    <a:pt x="3534512" y="1317551"/>
                  </a:lnTo>
                  <a:lnTo>
                    <a:pt x="3534512" y="1806649"/>
                  </a:lnTo>
                  <a:lnTo>
                    <a:pt x="1596728" y="1806649"/>
                  </a:lnTo>
                  <a:lnTo>
                    <a:pt x="1596728" y="1317551"/>
                  </a:lnTo>
                  <a:lnTo>
                    <a:pt x="2429833" y="1317551"/>
                  </a:lnTo>
                  <a:lnTo>
                    <a:pt x="2429833" y="269286"/>
                  </a:lnTo>
                  <a:lnTo>
                    <a:pt x="0" y="269286"/>
                  </a:lnTo>
                  <a:close/>
                </a:path>
              </a:pathLst>
            </a:custGeom>
          </p:spPr>
          <p:style>
            <a:lnRef idx="3">
              <a:schemeClr val="lt1"/>
            </a:lnRef>
            <a:fillRef idx="1">
              <a:schemeClr val="dk1"/>
            </a:fillRef>
            <a:effectRef idx="1">
              <a:schemeClr val="dk1"/>
            </a:effectRef>
            <a:fontRef idx="minor">
              <a:schemeClr val="lt1"/>
            </a:fontRef>
          </p:style>
          <p:txBody>
            <a:bodyPr wrap="square" rtlCol="0" anchor="ctr">
              <a:noAutofit/>
            </a:bodyPr>
            <a:lstStyle/>
            <a:p>
              <a:pPr algn="ctr"/>
              <a:endParaRPr lang="en-US"/>
            </a:p>
          </p:txBody>
        </p:sp>
        <p:sp>
          <p:nvSpPr>
            <p:cNvPr id="30" name="Rectangle 29">
              <a:extLst>
                <a:ext uri="{FF2B5EF4-FFF2-40B4-BE49-F238E27FC236}">
                  <a16:creationId xmlns:a16="http://schemas.microsoft.com/office/drawing/2014/main" id="{412A6EAE-2A44-5D64-0AC2-4CFB6E41AD33}"/>
                </a:ext>
              </a:extLst>
            </p:cNvPr>
            <p:cNvSpPr/>
            <p:nvPr/>
          </p:nvSpPr>
          <p:spPr>
            <a:xfrm>
              <a:off x="2511013" y="9040363"/>
              <a:ext cx="3280411" cy="1194043"/>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1" name="Rectangle 30">
              <a:extLst>
                <a:ext uri="{FF2B5EF4-FFF2-40B4-BE49-F238E27FC236}">
                  <a16:creationId xmlns:a16="http://schemas.microsoft.com/office/drawing/2014/main" id="{590B8E49-F18C-39BB-1049-9C935C6E19E1}"/>
                </a:ext>
              </a:extLst>
            </p:cNvPr>
            <p:cNvSpPr/>
            <p:nvPr/>
          </p:nvSpPr>
          <p:spPr>
            <a:xfrm>
              <a:off x="7689302" y="9040363"/>
              <a:ext cx="3280411" cy="1194043"/>
            </a:xfrm>
            <a:prstGeom prst="rect">
              <a:avLst/>
            </a:prstGeom>
            <a:gradFill>
              <a:gsLst>
                <a:gs pos="0">
                  <a:schemeClr val="accent6">
                    <a:lumMod val="60000"/>
                    <a:lumOff val="40000"/>
                  </a:schemeClr>
                </a:gs>
                <a:gs pos="35000">
                  <a:schemeClr val="accent6">
                    <a:lumMod val="40000"/>
                    <a:lumOff val="60000"/>
                  </a:schemeClr>
                </a:gs>
                <a:gs pos="100000">
                  <a:schemeClr val="accent6">
                    <a:lumMod val="20000"/>
                    <a:lumOff val="80000"/>
                  </a:schemeClr>
                </a:gs>
              </a:gsLst>
            </a:gradFill>
          </p:spPr>
          <p:style>
            <a:lnRef idx="1">
              <a:schemeClr val="dk1"/>
            </a:lnRef>
            <a:fillRef idx="2">
              <a:schemeClr val="dk1"/>
            </a:fillRef>
            <a:effectRef idx="1">
              <a:schemeClr val="dk1"/>
            </a:effectRef>
            <a:fontRef idx="minor">
              <a:schemeClr val="dk1"/>
            </a:fontRef>
          </p:style>
          <p:txBody>
            <a:bodyPr rtlCol="0" anchor="ctr"/>
            <a:lstStyle/>
            <a:p>
              <a:pPr algn="ctr"/>
              <a:endParaRPr lang="en-US"/>
            </a:p>
          </p:txBody>
        </p:sp>
        <p:sp>
          <p:nvSpPr>
            <p:cNvPr id="32" name="Rectangle 31">
              <a:extLst>
                <a:ext uri="{FF2B5EF4-FFF2-40B4-BE49-F238E27FC236}">
                  <a16:creationId xmlns:a16="http://schemas.microsoft.com/office/drawing/2014/main" id="{820ACAD3-2AD2-FA3E-C72A-A13DBD6434B1}"/>
                </a:ext>
              </a:extLst>
            </p:cNvPr>
            <p:cNvSpPr/>
            <p:nvPr/>
          </p:nvSpPr>
          <p:spPr>
            <a:xfrm>
              <a:off x="5327731" y="7226156"/>
              <a:ext cx="2816718" cy="1451792"/>
            </a:xfrm>
            <a:prstGeom prst="rect">
              <a:avLst/>
            </a:prstGeom>
            <a:solidFill>
              <a:schemeClr val="tx1"/>
            </a:solidFill>
          </p:spPr>
          <p:style>
            <a:lnRef idx="3">
              <a:schemeClr val="lt1"/>
            </a:lnRef>
            <a:fillRef idx="1">
              <a:schemeClr val="accent3"/>
            </a:fillRef>
            <a:effectRef idx="1">
              <a:schemeClr val="accent3"/>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306890268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SLC/MLC/TLC/QLC</a:t>
            </a:r>
          </a:p>
        </p:txBody>
      </p:sp>
      <p:sp>
        <p:nvSpPr>
          <p:cNvPr id="3" name="6_Arrow 2">
            <a:extLst>
              <a:ext uri="{FF2B5EF4-FFF2-40B4-BE49-F238E27FC236}">
                <a16:creationId xmlns:a16="http://schemas.microsoft.com/office/drawing/2014/main" id="{24021641-5FE0-139F-C1A6-974B814071F3}"/>
              </a:ext>
            </a:extLst>
          </p:cNvPr>
          <p:cNvSpPr/>
          <p:nvPr/>
        </p:nvSpPr>
        <p:spPr>
          <a:xfrm>
            <a:off x="2666437" y="16076265"/>
            <a:ext cx="30038061" cy="1698356"/>
          </a:xfrm>
          <a:prstGeom prst="rightArrow">
            <a:avLst/>
          </a:prstGeom>
          <a:gradFill>
            <a:gsLst>
              <a:gs pos="0">
                <a:schemeClr val="accent6"/>
              </a:gs>
              <a:gs pos="58000">
                <a:schemeClr val="accent4">
                  <a:lumMod val="40000"/>
                  <a:lumOff val="60000"/>
                </a:schemeClr>
              </a:gs>
              <a:gs pos="100000">
                <a:srgbClr val="FF0000"/>
              </a:gs>
            </a:gsLst>
            <a:lin ang="10800000" scaled="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Increased Storage</a:t>
            </a:r>
          </a:p>
        </p:txBody>
      </p:sp>
      <p:sp>
        <p:nvSpPr>
          <p:cNvPr id="4" name="5_Arrow 1">
            <a:extLst>
              <a:ext uri="{FF2B5EF4-FFF2-40B4-BE49-F238E27FC236}">
                <a16:creationId xmlns:a16="http://schemas.microsoft.com/office/drawing/2014/main" id="{C5188EB8-39B3-F4BE-FA65-B5AE55F91CB7}"/>
              </a:ext>
            </a:extLst>
          </p:cNvPr>
          <p:cNvSpPr/>
          <p:nvPr/>
        </p:nvSpPr>
        <p:spPr>
          <a:xfrm>
            <a:off x="2666437" y="14243512"/>
            <a:ext cx="30038061" cy="1698356"/>
          </a:xfrm>
          <a:prstGeom prst="rightArrow">
            <a:avLst/>
          </a:prstGeom>
          <a:gradFill>
            <a:gsLst>
              <a:gs pos="0">
                <a:srgbClr val="FF0000"/>
              </a:gs>
              <a:gs pos="48000">
                <a:schemeClr val="accent4">
                  <a:lumMod val="40000"/>
                  <a:lumOff val="60000"/>
                </a:schemeClr>
              </a:gs>
              <a:gs pos="100000">
                <a:schemeClr val="accent6"/>
              </a:gs>
            </a:gsLst>
            <a:lin ang="10800000" scaled="0"/>
          </a:gradFill>
        </p:spPr>
        <p:style>
          <a:lnRef idx="0">
            <a:schemeClr val="accent2"/>
          </a:lnRef>
          <a:fillRef idx="3">
            <a:schemeClr val="accent2"/>
          </a:fillRef>
          <a:effectRef idx="3">
            <a:schemeClr val="accent2"/>
          </a:effectRef>
          <a:fontRef idx="minor">
            <a:schemeClr val="lt1"/>
          </a:fontRef>
        </p:style>
        <p:txBody>
          <a:bodyPr rtlCol="0" anchor="ctr"/>
          <a:lstStyle/>
          <a:p>
            <a:pPr algn="ctr"/>
            <a:r>
              <a:rPr lang="en-US" sz="5000" b="1" dirty="0">
                <a:solidFill>
                  <a:schemeClr val="tx1"/>
                </a:solidFill>
                <a:latin typeface="Arial" panose="020B0604020202020204" pitchFamily="34" charset="0"/>
                <a:cs typeface="Arial" panose="020B0604020202020204" pitchFamily="34" charset="0"/>
              </a:rPr>
              <a:t>Cells wear out faster/Slower performance/Less reliable</a:t>
            </a:r>
          </a:p>
        </p:txBody>
      </p:sp>
      <p:sp>
        <p:nvSpPr>
          <p:cNvPr id="6" name="4_QLC Text">
            <a:extLst>
              <a:ext uri="{FF2B5EF4-FFF2-40B4-BE49-F238E27FC236}">
                <a16:creationId xmlns:a16="http://schemas.microsoft.com/office/drawing/2014/main" id="{0E3506A6-F3F3-6D38-9B3F-875578FCF576}"/>
              </a:ext>
            </a:extLst>
          </p:cNvPr>
          <p:cNvSpPr txBox="1"/>
          <p:nvPr/>
        </p:nvSpPr>
        <p:spPr>
          <a:xfrm>
            <a:off x="26501872" y="4495851"/>
            <a:ext cx="5703807"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Quad-Level Cell</a:t>
            </a:r>
          </a:p>
        </p:txBody>
      </p:sp>
      <p:sp>
        <p:nvSpPr>
          <p:cNvPr id="8" name="4_QLC Tile">
            <a:extLst>
              <a:ext uri="{FF2B5EF4-FFF2-40B4-BE49-F238E27FC236}">
                <a16:creationId xmlns:a16="http://schemas.microsoft.com/office/drawing/2014/main" id="{6F217954-9E2D-2642-66EA-4B7013D187D2}"/>
              </a:ext>
            </a:extLst>
          </p:cNvPr>
          <p:cNvSpPr txBox="1"/>
          <p:nvPr/>
        </p:nvSpPr>
        <p:spPr>
          <a:xfrm>
            <a:off x="28278080" y="3232449"/>
            <a:ext cx="2294219"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QLC</a:t>
            </a:r>
          </a:p>
        </p:txBody>
      </p:sp>
      <p:grpSp>
        <p:nvGrpSpPr>
          <p:cNvPr id="10" name="4_QLC">
            <a:extLst>
              <a:ext uri="{FF2B5EF4-FFF2-40B4-BE49-F238E27FC236}">
                <a16:creationId xmlns:a16="http://schemas.microsoft.com/office/drawing/2014/main" id="{2AA259D9-62F6-DFAC-E9FD-9BF2762A76A7}"/>
              </a:ext>
            </a:extLst>
          </p:cNvPr>
          <p:cNvGrpSpPr/>
          <p:nvPr/>
        </p:nvGrpSpPr>
        <p:grpSpPr>
          <a:xfrm>
            <a:off x="25719686" y="5779983"/>
            <a:ext cx="7198714" cy="8253752"/>
            <a:chOff x="17692254" y="3962400"/>
            <a:chExt cx="5167746" cy="5925127"/>
          </a:xfrm>
        </p:grpSpPr>
        <p:sp>
          <p:nvSpPr>
            <p:cNvPr id="47" name="Rectangle 46">
              <a:extLst>
                <a:ext uri="{FF2B5EF4-FFF2-40B4-BE49-F238E27FC236}">
                  <a16:creationId xmlns:a16="http://schemas.microsoft.com/office/drawing/2014/main" id="{C553B71B-5D02-98B1-A76E-3A57AFB9F7D5}"/>
                </a:ext>
              </a:extLst>
            </p:cNvPr>
            <p:cNvSpPr/>
            <p:nvPr/>
          </p:nvSpPr>
          <p:spPr>
            <a:xfrm>
              <a:off x="17692254" y="3962400"/>
              <a:ext cx="5167746" cy="5925127"/>
            </a:xfrm>
            <a:prstGeom prst="rect">
              <a:avLst/>
            </a:prstGeom>
            <a:solidFill>
              <a:srgbClr val="954FC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730D5A00-D704-5AE4-FB54-8769AB62E70C}"/>
                </a:ext>
              </a:extLst>
            </p:cNvPr>
            <p:cNvSpPr/>
            <p:nvPr/>
          </p:nvSpPr>
          <p:spPr>
            <a:xfrm>
              <a:off x="18059400" y="4411647"/>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1 1 1 1</a:t>
              </a:r>
            </a:p>
          </p:txBody>
        </p:sp>
        <p:sp>
          <p:nvSpPr>
            <p:cNvPr id="49" name="Rectangle 48">
              <a:extLst>
                <a:ext uri="{FF2B5EF4-FFF2-40B4-BE49-F238E27FC236}">
                  <a16:creationId xmlns:a16="http://schemas.microsoft.com/office/drawing/2014/main" id="{DE167717-8EC5-D363-9916-73BDA63FAFB3}"/>
                </a:ext>
              </a:extLst>
            </p:cNvPr>
            <p:cNvSpPr/>
            <p:nvPr/>
          </p:nvSpPr>
          <p:spPr>
            <a:xfrm>
              <a:off x="18059400" y="4728941"/>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1 1 1 0</a:t>
              </a:r>
            </a:p>
          </p:txBody>
        </p:sp>
        <p:sp>
          <p:nvSpPr>
            <p:cNvPr id="50" name="Rectangle 49">
              <a:extLst>
                <a:ext uri="{FF2B5EF4-FFF2-40B4-BE49-F238E27FC236}">
                  <a16:creationId xmlns:a16="http://schemas.microsoft.com/office/drawing/2014/main" id="{6B84F76E-41EA-FC12-20CB-8766E267BC80}"/>
                </a:ext>
              </a:extLst>
            </p:cNvPr>
            <p:cNvSpPr/>
            <p:nvPr/>
          </p:nvSpPr>
          <p:spPr>
            <a:xfrm>
              <a:off x="18059400" y="5046235"/>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1 1 0 1</a:t>
              </a:r>
            </a:p>
          </p:txBody>
        </p:sp>
        <p:sp>
          <p:nvSpPr>
            <p:cNvPr id="51" name="Rectangle 50">
              <a:extLst>
                <a:ext uri="{FF2B5EF4-FFF2-40B4-BE49-F238E27FC236}">
                  <a16:creationId xmlns:a16="http://schemas.microsoft.com/office/drawing/2014/main" id="{11671923-6DDD-DA18-5F04-CC60AF07B539}"/>
                </a:ext>
              </a:extLst>
            </p:cNvPr>
            <p:cNvSpPr/>
            <p:nvPr/>
          </p:nvSpPr>
          <p:spPr>
            <a:xfrm>
              <a:off x="18059400" y="5363529"/>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1 1 0 0</a:t>
              </a:r>
            </a:p>
          </p:txBody>
        </p:sp>
        <p:sp>
          <p:nvSpPr>
            <p:cNvPr id="52" name="Rectangle 51">
              <a:extLst>
                <a:ext uri="{FF2B5EF4-FFF2-40B4-BE49-F238E27FC236}">
                  <a16:creationId xmlns:a16="http://schemas.microsoft.com/office/drawing/2014/main" id="{5F169109-CFAA-2AEE-E7FB-ABB5F36240F0}"/>
                </a:ext>
              </a:extLst>
            </p:cNvPr>
            <p:cNvSpPr/>
            <p:nvPr/>
          </p:nvSpPr>
          <p:spPr>
            <a:xfrm>
              <a:off x="18059400" y="5680823"/>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1 0 1 1</a:t>
              </a:r>
            </a:p>
          </p:txBody>
        </p:sp>
        <p:sp>
          <p:nvSpPr>
            <p:cNvPr id="53" name="Rectangle 52">
              <a:extLst>
                <a:ext uri="{FF2B5EF4-FFF2-40B4-BE49-F238E27FC236}">
                  <a16:creationId xmlns:a16="http://schemas.microsoft.com/office/drawing/2014/main" id="{1CC80E95-4136-7EBA-F32A-47E1D0786BA1}"/>
                </a:ext>
              </a:extLst>
            </p:cNvPr>
            <p:cNvSpPr/>
            <p:nvPr/>
          </p:nvSpPr>
          <p:spPr>
            <a:xfrm>
              <a:off x="18059400" y="5998117"/>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1 0 1 0</a:t>
              </a:r>
            </a:p>
          </p:txBody>
        </p:sp>
        <p:sp>
          <p:nvSpPr>
            <p:cNvPr id="54" name="Rectangle 53">
              <a:extLst>
                <a:ext uri="{FF2B5EF4-FFF2-40B4-BE49-F238E27FC236}">
                  <a16:creationId xmlns:a16="http://schemas.microsoft.com/office/drawing/2014/main" id="{08663A84-0E89-DA25-F44D-E3BEF3850C60}"/>
                </a:ext>
              </a:extLst>
            </p:cNvPr>
            <p:cNvSpPr/>
            <p:nvPr/>
          </p:nvSpPr>
          <p:spPr>
            <a:xfrm>
              <a:off x="18059400" y="6315411"/>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1 0 0 1</a:t>
              </a:r>
            </a:p>
          </p:txBody>
        </p:sp>
        <p:sp>
          <p:nvSpPr>
            <p:cNvPr id="55" name="Rectangle 54">
              <a:extLst>
                <a:ext uri="{FF2B5EF4-FFF2-40B4-BE49-F238E27FC236}">
                  <a16:creationId xmlns:a16="http://schemas.microsoft.com/office/drawing/2014/main" id="{87A6DD04-7661-B9C6-CBD3-B1A270B6BCD7}"/>
                </a:ext>
              </a:extLst>
            </p:cNvPr>
            <p:cNvSpPr/>
            <p:nvPr/>
          </p:nvSpPr>
          <p:spPr>
            <a:xfrm>
              <a:off x="18059400" y="6632705"/>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1 0 0 0</a:t>
              </a:r>
            </a:p>
          </p:txBody>
        </p:sp>
        <p:sp>
          <p:nvSpPr>
            <p:cNvPr id="56" name="Rectangle 55">
              <a:extLst>
                <a:ext uri="{FF2B5EF4-FFF2-40B4-BE49-F238E27FC236}">
                  <a16:creationId xmlns:a16="http://schemas.microsoft.com/office/drawing/2014/main" id="{A6244346-A76C-4319-1E2E-CBF0C36E0F14}"/>
                </a:ext>
              </a:extLst>
            </p:cNvPr>
            <p:cNvSpPr/>
            <p:nvPr/>
          </p:nvSpPr>
          <p:spPr>
            <a:xfrm>
              <a:off x="18059400" y="6949999"/>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0 1 1 1</a:t>
              </a:r>
            </a:p>
          </p:txBody>
        </p:sp>
        <p:sp>
          <p:nvSpPr>
            <p:cNvPr id="57" name="Rectangle 56">
              <a:extLst>
                <a:ext uri="{FF2B5EF4-FFF2-40B4-BE49-F238E27FC236}">
                  <a16:creationId xmlns:a16="http://schemas.microsoft.com/office/drawing/2014/main" id="{5F4F54C2-BFCE-BB6A-B448-6823B5B0111D}"/>
                </a:ext>
              </a:extLst>
            </p:cNvPr>
            <p:cNvSpPr/>
            <p:nvPr/>
          </p:nvSpPr>
          <p:spPr>
            <a:xfrm>
              <a:off x="18059400" y="7267293"/>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0 1 1 0</a:t>
              </a:r>
            </a:p>
          </p:txBody>
        </p:sp>
        <p:sp>
          <p:nvSpPr>
            <p:cNvPr id="58" name="Rectangle 57">
              <a:extLst>
                <a:ext uri="{FF2B5EF4-FFF2-40B4-BE49-F238E27FC236}">
                  <a16:creationId xmlns:a16="http://schemas.microsoft.com/office/drawing/2014/main" id="{1D047B10-75DB-DBFA-9B8B-ECEF2FFC505F}"/>
                </a:ext>
              </a:extLst>
            </p:cNvPr>
            <p:cNvSpPr/>
            <p:nvPr/>
          </p:nvSpPr>
          <p:spPr>
            <a:xfrm>
              <a:off x="18059400" y="7584587"/>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0 1 0 1</a:t>
              </a:r>
            </a:p>
          </p:txBody>
        </p:sp>
        <p:sp>
          <p:nvSpPr>
            <p:cNvPr id="59" name="Rectangle 58">
              <a:extLst>
                <a:ext uri="{FF2B5EF4-FFF2-40B4-BE49-F238E27FC236}">
                  <a16:creationId xmlns:a16="http://schemas.microsoft.com/office/drawing/2014/main" id="{1C6050B8-CDEF-49EF-5872-2DBD85BC7D75}"/>
                </a:ext>
              </a:extLst>
            </p:cNvPr>
            <p:cNvSpPr/>
            <p:nvPr/>
          </p:nvSpPr>
          <p:spPr>
            <a:xfrm>
              <a:off x="18059400" y="7901881"/>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0 1 0 0</a:t>
              </a:r>
            </a:p>
          </p:txBody>
        </p:sp>
        <p:sp>
          <p:nvSpPr>
            <p:cNvPr id="60" name="Rectangle 59">
              <a:extLst>
                <a:ext uri="{FF2B5EF4-FFF2-40B4-BE49-F238E27FC236}">
                  <a16:creationId xmlns:a16="http://schemas.microsoft.com/office/drawing/2014/main" id="{7391AE7E-9DD0-AEB5-AD91-D4710228F9A4}"/>
                </a:ext>
              </a:extLst>
            </p:cNvPr>
            <p:cNvSpPr/>
            <p:nvPr/>
          </p:nvSpPr>
          <p:spPr>
            <a:xfrm>
              <a:off x="18059400" y="8219175"/>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0 0 1 1</a:t>
              </a:r>
            </a:p>
          </p:txBody>
        </p:sp>
        <p:sp>
          <p:nvSpPr>
            <p:cNvPr id="61" name="Rectangle 60">
              <a:extLst>
                <a:ext uri="{FF2B5EF4-FFF2-40B4-BE49-F238E27FC236}">
                  <a16:creationId xmlns:a16="http://schemas.microsoft.com/office/drawing/2014/main" id="{E3EB3D36-A5DB-5B38-DF6F-FA4B99FB3BFB}"/>
                </a:ext>
              </a:extLst>
            </p:cNvPr>
            <p:cNvSpPr/>
            <p:nvPr/>
          </p:nvSpPr>
          <p:spPr>
            <a:xfrm>
              <a:off x="18059400" y="8536469"/>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0 0 1 0</a:t>
              </a:r>
            </a:p>
          </p:txBody>
        </p:sp>
        <p:sp>
          <p:nvSpPr>
            <p:cNvPr id="62" name="Rectangle 61">
              <a:extLst>
                <a:ext uri="{FF2B5EF4-FFF2-40B4-BE49-F238E27FC236}">
                  <a16:creationId xmlns:a16="http://schemas.microsoft.com/office/drawing/2014/main" id="{F3F60DB0-F439-8208-FFC3-4EF34A989B26}"/>
                </a:ext>
              </a:extLst>
            </p:cNvPr>
            <p:cNvSpPr/>
            <p:nvPr/>
          </p:nvSpPr>
          <p:spPr>
            <a:xfrm>
              <a:off x="18059400" y="8853763"/>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0 0 0 1</a:t>
              </a:r>
            </a:p>
          </p:txBody>
        </p:sp>
        <p:sp>
          <p:nvSpPr>
            <p:cNvPr id="63" name="Rectangle 62">
              <a:extLst>
                <a:ext uri="{FF2B5EF4-FFF2-40B4-BE49-F238E27FC236}">
                  <a16:creationId xmlns:a16="http://schemas.microsoft.com/office/drawing/2014/main" id="{AB5FEA24-7F0C-45B3-F1CA-0083FBF71B5A}"/>
                </a:ext>
              </a:extLst>
            </p:cNvPr>
            <p:cNvSpPr/>
            <p:nvPr/>
          </p:nvSpPr>
          <p:spPr>
            <a:xfrm>
              <a:off x="18059400" y="9171051"/>
              <a:ext cx="4343400" cy="277749"/>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2000" dirty="0"/>
                <a:t>0 0 0 0</a:t>
              </a:r>
            </a:p>
          </p:txBody>
        </p:sp>
      </p:grpSp>
      <p:sp>
        <p:nvSpPr>
          <p:cNvPr id="21" name="3_TLC Text">
            <a:extLst>
              <a:ext uri="{FF2B5EF4-FFF2-40B4-BE49-F238E27FC236}">
                <a16:creationId xmlns:a16="http://schemas.microsoft.com/office/drawing/2014/main" id="{8B38000C-EC4E-0987-2C44-CC48EAADA35F}"/>
              </a:ext>
            </a:extLst>
          </p:cNvPr>
          <p:cNvSpPr txBox="1"/>
          <p:nvPr/>
        </p:nvSpPr>
        <p:spPr>
          <a:xfrm>
            <a:off x="18678381" y="4495851"/>
            <a:ext cx="5718553"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Triple-Level Cell</a:t>
            </a:r>
          </a:p>
        </p:txBody>
      </p:sp>
      <p:sp>
        <p:nvSpPr>
          <p:cNvPr id="22" name="3_TLC Title">
            <a:extLst>
              <a:ext uri="{FF2B5EF4-FFF2-40B4-BE49-F238E27FC236}">
                <a16:creationId xmlns:a16="http://schemas.microsoft.com/office/drawing/2014/main" id="{31604A87-A32D-64A6-6F77-A3C2F6E7ABC0}"/>
              </a:ext>
            </a:extLst>
          </p:cNvPr>
          <p:cNvSpPr txBox="1"/>
          <p:nvPr/>
        </p:nvSpPr>
        <p:spPr>
          <a:xfrm>
            <a:off x="20592842" y="3232449"/>
            <a:ext cx="2122697"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TLC</a:t>
            </a:r>
          </a:p>
        </p:txBody>
      </p:sp>
      <p:grpSp>
        <p:nvGrpSpPr>
          <p:cNvPr id="23" name="3_TLC">
            <a:extLst>
              <a:ext uri="{FF2B5EF4-FFF2-40B4-BE49-F238E27FC236}">
                <a16:creationId xmlns:a16="http://schemas.microsoft.com/office/drawing/2014/main" id="{70233168-92EE-80AF-184C-6C380CEA3DEE}"/>
              </a:ext>
            </a:extLst>
          </p:cNvPr>
          <p:cNvGrpSpPr/>
          <p:nvPr/>
        </p:nvGrpSpPr>
        <p:grpSpPr>
          <a:xfrm>
            <a:off x="18006320" y="5779983"/>
            <a:ext cx="7198714" cy="8253752"/>
            <a:chOff x="12155054" y="3962400"/>
            <a:chExt cx="5167746" cy="5925127"/>
          </a:xfrm>
        </p:grpSpPr>
        <p:sp>
          <p:nvSpPr>
            <p:cNvPr id="38" name="Rectangle 37">
              <a:extLst>
                <a:ext uri="{FF2B5EF4-FFF2-40B4-BE49-F238E27FC236}">
                  <a16:creationId xmlns:a16="http://schemas.microsoft.com/office/drawing/2014/main" id="{5814D6CE-F9C9-804A-FDB5-146E8A98F20B}"/>
                </a:ext>
              </a:extLst>
            </p:cNvPr>
            <p:cNvSpPr/>
            <p:nvPr/>
          </p:nvSpPr>
          <p:spPr>
            <a:xfrm>
              <a:off x="12155054" y="3962400"/>
              <a:ext cx="5167746" cy="5925127"/>
            </a:xfrm>
            <a:prstGeom prst="rect">
              <a:avLst/>
            </a:prstGeom>
            <a:solidFill>
              <a:srgbClr val="954FC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65031F2F-D368-02A7-9CCC-D23C2CB85B7E}"/>
                </a:ext>
              </a:extLst>
            </p:cNvPr>
            <p:cNvSpPr/>
            <p:nvPr/>
          </p:nvSpPr>
          <p:spPr>
            <a:xfrm>
              <a:off x="12602053" y="4414067"/>
              <a:ext cx="4343400" cy="53893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a:t>1 1 1</a:t>
              </a:r>
            </a:p>
          </p:txBody>
        </p:sp>
        <p:sp>
          <p:nvSpPr>
            <p:cNvPr id="40" name="Rectangle 39">
              <a:extLst>
                <a:ext uri="{FF2B5EF4-FFF2-40B4-BE49-F238E27FC236}">
                  <a16:creationId xmlns:a16="http://schemas.microsoft.com/office/drawing/2014/main" id="{CC9C9946-8FD0-DCD5-D5CA-30A4961E235C}"/>
                </a:ext>
              </a:extLst>
            </p:cNvPr>
            <p:cNvSpPr/>
            <p:nvPr/>
          </p:nvSpPr>
          <p:spPr>
            <a:xfrm>
              <a:off x="12602053" y="5054879"/>
              <a:ext cx="4343400" cy="53893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a:t>1 1 0</a:t>
              </a:r>
            </a:p>
          </p:txBody>
        </p:sp>
        <p:sp>
          <p:nvSpPr>
            <p:cNvPr id="41" name="Rectangle 40">
              <a:extLst>
                <a:ext uri="{FF2B5EF4-FFF2-40B4-BE49-F238E27FC236}">
                  <a16:creationId xmlns:a16="http://schemas.microsoft.com/office/drawing/2014/main" id="{DC29D7B5-BDEA-BF62-C000-DAE2906A7B0F}"/>
                </a:ext>
              </a:extLst>
            </p:cNvPr>
            <p:cNvSpPr/>
            <p:nvPr/>
          </p:nvSpPr>
          <p:spPr>
            <a:xfrm>
              <a:off x="12602053" y="5695691"/>
              <a:ext cx="4343400" cy="53893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a:t>1 0 1</a:t>
              </a:r>
            </a:p>
          </p:txBody>
        </p:sp>
        <p:sp>
          <p:nvSpPr>
            <p:cNvPr id="42" name="Rectangle 41">
              <a:extLst>
                <a:ext uri="{FF2B5EF4-FFF2-40B4-BE49-F238E27FC236}">
                  <a16:creationId xmlns:a16="http://schemas.microsoft.com/office/drawing/2014/main" id="{49C85EA4-279A-F5F3-F9E9-6968275CB9C1}"/>
                </a:ext>
              </a:extLst>
            </p:cNvPr>
            <p:cNvSpPr/>
            <p:nvPr/>
          </p:nvSpPr>
          <p:spPr>
            <a:xfrm>
              <a:off x="12602053" y="6336503"/>
              <a:ext cx="4343400" cy="53893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a:t>1 0 0</a:t>
              </a:r>
            </a:p>
          </p:txBody>
        </p:sp>
        <p:sp>
          <p:nvSpPr>
            <p:cNvPr id="43" name="Rectangle 42">
              <a:extLst>
                <a:ext uri="{FF2B5EF4-FFF2-40B4-BE49-F238E27FC236}">
                  <a16:creationId xmlns:a16="http://schemas.microsoft.com/office/drawing/2014/main" id="{E4A39BB1-6892-DC2C-93F3-1BB3D54FF939}"/>
                </a:ext>
              </a:extLst>
            </p:cNvPr>
            <p:cNvSpPr/>
            <p:nvPr/>
          </p:nvSpPr>
          <p:spPr>
            <a:xfrm>
              <a:off x="12602053" y="6977315"/>
              <a:ext cx="4343400" cy="53893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a:t>0 1 1</a:t>
              </a:r>
            </a:p>
          </p:txBody>
        </p:sp>
        <p:sp>
          <p:nvSpPr>
            <p:cNvPr id="44" name="Rectangle 43">
              <a:extLst>
                <a:ext uri="{FF2B5EF4-FFF2-40B4-BE49-F238E27FC236}">
                  <a16:creationId xmlns:a16="http://schemas.microsoft.com/office/drawing/2014/main" id="{E1BCCA71-E6C8-3999-5AF6-90CECAE0E50A}"/>
                </a:ext>
              </a:extLst>
            </p:cNvPr>
            <p:cNvSpPr/>
            <p:nvPr/>
          </p:nvSpPr>
          <p:spPr>
            <a:xfrm>
              <a:off x="12602053" y="7618127"/>
              <a:ext cx="4343400" cy="53893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a:t>0 1 0</a:t>
              </a:r>
            </a:p>
          </p:txBody>
        </p:sp>
        <p:sp>
          <p:nvSpPr>
            <p:cNvPr id="45" name="Rectangle 44">
              <a:extLst>
                <a:ext uri="{FF2B5EF4-FFF2-40B4-BE49-F238E27FC236}">
                  <a16:creationId xmlns:a16="http://schemas.microsoft.com/office/drawing/2014/main" id="{E8A861BC-9632-D54E-62BA-D4D36240809E}"/>
                </a:ext>
              </a:extLst>
            </p:cNvPr>
            <p:cNvSpPr/>
            <p:nvPr/>
          </p:nvSpPr>
          <p:spPr>
            <a:xfrm>
              <a:off x="12602053" y="8258939"/>
              <a:ext cx="4343400" cy="53893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a:t>0 0 1</a:t>
              </a:r>
            </a:p>
          </p:txBody>
        </p:sp>
        <p:sp>
          <p:nvSpPr>
            <p:cNvPr id="46" name="Rectangle 45">
              <a:extLst>
                <a:ext uri="{FF2B5EF4-FFF2-40B4-BE49-F238E27FC236}">
                  <a16:creationId xmlns:a16="http://schemas.microsoft.com/office/drawing/2014/main" id="{A1BD7836-D567-5893-972D-B07D049D724A}"/>
                </a:ext>
              </a:extLst>
            </p:cNvPr>
            <p:cNvSpPr/>
            <p:nvPr/>
          </p:nvSpPr>
          <p:spPr>
            <a:xfrm>
              <a:off x="12602053" y="8899754"/>
              <a:ext cx="4343400" cy="538933"/>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3600" dirty="0"/>
                <a:t>0 0 0</a:t>
              </a:r>
            </a:p>
          </p:txBody>
        </p:sp>
      </p:grpSp>
      <p:sp>
        <p:nvSpPr>
          <p:cNvPr id="24" name="2_MLC Text">
            <a:extLst>
              <a:ext uri="{FF2B5EF4-FFF2-40B4-BE49-F238E27FC236}">
                <a16:creationId xmlns:a16="http://schemas.microsoft.com/office/drawing/2014/main" id="{4288308D-50D7-91C6-92C8-E31454B4C1B9}"/>
              </a:ext>
            </a:extLst>
          </p:cNvPr>
          <p:cNvSpPr txBox="1"/>
          <p:nvPr/>
        </p:nvSpPr>
        <p:spPr>
          <a:xfrm>
            <a:off x="10816387" y="4495851"/>
            <a:ext cx="5447325"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Multi-Level Cell</a:t>
            </a:r>
          </a:p>
        </p:txBody>
      </p:sp>
      <p:sp>
        <p:nvSpPr>
          <p:cNvPr id="25" name="2_MLC Title">
            <a:extLst>
              <a:ext uri="{FF2B5EF4-FFF2-40B4-BE49-F238E27FC236}">
                <a16:creationId xmlns:a16="http://schemas.microsoft.com/office/drawing/2014/main" id="{CAA9B319-A46B-8C92-6179-5139945CDE4C}"/>
              </a:ext>
            </a:extLst>
          </p:cNvPr>
          <p:cNvSpPr txBox="1"/>
          <p:nvPr/>
        </p:nvSpPr>
        <p:spPr>
          <a:xfrm>
            <a:off x="12742454" y="3232449"/>
            <a:ext cx="2350323"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MLC</a:t>
            </a:r>
          </a:p>
        </p:txBody>
      </p:sp>
      <p:grpSp>
        <p:nvGrpSpPr>
          <p:cNvPr id="26" name="2_MLC Cell">
            <a:extLst>
              <a:ext uri="{FF2B5EF4-FFF2-40B4-BE49-F238E27FC236}">
                <a16:creationId xmlns:a16="http://schemas.microsoft.com/office/drawing/2014/main" id="{657C289E-3175-8ACC-F3EE-68DA979C8A29}"/>
              </a:ext>
            </a:extLst>
          </p:cNvPr>
          <p:cNvGrpSpPr/>
          <p:nvPr/>
        </p:nvGrpSpPr>
        <p:grpSpPr>
          <a:xfrm>
            <a:off x="10292954" y="5779983"/>
            <a:ext cx="7198714" cy="8253752"/>
            <a:chOff x="6617854" y="3962400"/>
            <a:chExt cx="5167746" cy="5925127"/>
          </a:xfrm>
        </p:grpSpPr>
        <p:sp>
          <p:nvSpPr>
            <p:cNvPr id="33" name="Rectangle 32">
              <a:extLst>
                <a:ext uri="{FF2B5EF4-FFF2-40B4-BE49-F238E27FC236}">
                  <a16:creationId xmlns:a16="http://schemas.microsoft.com/office/drawing/2014/main" id="{7F5381D6-DA03-1A95-5289-C22A8C95FEAA}"/>
                </a:ext>
              </a:extLst>
            </p:cNvPr>
            <p:cNvSpPr/>
            <p:nvPr/>
          </p:nvSpPr>
          <p:spPr>
            <a:xfrm>
              <a:off x="6617854" y="3962400"/>
              <a:ext cx="5167746" cy="5925127"/>
            </a:xfrm>
            <a:prstGeom prst="rect">
              <a:avLst/>
            </a:prstGeom>
            <a:solidFill>
              <a:srgbClr val="954FC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4" name="Rectangle 33">
              <a:extLst>
                <a:ext uri="{FF2B5EF4-FFF2-40B4-BE49-F238E27FC236}">
                  <a16:creationId xmlns:a16="http://schemas.microsoft.com/office/drawing/2014/main" id="{C71882B1-8348-9B27-7927-B2E417DFE542}"/>
                </a:ext>
              </a:extLst>
            </p:cNvPr>
            <p:cNvSpPr/>
            <p:nvPr/>
          </p:nvSpPr>
          <p:spPr>
            <a:xfrm>
              <a:off x="7030027" y="4462044"/>
              <a:ext cx="4343400" cy="102435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6000" dirty="0"/>
                <a:t>1 1</a:t>
              </a:r>
            </a:p>
          </p:txBody>
        </p:sp>
        <p:sp>
          <p:nvSpPr>
            <p:cNvPr id="35" name="Rectangle 34">
              <a:extLst>
                <a:ext uri="{FF2B5EF4-FFF2-40B4-BE49-F238E27FC236}">
                  <a16:creationId xmlns:a16="http://schemas.microsoft.com/office/drawing/2014/main" id="{2BF6A77A-E788-B51D-3CF5-4FDDAB0071D6}"/>
                </a:ext>
              </a:extLst>
            </p:cNvPr>
            <p:cNvSpPr/>
            <p:nvPr/>
          </p:nvSpPr>
          <p:spPr>
            <a:xfrm>
              <a:off x="7030027" y="5756287"/>
              <a:ext cx="4343400" cy="102435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6000" dirty="0"/>
                <a:t>1 0</a:t>
              </a:r>
            </a:p>
          </p:txBody>
        </p:sp>
        <p:sp>
          <p:nvSpPr>
            <p:cNvPr id="36" name="Rectangle 35">
              <a:extLst>
                <a:ext uri="{FF2B5EF4-FFF2-40B4-BE49-F238E27FC236}">
                  <a16:creationId xmlns:a16="http://schemas.microsoft.com/office/drawing/2014/main" id="{042B19BC-7892-514A-54D0-363301A4B851}"/>
                </a:ext>
              </a:extLst>
            </p:cNvPr>
            <p:cNvSpPr/>
            <p:nvPr/>
          </p:nvSpPr>
          <p:spPr>
            <a:xfrm>
              <a:off x="7030027" y="7050530"/>
              <a:ext cx="4343400" cy="102435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6000" dirty="0"/>
                <a:t>0 1</a:t>
              </a:r>
            </a:p>
          </p:txBody>
        </p:sp>
        <p:sp>
          <p:nvSpPr>
            <p:cNvPr id="37" name="Rectangle 36">
              <a:extLst>
                <a:ext uri="{FF2B5EF4-FFF2-40B4-BE49-F238E27FC236}">
                  <a16:creationId xmlns:a16="http://schemas.microsoft.com/office/drawing/2014/main" id="{0D41AA55-FF82-8105-41F3-D057C2DCD90B}"/>
                </a:ext>
              </a:extLst>
            </p:cNvPr>
            <p:cNvSpPr/>
            <p:nvPr/>
          </p:nvSpPr>
          <p:spPr>
            <a:xfrm>
              <a:off x="7030027" y="8344774"/>
              <a:ext cx="4343400" cy="1024356"/>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6000" dirty="0"/>
                <a:t>0 0 </a:t>
              </a:r>
            </a:p>
          </p:txBody>
        </p:sp>
      </p:grpSp>
      <p:sp>
        <p:nvSpPr>
          <p:cNvPr id="27" name="1_SLC Text">
            <a:extLst>
              <a:ext uri="{FF2B5EF4-FFF2-40B4-BE49-F238E27FC236}">
                <a16:creationId xmlns:a16="http://schemas.microsoft.com/office/drawing/2014/main" id="{55375272-828E-608F-A107-BB481C79B384}"/>
              </a:ext>
            </a:extLst>
          </p:cNvPr>
          <p:cNvSpPr txBox="1"/>
          <p:nvPr/>
        </p:nvSpPr>
        <p:spPr>
          <a:xfrm>
            <a:off x="2895648" y="4495851"/>
            <a:ext cx="5961888" cy="1015663"/>
          </a:xfrm>
          <a:prstGeom prst="rect">
            <a:avLst/>
          </a:prstGeom>
          <a:noFill/>
        </p:spPr>
        <p:txBody>
          <a:bodyPr wrap="none" rtlCol="0">
            <a:spAutoFit/>
          </a:bodyPr>
          <a:lstStyle/>
          <a:p>
            <a:pPr algn="ctr"/>
            <a:r>
              <a:rPr lang="en-US" sz="6000" dirty="0">
                <a:latin typeface="Arial" panose="020B0604020202020204" pitchFamily="34" charset="0"/>
                <a:cs typeface="Arial" panose="020B0604020202020204" pitchFamily="34" charset="0"/>
              </a:rPr>
              <a:t>Single-Level Cell</a:t>
            </a:r>
          </a:p>
        </p:txBody>
      </p:sp>
      <p:sp>
        <p:nvSpPr>
          <p:cNvPr id="28" name="1_SLC Title">
            <a:extLst>
              <a:ext uri="{FF2B5EF4-FFF2-40B4-BE49-F238E27FC236}">
                <a16:creationId xmlns:a16="http://schemas.microsoft.com/office/drawing/2014/main" id="{DC2EC1D3-2E37-BCF5-7836-3133A921FE07}"/>
              </a:ext>
            </a:extLst>
          </p:cNvPr>
          <p:cNvSpPr txBox="1"/>
          <p:nvPr/>
        </p:nvSpPr>
        <p:spPr>
          <a:xfrm>
            <a:off x="5301035" y="3232449"/>
            <a:ext cx="2180405" cy="1323439"/>
          </a:xfrm>
          <a:prstGeom prst="rect">
            <a:avLst/>
          </a:prstGeom>
          <a:noFill/>
        </p:spPr>
        <p:txBody>
          <a:bodyPr wrap="none" rtlCol="0">
            <a:spAutoFit/>
          </a:bodyPr>
          <a:lstStyle/>
          <a:p>
            <a:pPr algn="ctr"/>
            <a:r>
              <a:rPr lang="en-US" sz="8000" dirty="0">
                <a:latin typeface="Arial" panose="020B0604020202020204" pitchFamily="34" charset="0"/>
                <a:cs typeface="Arial" panose="020B0604020202020204" pitchFamily="34" charset="0"/>
              </a:rPr>
              <a:t>SLC</a:t>
            </a:r>
          </a:p>
        </p:txBody>
      </p:sp>
      <p:grpSp>
        <p:nvGrpSpPr>
          <p:cNvPr id="29" name="1_SLC Cell">
            <a:extLst>
              <a:ext uri="{FF2B5EF4-FFF2-40B4-BE49-F238E27FC236}">
                <a16:creationId xmlns:a16="http://schemas.microsoft.com/office/drawing/2014/main" id="{43754D29-293F-1C78-FFE5-5059DAEFD15C}"/>
              </a:ext>
            </a:extLst>
          </p:cNvPr>
          <p:cNvGrpSpPr/>
          <p:nvPr/>
        </p:nvGrpSpPr>
        <p:grpSpPr>
          <a:xfrm>
            <a:off x="2579588" y="5779983"/>
            <a:ext cx="7198714" cy="8253752"/>
            <a:chOff x="1080654" y="3962400"/>
            <a:chExt cx="5167746" cy="5925127"/>
          </a:xfrm>
        </p:grpSpPr>
        <p:sp>
          <p:nvSpPr>
            <p:cNvPr id="30" name="Rectangle 29">
              <a:extLst>
                <a:ext uri="{FF2B5EF4-FFF2-40B4-BE49-F238E27FC236}">
                  <a16:creationId xmlns:a16="http://schemas.microsoft.com/office/drawing/2014/main" id="{BFCA8746-C48F-CE3F-10A3-2F42A87DE563}"/>
                </a:ext>
              </a:extLst>
            </p:cNvPr>
            <p:cNvSpPr/>
            <p:nvPr/>
          </p:nvSpPr>
          <p:spPr>
            <a:xfrm>
              <a:off x="1080654" y="3962400"/>
              <a:ext cx="5167746" cy="5925127"/>
            </a:xfrm>
            <a:prstGeom prst="rect">
              <a:avLst/>
            </a:prstGeom>
            <a:solidFill>
              <a:srgbClr val="954FC9"/>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dirty="0"/>
            </a:p>
          </p:txBody>
        </p:sp>
        <p:sp>
          <p:nvSpPr>
            <p:cNvPr id="31" name="Rectangle 30">
              <a:extLst>
                <a:ext uri="{FF2B5EF4-FFF2-40B4-BE49-F238E27FC236}">
                  <a16:creationId xmlns:a16="http://schemas.microsoft.com/office/drawing/2014/main" id="{D4F49ECC-1B13-953F-B786-FB3DBD7A3B9A}"/>
                </a:ext>
              </a:extLst>
            </p:cNvPr>
            <p:cNvSpPr/>
            <p:nvPr/>
          </p:nvSpPr>
          <p:spPr>
            <a:xfrm>
              <a:off x="1492827" y="4462045"/>
              <a:ext cx="4343400" cy="224355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9600" dirty="0"/>
                <a:t>1</a:t>
              </a:r>
            </a:p>
          </p:txBody>
        </p:sp>
        <p:sp>
          <p:nvSpPr>
            <p:cNvPr id="32" name="Rectangle 31">
              <a:extLst>
                <a:ext uri="{FF2B5EF4-FFF2-40B4-BE49-F238E27FC236}">
                  <a16:creationId xmlns:a16="http://schemas.microsoft.com/office/drawing/2014/main" id="{6AA28FB8-FD30-4A90-8624-785DD67EA8A5}"/>
                </a:ext>
              </a:extLst>
            </p:cNvPr>
            <p:cNvSpPr/>
            <p:nvPr/>
          </p:nvSpPr>
          <p:spPr>
            <a:xfrm>
              <a:off x="1496993" y="7100457"/>
              <a:ext cx="4343400" cy="2243555"/>
            </a:xfrm>
            <a:prstGeom prst="rect">
              <a:avLst/>
            </a:prstGeom>
          </p:spPr>
          <p:style>
            <a:lnRef idx="3">
              <a:schemeClr val="lt1"/>
            </a:lnRef>
            <a:fillRef idx="1">
              <a:schemeClr val="accent1"/>
            </a:fillRef>
            <a:effectRef idx="1">
              <a:schemeClr val="accent1"/>
            </a:effectRef>
            <a:fontRef idx="minor">
              <a:schemeClr val="lt1"/>
            </a:fontRef>
          </p:style>
          <p:txBody>
            <a:bodyPr rtlCol="0" anchor="ctr"/>
            <a:lstStyle/>
            <a:p>
              <a:pPr algn="ctr"/>
              <a:r>
                <a:rPr lang="en-US" sz="9600" dirty="0"/>
                <a:t>0</a:t>
              </a:r>
            </a:p>
          </p:txBody>
        </p:sp>
      </p:grpSp>
    </p:spTree>
    <p:extLst>
      <p:ext uri="{BB962C8B-B14F-4D97-AF65-F5344CB8AC3E}">
        <p14:creationId xmlns:p14="http://schemas.microsoft.com/office/powerpoint/2010/main" val="25593382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V-NAND/3D NAND</a:t>
            </a:r>
          </a:p>
        </p:txBody>
      </p:sp>
      <p:sp>
        <p:nvSpPr>
          <p:cNvPr id="9" name="3_Bullet 1">
            <a:extLst>
              <a:ext uri="{FF2B5EF4-FFF2-40B4-BE49-F238E27FC236}">
                <a16:creationId xmlns:a16="http://schemas.microsoft.com/office/drawing/2014/main" id="{9AB0CD40-3F8C-4AD7-ABD2-0365709E7B83}"/>
              </a:ext>
            </a:extLst>
          </p:cNvPr>
          <p:cNvSpPr txBox="1"/>
          <p:nvPr/>
        </p:nvSpPr>
        <p:spPr>
          <a:xfrm>
            <a:off x="854965" y="3613667"/>
            <a:ext cx="18283428" cy="1708066"/>
          </a:xfrm>
          <a:prstGeom prst="rect">
            <a:avLst/>
          </a:prstGeom>
          <a:noFill/>
        </p:spPr>
        <p:txBody>
          <a:bodyPr wrap="square">
            <a:spAutoFit/>
          </a:bodyPr>
          <a:lstStyle/>
          <a:p>
            <a:r>
              <a:rPr lang="en-US" sz="10500" b="1" dirty="0">
                <a:solidFill>
                  <a:srgbClr val="1884C7"/>
                </a:solidFill>
                <a:latin typeface="Arial" panose="020B0604020202020204" pitchFamily="34" charset="0"/>
                <a:cs typeface="Arial" panose="020B0604020202020204" pitchFamily="34" charset="0"/>
              </a:rPr>
              <a:t>Allows for more storage</a:t>
            </a:r>
          </a:p>
        </p:txBody>
      </p:sp>
      <p:sp>
        <p:nvSpPr>
          <p:cNvPr id="14" name="4_Bullet 2">
            <a:extLst>
              <a:ext uri="{FF2B5EF4-FFF2-40B4-BE49-F238E27FC236}">
                <a16:creationId xmlns:a16="http://schemas.microsoft.com/office/drawing/2014/main" id="{F7302874-6FF6-4F12-9408-F903772FAD68}"/>
              </a:ext>
            </a:extLst>
          </p:cNvPr>
          <p:cNvSpPr txBox="1"/>
          <p:nvPr/>
        </p:nvSpPr>
        <p:spPr>
          <a:xfrm>
            <a:off x="854964" y="5467572"/>
            <a:ext cx="18288000" cy="1246461"/>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Allows stacking of SLC/MLC/TLC/QLC</a:t>
            </a:r>
            <a:endParaRPr lang="en-US" sz="7500" dirty="0">
              <a:latin typeface="Arial" panose="020B0604020202020204" pitchFamily="34" charset="0"/>
              <a:cs typeface="Arial" panose="020B0604020202020204" pitchFamily="34" charset="0"/>
            </a:endParaRPr>
          </a:p>
        </p:txBody>
      </p:sp>
      <p:sp>
        <p:nvSpPr>
          <p:cNvPr id="11" name="5_Bullet 3">
            <a:extLst>
              <a:ext uri="{FF2B5EF4-FFF2-40B4-BE49-F238E27FC236}">
                <a16:creationId xmlns:a16="http://schemas.microsoft.com/office/drawing/2014/main" id="{E64035EB-538E-4765-9879-52C9E87B8C6B}"/>
              </a:ext>
            </a:extLst>
          </p:cNvPr>
          <p:cNvSpPr txBox="1"/>
          <p:nvPr/>
        </p:nvSpPr>
        <p:spPr>
          <a:xfrm>
            <a:off x="854964" y="6859811"/>
            <a:ext cx="28710636" cy="1246495"/>
          </a:xfrm>
          <a:prstGeom prst="rect">
            <a:avLst/>
          </a:prstGeom>
          <a:noFill/>
        </p:spPr>
        <p:txBody>
          <a:bodyPr wrap="square">
            <a:spAutoFit/>
          </a:bodyPr>
          <a:lstStyle/>
          <a:p>
            <a:r>
              <a:rPr lang="en-GB" sz="7500" dirty="0">
                <a:latin typeface="Arial" panose="020B0604020202020204" pitchFamily="34" charset="0"/>
                <a:cs typeface="Arial" panose="020B0604020202020204" pitchFamily="34" charset="0"/>
              </a:rPr>
              <a:t>Shorter electrical paths mean faster performance</a:t>
            </a:r>
            <a:endParaRPr lang="en-US" sz="7500" dirty="0">
              <a:latin typeface="Arial" panose="020B0604020202020204" pitchFamily="34" charset="0"/>
              <a:cs typeface="Arial" panose="020B0604020202020204" pitchFamily="34" charset="0"/>
            </a:endParaRPr>
          </a:p>
        </p:txBody>
      </p:sp>
      <p:sp>
        <p:nvSpPr>
          <p:cNvPr id="12" name="6_Bullet 4">
            <a:extLst>
              <a:ext uri="{FF2B5EF4-FFF2-40B4-BE49-F238E27FC236}">
                <a16:creationId xmlns:a16="http://schemas.microsoft.com/office/drawing/2014/main" id="{97EAF12F-B867-4C15-8390-FCF105AAB49B}"/>
              </a:ext>
            </a:extLst>
          </p:cNvPr>
          <p:cNvSpPr txBox="1"/>
          <p:nvPr/>
        </p:nvSpPr>
        <p:spPr>
          <a:xfrm>
            <a:off x="854964" y="8141687"/>
            <a:ext cx="18288000" cy="1246461"/>
          </a:xfrm>
          <a:prstGeom prst="rect">
            <a:avLst/>
          </a:prstGeom>
          <a:noFill/>
        </p:spPr>
        <p:txBody>
          <a:bodyPr wrap="square">
            <a:spAutoFit/>
          </a:bodyPr>
          <a:lstStyle/>
          <a:p>
            <a:r>
              <a:rPr lang="en-US" sz="7500" dirty="0">
                <a:latin typeface="Arial" panose="020B0604020202020204" pitchFamily="34" charset="0"/>
                <a:cs typeface="Arial" panose="020B0604020202020204" pitchFamily="34" charset="0"/>
              </a:rPr>
              <a:t>Difficult to manufacture</a:t>
            </a:r>
          </a:p>
        </p:txBody>
      </p:sp>
      <p:grpSp>
        <p:nvGrpSpPr>
          <p:cNvPr id="3" name="2_3D">
            <a:extLst>
              <a:ext uri="{FF2B5EF4-FFF2-40B4-BE49-F238E27FC236}">
                <a16:creationId xmlns:a16="http://schemas.microsoft.com/office/drawing/2014/main" id="{F3AC5333-BBC6-AD54-9104-8C93FE6F89C9}"/>
              </a:ext>
            </a:extLst>
          </p:cNvPr>
          <p:cNvGrpSpPr/>
          <p:nvPr/>
        </p:nvGrpSpPr>
        <p:grpSpPr>
          <a:xfrm>
            <a:off x="24635733" y="5257492"/>
            <a:ext cx="7402836" cy="14906316"/>
            <a:chOff x="4972493" y="3810000"/>
            <a:chExt cx="3710046" cy="7470531"/>
          </a:xfrm>
        </p:grpSpPr>
        <p:sp>
          <p:nvSpPr>
            <p:cNvPr id="6" name="Rectangle 5">
              <a:extLst>
                <a:ext uri="{FF2B5EF4-FFF2-40B4-BE49-F238E27FC236}">
                  <a16:creationId xmlns:a16="http://schemas.microsoft.com/office/drawing/2014/main" id="{7E97784B-8ABF-A1FF-F560-8C3915A337B0}"/>
                </a:ext>
              </a:extLst>
            </p:cNvPr>
            <p:cNvSpPr/>
            <p:nvPr/>
          </p:nvSpPr>
          <p:spPr>
            <a:xfrm>
              <a:off x="5029200" y="6400800"/>
              <a:ext cx="2819400" cy="4879731"/>
            </a:xfrm>
            <a:prstGeom prst="rect">
              <a:avLst/>
            </a:prstGeom>
            <a:scene3d>
              <a:camera prst="orthographicFront">
                <a:rot lat="9000000" lon="7200000" rev="17400000"/>
              </a:camera>
              <a:lightRig rig="threePt" dir="t"/>
            </a:scene3d>
            <a:sp3d extrusionH="2984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72DAB939-4190-D09E-4678-6614D89B2E88}"/>
                </a:ext>
              </a:extLst>
            </p:cNvPr>
            <p:cNvSpPr/>
            <p:nvPr/>
          </p:nvSpPr>
          <p:spPr>
            <a:xfrm>
              <a:off x="5029200" y="5867400"/>
              <a:ext cx="2819400" cy="4879731"/>
            </a:xfrm>
            <a:prstGeom prst="rect">
              <a:avLst/>
            </a:prstGeom>
            <a:scene3d>
              <a:camera prst="orthographicFront">
                <a:rot lat="9000000" lon="7200000" rev="17400000"/>
              </a:camera>
              <a:lightRig rig="threePt" dir="t"/>
            </a:scene3d>
            <a:sp3d extrusionH="2984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A831EA9D-F9A2-7606-173E-0932BBFF4672}"/>
                </a:ext>
              </a:extLst>
            </p:cNvPr>
            <p:cNvSpPr/>
            <p:nvPr/>
          </p:nvSpPr>
          <p:spPr>
            <a:xfrm>
              <a:off x="5029200" y="5334000"/>
              <a:ext cx="2819400" cy="4879731"/>
            </a:xfrm>
            <a:prstGeom prst="rect">
              <a:avLst/>
            </a:prstGeom>
            <a:scene3d>
              <a:camera prst="orthographicFront">
                <a:rot lat="9000000" lon="7200000" rev="17400000"/>
              </a:camera>
              <a:lightRig rig="threePt" dir="t"/>
            </a:scene3d>
            <a:sp3d extrusionH="2984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13F37C73-98B6-3A21-FB0F-B91474555CE6}"/>
                </a:ext>
              </a:extLst>
            </p:cNvPr>
            <p:cNvSpPr/>
            <p:nvPr/>
          </p:nvSpPr>
          <p:spPr>
            <a:xfrm>
              <a:off x="5029200" y="4800600"/>
              <a:ext cx="2819400" cy="4879731"/>
            </a:xfrm>
            <a:prstGeom prst="rect">
              <a:avLst/>
            </a:prstGeom>
            <a:scene3d>
              <a:camera prst="orthographicFront">
                <a:rot lat="9000000" lon="7200000" rev="17400000"/>
              </a:camera>
              <a:lightRig rig="threePt" dir="t"/>
            </a:scene3d>
            <a:sp3d extrusionH="2984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46906A4E-E34F-9A7E-E5C4-D4C1C830E047}"/>
                </a:ext>
              </a:extLst>
            </p:cNvPr>
            <p:cNvSpPr/>
            <p:nvPr/>
          </p:nvSpPr>
          <p:spPr>
            <a:xfrm>
              <a:off x="5029200" y="4264269"/>
              <a:ext cx="2819400" cy="4879731"/>
            </a:xfrm>
            <a:prstGeom prst="rect">
              <a:avLst/>
            </a:prstGeom>
            <a:scene3d>
              <a:camera prst="orthographicFront">
                <a:rot lat="9000000" lon="7200000" rev="17400000"/>
              </a:camera>
              <a:lightRig rig="threePt" dir="t"/>
            </a:scene3d>
            <a:sp3d extrusionH="298450"/>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
          <p:nvSpPr>
            <p:cNvPr id="23" name="Rectangle 22">
              <a:extLst>
                <a:ext uri="{FF2B5EF4-FFF2-40B4-BE49-F238E27FC236}">
                  <a16:creationId xmlns:a16="http://schemas.microsoft.com/office/drawing/2014/main" id="{F794C36E-EDA8-4503-2023-7EEBC909746D}"/>
                </a:ext>
              </a:extLst>
            </p:cNvPr>
            <p:cNvSpPr/>
            <p:nvPr/>
          </p:nvSpPr>
          <p:spPr>
            <a:xfrm>
              <a:off x="4972493" y="3810000"/>
              <a:ext cx="2819400" cy="4879731"/>
            </a:xfrm>
            <a:prstGeom prst="rect">
              <a:avLst/>
            </a:prstGeom>
            <a:scene3d>
              <a:camera prst="orthographicFront">
                <a:rot lat="9000000" lon="7200000" rev="17400000"/>
              </a:camera>
              <a:lightRig rig="threePt" dir="t"/>
            </a:scene3d>
            <a:sp3d extrusionH="298450"/>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algn="ctr"/>
              <a:r>
                <a:rPr lang="en-US" sz="9600" dirty="0"/>
                <a:t>3D</a:t>
              </a:r>
            </a:p>
          </p:txBody>
        </p:sp>
        <p:sp>
          <p:nvSpPr>
            <p:cNvPr id="24" name="Rectangle 15">
              <a:extLst>
                <a:ext uri="{FF2B5EF4-FFF2-40B4-BE49-F238E27FC236}">
                  <a16:creationId xmlns:a16="http://schemas.microsoft.com/office/drawing/2014/main" id="{C3C6EFE5-EEB8-96DF-09A0-B18A945137F0}"/>
                </a:ext>
              </a:extLst>
            </p:cNvPr>
            <p:cNvSpPr/>
            <p:nvPr/>
          </p:nvSpPr>
          <p:spPr>
            <a:xfrm>
              <a:off x="8001001" y="6179915"/>
              <a:ext cx="681538" cy="3006525"/>
            </a:xfrm>
            <a:custGeom>
              <a:avLst/>
              <a:gdLst>
                <a:gd name="connsiteX0" fmla="*/ 0 w 646814"/>
                <a:gd name="connsiteY0" fmla="*/ 0 h 2746130"/>
                <a:gd name="connsiteX1" fmla="*/ 646814 w 646814"/>
                <a:gd name="connsiteY1" fmla="*/ 0 h 2746130"/>
                <a:gd name="connsiteX2" fmla="*/ 646814 w 646814"/>
                <a:gd name="connsiteY2" fmla="*/ 2746130 h 2746130"/>
                <a:gd name="connsiteX3" fmla="*/ 0 w 646814"/>
                <a:gd name="connsiteY3" fmla="*/ 2746130 h 2746130"/>
                <a:gd name="connsiteX4" fmla="*/ 0 w 646814"/>
                <a:gd name="connsiteY4" fmla="*/ 0 h 2746130"/>
                <a:gd name="connsiteX0" fmla="*/ 0 w 646814"/>
                <a:gd name="connsiteY0" fmla="*/ 144684 h 2890814"/>
                <a:gd name="connsiteX1" fmla="*/ 646814 w 646814"/>
                <a:gd name="connsiteY1" fmla="*/ 0 h 2890814"/>
                <a:gd name="connsiteX2" fmla="*/ 646814 w 646814"/>
                <a:gd name="connsiteY2" fmla="*/ 2890814 h 2890814"/>
                <a:gd name="connsiteX3" fmla="*/ 0 w 646814"/>
                <a:gd name="connsiteY3" fmla="*/ 2890814 h 2890814"/>
                <a:gd name="connsiteX4" fmla="*/ 0 w 646814"/>
                <a:gd name="connsiteY4" fmla="*/ 144684 h 2890814"/>
                <a:gd name="connsiteX0" fmla="*/ 0 w 646814"/>
                <a:gd name="connsiteY0" fmla="*/ 144684 h 2890814"/>
                <a:gd name="connsiteX1" fmla="*/ 646814 w 646814"/>
                <a:gd name="connsiteY1" fmla="*/ 0 h 2890814"/>
                <a:gd name="connsiteX2" fmla="*/ 646814 w 646814"/>
                <a:gd name="connsiteY2" fmla="*/ 2643873 h 2890814"/>
                <a:gd name="connsiteX3" fmla="*/ 0 w 646814"/>
                <a:gd name="connsiteY3" fmla="*/ 2890814 h 2890814"/>
                <a:gd name="connsiteX4" fmla="*/ 0 w 646814"/>
                <a:gd name="connsiteY4" fmla="*/ 144684 h 2890814"/>
                <a:gd name="connsiteX0" fmla="*/ 0 w 681538"/>
                <a:gd name="connsiteY0" fmla="*/ 144684 h 2890814"/>
                <a:gd name="connsiteX1" fmla="*/ 646814 w 681538"/>
                <a:gd name="connsiteY1" fmla="*/ 0 h 2890814"/>
                <a:gd name="connsiteX2" fmla="*/ 681538 w 681538"/>
                <a:gd name="connsiteY2" fmla="*/ 2670715 h 2890814"/>
                <a:gd name="connsiteX3" fmla="*/ 0 w 681538"/>
                <a:gd name="connsiteY3" fmla="*/ 2890814 h 2890814"/>
                <a:gd name="connsiteX4" fmla="*/ 0 w 681538"/>
                <a:gd name="connsiteY4" fmla="*/ 144684 h 2890814"/>
                <a:gd name="connsiteX0" fmla="*/ 109959 w 791497"/>
                <a:gd name="connsiteY0" fmla="*/ 144684 h 2842500"/>
                <a:gd name="connsiteX1" fmla="*/ 756773 w 791497"/>
                <a:gd name="connsiteY1" fmla="*/ 0 h 2842500"/>
                <a:gd name="connsiteX2" fmla="*/ 791497 w 791497"/>
                <a:gd name="connsiteY2" fmla="*/ 2670715 h 2842500"/>
                <a:gd name="connsiteX3" fmla="*/ 0 w 791497"/>
                <a:gd name="connsiteY3" fmla="*/ 2842500 h 2842500"/>
                <a:gd name="connsiteX4" fmla="*/ 109959 w 791497"/>
                <a:gd name="connsiteY4" fmla="*/ 144684 h 2842500"/>
                <a:gd name="connsiteX0" fmla="*/ 63660 w 745198"/>
                <a:gd name="connsiteY0" fmla="*/ 144684 h 2821027"/>
                <a:gd name="connsiteX1" fmla="*/ 710474 w 745198"/>
                <a:gd name="connsiteY1" fmla="*/ 0 h 2821027"/>
                <a:gd name="connsiteX2" fmla="*/ 745198 w 745198"/>
                <a:gd name="connsiteY2" fmla="*/ 2670715 h 2821027"/>
                <a:gd name="connsiteX3" fmla="*/ 0 w 745198"/>
                <a:gd name="connsiteY3" fmla="*/ 2821027 h 2821027"/>
                <a:gd name="connsiteX4" fmla="*/ 63660 w 745198"/>
                <a:gd name="connsiteY4" fmla="*/ 144684 h 2821027"/>
                <a:gd name="connsiteX0" fmla="*/ 23149 w 704687"/>
                <a:gd name="connsiteY0" fmla="*/ 144684 h 2799553"/>
                <a:gd name="connsiteX1" fmla="*/ 669963 w 704687"/>
                <a:gd name="connsiteY1" fmla="*/ 0 h 2799553"/>
                <a:gd name="connsiteX2" fmla="*/ 704687 w 704687"/>
                <a:gd name="connsiteY2" fmla="*/ 2670715 h 2799553"/>
                <a:gd name="connsiteX3" fmla="*/ 0 w 704687"/>
                <a:gd name="connsiteY3" fmla="*/ 2799553 h 2799553"/>
                <a:gd name="connsiteX4" fmla="*/ 23149 w 704687"/>
                <a:gd name="connsiteY4" fmla="*/ 144684 h 2799553"/>
                <a:gd name="connsiteX0" fmla="*/ 0 w 681538"/>
                <a:gd name="connsiteY0" fmla="*/ 144684 h 2788817"/>
                <a:gd name="connsiteX1" fmla="*/ 646814 w 681538"/>
                <a:gd name="connsiteY1" fmla="*/ 0 h 2788817"/>
                <a:gd name="connsiteX2" fmla="*/ 681538 w 681538"/>
                <a:gd name="connsiteY2" fmla="*/ 2670715 h 2788817"/>
                <a:gd name="connsiteX3" fmla="*/ 46299 w 681538"/>
                <a:gd name="connsiteY3" fmla="*/ 2788817 h 2788817"/>
                <a:gd name="connsiteX4" fmla="*/ 0 w 681538"/>
                <a:gd name="connsiteY4" fmla="*/ 144684 h 2788817"/>
                <a:gd name="connsiteX0" fmla="*/ 0 w 681538"/>
                <a:gd name="connsiteY0" fmla="*/ 144684 h 2788817"/>
                <a:gd name="connsiteX1" fmla="*/ 646814 w 681538"/>
                <a:gd name="connsiteY1" fmla="*/ 0 h 2788817"/>
                <a:gd name="connsiteX2" fmla="*/ 681538 w 681538"/>
                <a:gd name="connsiteY2" fmla="*/ 2670715 h 2788817"/>
                <a:gd name="connsiteX3" fmla="*/ 57874 w 681538"/>
                <a:gd name="connsiteY3" fmla="*/ 2788817 h 2788817"/>
                <a:gd name="connsiteX4" fmla="*/ 0 w 681538"/>
                <a:gd name="connsiteY4" fmla="*/ 144684 h 278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538" h="2788817">
                  <a:moveTo>
                    <a:pt x="0" y="144684"/>
                  </a:moveTo>
                  <a:lnTo>
                    <a:pt x="646814" y="0"/>
                  </a:lnTo>
                  <a:lnTo>
                    <a:pt x="681538" y="2670715"/>
                  </a:lnTo>
                  <a:lnTo>
                    <a:pt x="57874" y="2788817"/>
                  </a:lnTo>
                  <a:lnTo>
                    <a:pt x="0" y="144684"/>
                  </a:lnTo>
                  <a:close/>
                </a:path>
              </a:pathLst>
            </a:custGeom>
            <a:ln>
              <a:solidFill>
                <a:schemeClr val="bg1"/>
              </a:solidFill>
            </a:ln>
            <a:scene3d>
              <a:camera prst="orthographicFront">
                <a:rot lat="0" lon="3600000" rev="0"/>
              </a:camera>
              <a:lightRig rig="threePt" dir="t"/>
            </a:scene3d>
            <a:sp3d extrusionH="127000" contourW="12700">
              <a:extrusionClr>
                <a:schemeClr val="bg1"/>
              </a:extrusionClr>
              <a:contourClr>
                <a:schemeClr val="bg1"/>
              </a:contourClr>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sp>
          <p:nvSpPr>
            <p:cNvPr id="25" name="Rectangle 15">
              <a:extLst>
                <a:ext uri="{FF2B5EF4-FFF2-40B4-BE49-F238E27FC236}">
                  <a16:creationId xmlns:a16="http://schemas.microsoft.com/office/drawing/2014/main" id="{5EC2FECF-FB21-2169-43FD-0DEBA0118BF4}"/>
                </a:ext>
              </a:extLst>
            </p:cNvPr>
            <p:cNvSpPr/>
            <p:nvPr/>
          </p:nvSpPr>
          <p:spPr>
            <a:xfrm>
              <a:off x="5943600" y="6940506"/>
              <a:ext cx="681538" cy="3006525"/>
            </a:xfrm>
            <a:custGeom>
              <a:avLst/>
              <a:gdLst>
                <a:gd name="connsiteX0" fmla="*/ 0 w 646814"/>
                <a:gd name="connsiteY0" fmla="*/ 0 h 2746130"/>
                <a:gd name="connsiteX1" fmla="*/ 646814 w 646814"/>
                <a:gd name="connsiteY1" fmla="*/ 0 h 2746130"/>
                <a:gd name="connsiteX2" fmla="*/ 646814 w 646814"/>
                <a:gd name="connsiteY2" fmla="*/ 2746130 h 2746130"/>
                <a:gd name="connsiteX3" fmla="*/ 0 w 646814"/>
                <a:gd name="connsiteY3" fmla="*/ 2746130 h 2746130"/>
                <a:gd name="connsiteX4" fmla="*/ 0 w 646814"/>
                <a:gd name="connsiteY4" fmla="*/ 0 h 2746130"/>
                <a:gd name="connsiteX0" fmla="*/ 0 w 646814"/>
                <a:gd name="connsiteY0" fmla="*/ 144684 h 2890814"/>
                <a:gd name="connsiteX1" fmla="*/ 646814 w 646814"/>
                <a:gd name="connsiteY1" fmla="*/ 0 h 2890814"/>
                <a:gd name="connsiteX2" fmla="*/ 646814 w 646814"/>
                <a:gd name="connsiteY2" fmla="*/ 2890814 h 2890814"/>
                <a:gd name="connsiteX3" fmla="*/ 0 w 646814"/>
                <a:gd name="connsiteY3" fmla="*/ 2890814 h 2890814"/>
                <a:gd name="connsiteX4" fmla="*/ 0 w 646814"/>
                <a:gd name="connsiteY4" fmla="*/ 144684 h 2890814"/>
                <a:gd name="connsiteX0" fmla="*/ 0 w 646814"/>
                <a:gd name="connsiteY0" fmla="*/ 144684 h 2890814"/>
                <a:gd name="connsiteX1" fmla="*/ 646814 w 646814"/>
                <a:gd name="connsiteY1" fmla="*/ 0 h 2890814"/>
                <a:gd name="connsiteX2" fmla="*/ 646814 w 646814"/>
                <a:gd name="connsiteY2" fmla="*/ 2643873 h 2890814"/>
                <a:gd name="connsiteX3" fmla="*/ 0 w 646814"/>
                <a:gd name="connsiteY3" fmla="*/ 2890814 h 2890814"/>
                <a:gd name="connsiteX4" fmla="*/ 0 w 646814"/>
                <a:gd name="connsiteY4" fmla="*/ 144684 h 2890814"/>
                <a:gd name="connsiteX0" fmla="*/ 0 w 681538"/>
                <a:gd name="connsiteY0" fmla="*/ 144684 h 2890814"/>
                <a:gd name="connsiteX1" fmla="*/ 646814 w 681538"/>
                <a:gd name="connsiteY1" fmla="*/ 0 h 2890814"/>
                <a:gd name="connsiteX2" fmla="*/ 681538 w 681538"/>
                <a:gd name="connsiteY2" fmla="*/ 2670715 h 2890814"/>
                <a:gd name="connsiteX3" fmla="*/ 0 w 681538"/>
                <a:gd name="connsiteY3" fmla="*/ 2890814 h 2890814"/>
                <a:gd name="connsiteX4" fmla="*/ 0 w 681538"/>
                <a:gd name="connsiteY4" fmla="*/ 144684 h 2890814"/>
                <a:gd name="connsiteX0" fmla="*/ 109959 w 791497"/>
                <a:gd name="connsiteY0" fmla="*/ 144684 h 2842500"/>
                <a:gd name="connsiteX1" fmla="*/ 756773 w 791497"/>
                <a:gd name="connsiteY1" fmla="*/ 0 h 2842500"/>
                <a:gd name="connsiteX2" fmla="*/ 791497 w 791497"/>
                <a:gd name="connsiteY2" fmla="*/ 2670715 h 2842500"/>
                <a:gd name="connsiteX3" fmla="*/ 0 w 791497"/>
                <a:gd name="connsiteY3" fmla="*/ 2842500 h 2842500"/>
                <a:gd name="connsiteX4" fmla="*/ 109959 w 791497"/>
                <a:gd name="connsiteY4" fmla="*/ 144684 h 2842500"/>
                <a:gd name="connsiteX0" fmla="*/ 63660 w 745198"/>
                <a:gd name="connsiteY0" fmla="*/ 144684 h 2821027"/>
                <a:gd name="connsiteX1" fmla="*/ 710474 w 745198"/>
                <a:gd name="connsiteY1" fmla="*/ 0 h 2821027"/>
                <a:gd name="connsiteX2" fmla="*/ 745198 w 745198"/>
                <a:gd name="connsiteY2" fmla="*/ 2670715 h 2821027"/>
                <a:gd name="connsiteX3" fmla="*/ 0 w 745198"/>
                <a:gd name="connsiteY3" fmla="*/ 2821027 h 2821027"/>
                <a:gd name="connsiteX4" fmla="*/ 63660 w 745198"/>
                <a:gd name="connsiteY4" fmla="*/ 144684 h 2821027"/>
                <a:gd name="connsiteX0" fmla="*/ 23149 w 704687"/>
                <a:gd name="connsiteY0" fmla="*/ 144684 h 2799553"/>
                <a:gd name="connsiteX1" fmla="*/ 669963 w 704687"/>
                <a:gd name="connsiteY1" fmla="*/ 0 h 2799553"/>
                <a:gd name="connsiteX2" fmla="*/ 704687 w 704687"/>
                <a:gd name="connsiteY2" fmla="*/ 2670715 h 2799553"/>
                <a:gd name="connsiteX3" fmla="*/ 0 w 704687"/>
                <a:gd name="connsiteY3" fmla="*/ 2799553 h 2799553"/>
                <a:gd name="connsiteX4" fmla="*/ 23149 w 704687"/>
                <a:gd name="connsiteY4" fmla="*/ 144684 h 2799553"/>
                <a:gd name="connsiteX0" fmla="*/ 0 w 681538"/>
                <a:gd name="connsiteY0" fmla="*/ 144684 h 2788817"/>
                <a:gd name="connsiteX1" fmla="*/ 646814 w 681538"/>
                <a:gd name="connsiteY1" fmla="*/ 0 h 2788817"/>
                <a:gd name="connsiteX2" fmla="*/ 681538 w 681538"/>
                <a:gd name="connsiteY2" fmla="*/ 2670715 h 2788817"/>
                <a:gd name="connsiteX3" fmla="*/ 46299 w 681538"/>
                <a:gd name="connsiteY3" fmla="*/ 2788817 h 2788817"/>
                <a:gd name="connsiteX4" fmla="*/ 0 w 681538"/>
                <a:gd name="connsiteY4" fmla="*/ 144684 h 2788817"/>
                <a:gd name="connsiteX0" fmla="*/ 0 w 681538"/>
                <a:gd name="connsiteY0" fmla="*/ 144684 h 2788817"/>
                <a:gd name="connsiteX1" fmla="*/ 646814 w 681538"/>
                <a:gd name="connsiteY1" fmla="*/ 0 h 2788817"/>
                <a:gd name="connsiteX2" fmla="*/ 681538 w 681538"/>
                <a:gd name="connsiteY2" fmla="*/ 2670715 h 2788817"/>
                <a:gd name="connsiteX3" fmla="*/ 57874 w 681538"/>
                <a:gd name="connsiteY3" fmla="*/ 2788817 h 2788817"/>
                <a:gd name="connsiteX4" fmla="*/ 0 w 681538"/>
                <a:gd name="connsiteY4" fmla="*/ 144684 h 278881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81538" h="2788817">
                  <a:moveTo>
                    <a:pt x="0" y="144684"/>
                  </a:moveTo>
                  <a:lnTo>
                    <a:pt x="646814" y="0"/>
                  </a:lnTo>
                  <a:lnTo>
                    <a:pt x="681538" y="2670715"/>
                  </a:lnTo>
                  <a:lnTo>
                    <a:pt x="57874" y="2788817"/>
                  </a:lnTo>
                  <a:lnTo>
                    <a:pt x="0" y="144684"/>
                  </a:lnTo>
                  <a:close/>
                </a:path>
              </a:pathLst>
            </a:custGeom>
            <a:ln>
              <a:solidFill>
                <a:schemeClr val="bg1"/>
              </a:solidFill>
            </a:ln>
            <a:scene3d>
              <a:camera prst="orthographicFront">
                <a:rot lat="0" lon="3600000" rev="0"/>
              </a:camera>
              <a:lightRig rig="threePt" dir="t"/>
            </a:scene3d>
            <a:sp3d extrusionH="127000" contourW="12700">
              <a:extrusionClr>
                <a:schemeClr val="bg1"/>
              </a:extrusionClr>
              <a:contourClr>
                <a:schemeClr val="bg1"/>
              </a:contourClr>
            </a:sp3d>
          </p:spPr>
          <p:style>
            <a:lnRef idx="2">
              <a:schemeClr val="dk1"/>
            </a:lnRef>
            <a:fillRef idx="1">
              <a:schemeClr val="lt1"/>
            </a:fillRef>
            <a:effectRef idx="0">
              <a:schemeClr val="dk1"/>
            </a:effectRef>
            <a:fontRef idx="minor">
              <a:schemeClr val="dk1"/>
            </a:fontRef>
          </p:style>
          <p:txBody>
            <a:bodyPr rtlCol="0" anchor="ctr"/>
            <a:lstStyle/>
            <a:p>
              <a:pPr algn="ctr"/>
              <a:endParaRPr lang="en-US"/>
            </a:p>
          </p:txBody>
        </p:sp>
      </p:grpSp>
      <p:sp>
        <p:nvSpPr>
          <p:cNvPr id="4" name="1_2D">
            <a:extLst>
              <a:ext uri="{FF2B5EF4-FFF2-40B4-BE49-F238E27FC236}">
                <a16:creationId xmlns:a16="http://schemas.microsoft.com/office/drawing/2014/main" id="{59EA1614-D63E-6475-63A0-3CF6425E9AB7}"/>
              </a:ext>
            </a:extLst>
          </p:cNvPr>
          <p:cNvSpPr/>
          <p:nvPr/>
        </p:nvSpPr>
        <p:spPr>
          <a:xfrm>
            <a:off x="6238216" y="9986299"/>
            <a:ext cx="5625687" cy="9736766"/>
          </a:xfrm>
          <a:prstGeom prst="rect">
            <a:avLst/>
          </a:prstGeom>
          <a:scene3d>
            <a:camera prst="orthographicFront">
              <a:rot lat="9000000" lon="7200000" rev="17400000"/>
            </a:camera>
            <a:lightRig rig="threePt" dir="t"/>
          </a:scene3d>
          <a:sp3d extrusionH="298450"/>
        </p:spPr>
        <p:style>
          <a:lnRef idx="2">
            <a:schemeClr val="accent5">
              <a:shade val="50000"/>
            </a:schemeClr>
          </a:lnRef>
          <a:fillRef idx="1">
            <a:schemeClr val="accent5"/>
          </a:fillRef>
          <a:effectRef idx="0">
            <a:schemeClr val="accent5"/>
          </a:effectRef>
          <a:fontRef idx="minor">
            <a:schemeClr val="lt1"/>
          </a:fontRef>
        </p:style>
        <p:txBody>
          <a:bodyPr vert="vert" rtlCol="0" anchor="ctr"/>
          <a:lstStyle/>
          <a:p>
            <a:pPr algn="ctr"/>
            <a:r>
              <a:rPr lang="en-US" sz="9600" dirty="0"/>
              <a:t>2D</a:t>
            </a:r>
          </a:p>
        </p:txBody>
      </p:sp>
    </p:spTree>
    <p:extLst>
      <p:ext uri="{BB962C8B-B14F-4D97-AF65-F5344CB8AC3E}">
        <p14:creationId xmlns:p14="http://schemas.microsoft.com/office/powerpoint/2010/main" val="203018069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tretch>
            <a:fillRect/>
          </a:stretch>
        </p:blipFill>
        <p:spPr>
          <a:xfrm>
            <a:off x="0" y="1588"/>
            <a:ext cx="36576000" cy="3208337"/>
          </a:xfrm>
        </p:spPr>
      </p:pic>
      <p:sp>
        <p:nvSpPr>
          <p:cNvPr id="21" name="0_Copyright">
            <a:extLst>
              <a:ext uri="{FF2B5EF4-FFF2-40B4-BE49-F238E27FC236}">
                <a16:creationId xmlns:a16="http://schemas.microsoft.com/office/drawing/2014/main" id="{C13F93EA-72DA-4750-97E6-BC515AF470E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6B8B6475-CABC-45BA-933E-1351BBDA2F8C}"/>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592117"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How They Work</a:t>
            </a:r>
          </a:p>
        </p:txBody>
      </p:sp>
      <p:sp>
        <p:nvSpPr>
          <p:cNvPr id="3" name="4_Flash Memory Highlight Text">
            <a:extLst>
              <a:ext uri="{FF2B5EF4-FFF2-40B4-BE49-F238E27FC236}">
                <a16:creationId xmlns:a16="http://schemas.microsoft.com/office/drawing/2014/main" id="{3DA64E3D-932F-07E7-DF0C-1BD2C4CCC681}"/>
              </a:ext>
            </a:extLst>
          </p:cNvPr>
          <p:cNvSpPr txBox="1"/>
          <p:nvPr/>
        </p:nvSpPr>
        <p:spPr>
          <a:xfrm>
            <a:off x="28216336" y="9145539"/>
            <a:ext cx="6957354"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Flash Chips</a:t>
            </a:r>
          </a:p>
        </p:txBody>
      </p:sp>
      <p:sp>
        <p:nvSpPr>
          <p:cNvPr id="4" name="3_DRAM Text">
            <a:extLst>
              <a:ext uri="{FF2B5EF4-FFF2-40B4-BE49-F238E27FC236}">
                <a16:creationId xmlns:a16="http://schemas.microsoft.com/office/drawing/2014/main" id="{A5D055B3-5BC3-B272-C07A-C6EBF0B36049}"/>
              </a:ext>
            </a:extLst>
          </p:cNvPr>
          <p:cNvSpPr txBox="1"/>
          <p:nvPr/>
        </p:nvSpPr>
        <p:spPr>
          <a:xfrm>
            <a:off x="1651422" y="5611745"/>
            <a:ext cx="8024953"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DRAM/Cache</a:t>
            </a:r>
          </a:p>
        </p:txBody>
      </p:sp>
      <p:sp>
        <p:nvSpPr>
          <p:cNvPr id="6" name="2_CC Text">
            <a:extLst>
              <a:ext uri="{FF2B5EF4-FFF2-40B4-BE49-F238E27FC236}">
                <a16:creationId xmlns:a16="http://schemas.microsoft.com/office/drawing/2014/main" id="{39C4BB45-3B00-05F8-11EF-BCF3CDE89550}"/>
              </a:ext>
            </a:extLst>
          </p:cNvPr>
          <p:cNvSpPr txBox="1"/>
          <p:nvPr/>
        </p:nvSpPr>
        <p:spPr>
          <a:xfrm>
            <a:off x="1651422" y="8465741"/>
            <a:ext cx="8738291" cy="1631215"/>
          </a:xfrm>
          <a:prstGeom prst="rect">
            <a:avLst/>
          </a:prstGeom>
          <a:noFill/>
        </p:spPr>
        <p:txBody>
          <a:bodyPr wrap="none" rtlCol="0">
            <a:spAutoFit/>
          </a:bodyPr>
          <a:lstStyle/>
          <a:p>
            <a:r>
              <a:rPr lang="en-US" sz="10000" dirty="0">
                <a:latin typeface="Arial" panose="020B0604020202020204" pitchFamily="34" charset="0"/>
                <a:cs typeface="Arial" panose="020B0604020202020204" pitchFamily="34" charset="0"/>
              </a:rPr>
              <a:t>Controller Chip</a:t>
            </a:r>
          </a:p>
        </p:txBody>
      </p:sp>
      <p:pic>
        <p:nvPicPr>
          <p:cNvPr id="8" name="1_SDD Graphic">
            <a:extLst>
              <a:ext uri="{FF2B5EF4-FFF2-40B4-BE49-F238E27FC236}">
                <a16:creationId xmlns:a16="http://schemas.microsoft.com/office/drawing/2014/main" id="{B1B02B3E-6A8F-E4A7-8F25-ECA68427D092}"/>
              </a:ext>
            </a:extLst>
          </p:cNvPr>
          <p:cNvPicPr>
            <a:picLocks noChangeAspect="1"/>
          </p:cNvPicPr>
          <p:nvPr/>
        </p:nvPicPr>
        <p:blipFill>
          <a:blip r:embed="rId4">
            <a:extLst>
              <a:ext uri="{28A0092B-C50C-407E-A947-70E740481C1C}">
                <a14:useLocalDpi xmlns:a14="http://schemas.microsoft.com/office/drawing/2010/main" val="0"/>
              </a:ext>
            </a:extLst>
          </a:blip>
          <a:srcRect/>
          <a:stretch/>
        </p:blipFill>
        <p:spPr>
          <a:xfrm>
            <a:off x="10391393" y="4887939"/>
            <a:ext cx="17824943" cy="12621128"/>
          </a:xfrm>
          <a:prstGeom prst="rect">
            <a:avLst/>
          </a:prstGeom>
        </p:spPr>
      </p:pic>
      <p:sp>
        <p:nvSpPr>
          <p:cNvPr id="10" name="2_CC Highlight">
            <a:extLst>
              <a:ext uri="{FF2B5EF4-FFF2-40B4-BE49-F238E27FC236}">
                <a16:creationId xmlns:a16="http://schemas.microsoft.com/office/drawing/2014/main" id="{5D618E8B-E4F1-3428-F01A-E6760F860ED1}"/>
              </a:ext>
            </a:extLst>
          </p:cNvPr>
          <p:cNvSpPr/>
          <p:nvPr/>
        </p:nvSpPr>
        <p:spPr>
          <a:xfrm>
            <a:off x="1651422" y="8567927"/>
            <a:ext cx="14949952" cy="3104990"/>
          </a:xfrm>
          <a:custGeom>
            <a:avLst/>
            <a:gdLst>
              <a:gd name="connsiteX0" fmla="*/ 7941183 w 9906000"/>
              <a:gd name="connsiteY0" fmla="*/ 92583 h 2057400"/>
              <a:gd name="connsiteX1" fmla="*/ 7941183 w 9906000"/>
              <a:gd name="connsiteY1" fmla="*/ 1964817 h 2057400"/>
              <a:gd name="connsiteX2" fmla="*/ 9813417 w 9906000"/>
              <a:gd name="connsiteY2" fmla="*/ 1964817 h 2057400"/>
              <a:gd name="connsiteX3" fmla="*/ 9813417 w 9906000"/>
              <a:gd name="connsiteY3" fmla="*/ 92583 h 2057400"/>
              <a:gd name="connsiteX4" fmla="*/ 7848600 w 9906000"/>
              <a:gd name="connsiteY4" fmla="*/ 0 h 2057400"/>
              <a:gd name="connsiteX5" fmla="*/ 9906000 w 9906000"/>
              <a:gd name="connsiteY5" fmla="*/ 0 h 2057400"/>
              <a:gd name="connsiteX6" fmla="*/ 9906000 w 9906000"/>
              <a:gd name="connsiteY6" fmla="*/ 2057400 h 2057400"/>
              <a:gd name="connsiteX7" fmla="*/ 7848600 w 9906000"/>
              <a:gd name="connsiteY7" fmla="*/ 2057400 h 2057400"/>
              <a:gd name="connsiteX8" fmla="*/ 7848600 w 9906000"/>
              <a:gd name="connsiteY8" fmla="*/ 1228061 h 2057400"/>
              <a:gd name="connsiteX9" fmla="*/ 0 w 9906000"/>
              <a:gd name="connsiteY9" fmla="*/ 1228061 h 2057400"/>
              <a:gd name="connsiteX10" fmla="*/ 0 w 9906000"/>
              <a:gd name="connsiteY10" fmla="*/ 1066801 h 2057400"/>
              <a:gd name="connsiteX11" fmla="*/ 7848600 w 9906000"/>
              <a:gd name="connsiteY11" fmla="*/ 1066801 h 20574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906000" h="2057400">
                <a:moveTo>
                  <a:pt x="7941183" y="92583"/>
                </a:moveTo>
                <a:lnTo>
                  <a:pt x="7941183" y="1964817"/>
                </a:lnTo>
                <a:lnTo>
                  <a:pt x="9813417" y="1964817"/>
                </a:lnTo>
                <a:lnTo>
                  <a:pt x="9813417" y="92583"/>
                </a:lnTo>
                <a:close/>
                <a:moveTo>
                  <a:pt x="7848600" y="0"/>
                </a:moveTo>
                <a:lnTo>
                  <a:pt x="9906000" y="0"/>
                </a:lnTo>
                <a:lnTo>
                  <a:pt x="9906000" y="2057400"/>
                </a:lnTo>
                <a:lnTo>
                  <a:pt x="7848600" y="2057400"/>
                </a:lnTo>
                <a:lnTo>
                  <a:pt x="7848600" y="1228061"/>
                </a:lnTo>
                <a:lnTo>
                  <a:pt x="0" y="1228061"/>
                </a:lnTo>
                <a:lnTo>
                  <a:pt x="0" y="1066801"/>
                </a:lnTo>
                <a:lnTo>
                  <a:pt x="7848600" y="1066801"/>
                </a:lnTo>
                <a:close/>
              </a:path>
            </a:pathLst>
          </a:custGeom>
          <a:gradFill>
            <a:gsLst>
              <a:gs pos="0">
                <a:schemeClr val="accent4">
                  <a:shade val="51000"/>
                  <a:satMod val="130000"/>
                  <a:alpha val="70000"/>
                </a:schemeClr>
              </a:gs>
              <a:gs pos="80000">
                <a:schemeClr val="accent4">
                  <a:shade val="93000"/>
                  <a:satMod val="130000"/>
                  <a:alpha val="70000"/>
                </a:schemeClr>
              </a:gs>
              <a:gs pos="100000">
                <a:schemeClr val="accent4">
                  <a:shade val="94000"/>
                  <a:satMod val="135000"/>
                  <a:alpha val="7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16" name="3_DRAM Highlight">
            <a:extLst>
              <a:ext uri="{FF2B5EF4-FFF2-40B4-BE49-F238E27FC236}">
                <a16:creationId xmlns:a16="http://schemas.microsoft.com/office/drawing/2014/main" id="{FAFD80BC-0B71-4625-BC8A-570A55C01992}"/>
              </a:ext>
            </a:extLst>
          </p:cNvPr>
          <p:cNvSpPr/>
          <p:nvPr/>
        </p:nvSpPr>
        <p:spPr>
          <a:xfrm>
            <a:off x="1651420" y="6497932"/>
            <a:ext cx="14374954" cy="2069993"/>
          </a:xfrm>
          <a:custGeom>
            <a:avLst/>
            <a:gdLst>
              <a:gd name="connsiteX0" fmla="*/ 8170729 w 9525000"/>
              <a:gd name="connsiteY0" fmla="*/ 93529 h 1371600"/>
              <a:gd name="connsiteX1" fmla="*/ 8170729 w 9525000"/>
              <a:gd name="connsiteY1" fmla="*/ 1278071 h 1371600"/>
              <a:gd name="connsiteX2" fmla="*/ 9431471 w 9525000"/>
              <a:gd name="connsiteY2" fmla="*/ 1278071 h 1371600"/>
              <a:gd name="connsiteX3" fmla="*/ 9431471 w 9525000"/>
              <a:gd name="connsiteY3" fmla="*/ 93529 h 1371600"/>
              <a:gd name="connsiteX4" fmla="*/ 8077200 w 9525000"/>
              <a:gd name="connsiteY4" fmla="*/ 0 h 1371600"/>
              <a:gd name="connsiteX5" fmla="*/ 9525000 w 9525000"/>
              <a:gd name="connsiteY5" fmla="*/ 0 h 1371600"/>
              <a:gd name="connsiteX6" fmla="*/ 9525000 w 9525000"/>
              <a:gd name="connsiteY6" fmla="*/ 1371600 h 1371600"/>
              <a:gd name="connsiteX7" fmla="*/ 8077200 w 9525000"/>
              <a:gd name="connsiteY7" fmla="*/ 1371600 h 1371600"/>
              <a:gd name="connsiteX8" fmla="*/ 8077200 w 9525000"/>
              <a:gd name="connsiteY8" fmla="*/ 644774 h 1371600"/>
              <a:gd name="connsiteX9" fmla="*/ 0 w 9525000"/>
              <a:gd name="connsiteY9" fmla="*/ 644774 h 1371600"/>
              <a:gd name="connsiteX10" fmla="*/ 0 w 9525000"/>
              <a:gd name="connsiteY10" fmla="*/ 531247 h 1371600"/>
              <a:gd name="connsiteX11" fmla="*/ 8077200 w 9525000"/>
              <a:gd name="connsiteY11" fmla="*/ 531247 h 1371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9525000" h="1371600">
                <a:moveTo>
                  <a:pt x="8170729" y="93529"/>
                </a:moveTo>
                <a:lnTo>
                  <a:pt x="8170729" y="1278071"/>
                </a:lnTo>
                <a:lnTo>
                  <a:pt x="9431471" y="1278071"/>
                </a:lnTo>
                <a:lnTo>
                  <a:pt x="9431471" y="93529"/>
                </a:lnTo>
                <a:close/>
                <a:moveTo>
                  <a:pt x="8077200" y="0"/>
                </a:moveTo>
                <a:lnTo>
                  <a:pt x="9525000" y="0"/>
                </a:lnTo>
                <a:lnTo>
                  <a:pt x="9525000" y="1371600"/>
                </a:lnTo>
                <a:lnTo>
                  <a:pt x="8077200" y="1371600"/>
                </a:lnTo>
                <a:lnTo>
                  <a:pt x="8077200" y="644774"/>
                </a:lnTo>
                <a:lnTo>
                  <a:pt x="0" y="644774"/>
                </a:lnTo>
                <a:lnTo>
                  <a:pt x="0" y="531247"/>
                </a:lnTo>
                <a:lnTo>
                  <a:pt x="8077200" y="531247"/>
                </a:lnTo>
                <a:close/>
              </a:path>
            </a:pathLst>
          </a:custGeom>
          <a:gradFill>
            <a:gsLst>
              <a:gs pos="0">
                <a:schemeClr val="accent6">
                  <a:lumMod val="60000"/>
                  <a:lumOff val="40000"/>
                </a:schemeClr>
              </a:gs>
              <a:gs pos="80000">
                <a:schemeClr val="accent6">
                  <a:lumMod val="60000"/>
                  <a:lumOff val="40000"/>
                </a:schemeClr>
              </a:gs>
              <a:gs pos="100000">
                <a:schemeClr val="accent6">
                  <a:lumMod val="20000"/>
                  <a:lumOff val="8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
        <p:nvSpPr>
          <p:cNvPr id="17" name="4_Flash Memory Highlight">
            <a:extLst>
              <a:ext uri="{FF2B5EF4-FFF2-40B4-BE49-F238E27FC236}">
                <a16:creationId xmlns:a16="http://schemas.microsoft.com/office/drawing/2014/main" id="{AFFF3069-A0A7-51BA-B0C0-C79B6B85CA08}"/>
              </a:ext>
            </a:extLst>
          </p:cNvPr>
          <p:cNvSpPr/>
          <p:nvPr/>
        </p:nvSpPr>
        <p:spPr>
          <a:xfrm>
            <a:off x="17751368" y="5922936"/>
            <a:ext cx="17173209" cy="10011967"/>
          </a:xfrm>
          <a:custGeom>
            <a:avLst/>
            <a:gdLst>
              <a:gd name="connsiteX0" fmla="*/ 3590021 w 11379154"/>
              <a:gd name="connsiteY0" fmla="*/ 4547159 h 6634038"/>
              <a:gd name="connsiteX1" fmla="*/ 3590021 w 11379154"/>
              <a:gd name="connsiteY1" fmla="*/ 6511117 h 6634038"/>
              <a:gd name="connsiteX2" fmla="*/ 5146806 w 11379154"/>
              <a:gd name="connsiteY2" fmla="*/ 6511117 h 6634038"/>
              <a:gd name="connsiteX3" fmla="*/ 5146806 w 11379154"/>
              <a:gd name="connsiteY3" fmla="*/ 4547159 h 6634038"/>
              <a:gd name="connsiteX4" fmla="*/ 122921 w 11379154"/>
              <a:gd name="connsiteY4" fmla="*/ 4547159 h 6634038"/>
              <a:gd name="connsiteX5" fmla="*/ 122921 w 11379154"/>
              <a:gd name="connsiteY5" fmla="*/ 6511117 h 6634038"/>
              <a:gd name="connsiteX6" fmla="*/ 1679706 w 11379154"/>
              <a:gd name="connsiteY6" fmla="*/ 6511117 h 6634038"/>
              <a:gd name="connsiteX7" fmla="*/ 1679706 w 11379154"/>
              <a:gd name="connsiteY7" fmla="*/ 4547159 h 6634038"/>
              <a:gd name="connsiteX8" fmla="*/ 1825493 w 11379154"/>
              <a:gd name="connsiteY8" fmla="*/ 2332721 h 6634038"/>
              <a:gd name="connsiteX9" fmla="*/ 1825493 w 11379154"/>
              <a:gd name="connsiteY9" fmla="*/ 4296679 h 6634038"/>
              <a:gd name="connsiteX10" fmla="*/ 3382278 w 11379154"/>
              <a:gd name="connsiteY10" fmla="*/ 4296679 h 6634038"/>
              <a:gd name="connsiteX11" fmla="*/ 3382278 w 11379154"/>
              <a:gd name="connsiteY11" fmla="*/ 2332721 h 6634038"/>
              <a:gd name="connsiteX12" fmla="*/ 3429000 w 11379154"/>
              <a:gd name="connsiteY12" fmla="*/ 1062162 h 6634038"/>
              <a:gd name="connsiteX13" fmla="*/ 3429000 w 11379154"/>
              <a:gd name="connsiteY13" fmla="*/ 2209800 h 6634038"/>
              <a:gd name="connsiteX14" fmla="*/ 3505199 w 11379154"/>
              <a:gd name="connsiteY14" fmla="*/ 2209800 h 6634038"/>
              <a:gd name="connsiteX15" fmla="*/ 3505199 w 11379154"/>
              <a:gd name="connsiteY15" fmla="*/ 3112576 h 6634038"/>
              <a:gd name="connsiteX16" fmla="*/ 4302045 w 11379154"/>
              <a:gd name="connsiteY16" fmla="*/ 3112576 h 6634038"/>
              <a:gd name="connsiteX17" fmla="*/ 4302045 w 11379154"/>
              <a:gd name="connsiteY17" fmla="*/ 1062162 h 6634038"/>
              <a:gd name="connsiteX18" fmla="*/ 1831412 w 11379154"/>
              <a:gd name="connsiteY18" fmla="*/ 116912 h 6634038"/>
              <a:gd name="connsiteX19" fmla="*/ 1831412 w 11379154"/>
              <a:gd name="connsiteY19" fmla="*/ 2092888 h 6634038"/>
              <a:gd name="connsiteX20" fmla="*/ 3312088 w 11379154"/>
              <a:gd name="connsiteY20" fmla="*/ 2092888 h 6634038"/>
              <a:gd name="connsiteX21" fmla="*/ 3312088 w 11379154"/>
              <a:gd name="connsiteY21" fmla="*/ 116912 h 6634038"/>
              <a:gd name="connsiteX22" fmla="*/ 1714500 w 11379154"/>
              <a:gd name="connsiteY22" fmla="*/ 0 h 6634038"/>
              <a:gd name="connsiteX23" fmla="*/ 3429000 w 11379154"/>
              <a:gd name="connsiteY23" fmla="*/ 0 h 6634038"/>
              <a:gd name="connsiteX24" fmla="*/ 3429000 w 11379154"/>
              <a:gd name="connsiteY24" fmla="*/ 957276 h 6634038"/>
              <a:gd name="connsiteX25" fmla="*/ 4343400 w 11379154"/>
              <a:gd name="connsiteY25" fmla="*/ 957276 h 6634038"/>
              <a:gd name="connsiteX26" fmla="*/ 4343400 w 11379154"/>
              <a:gd name="connsiteY26" fmla="*/ 979114 h 6634038"/>
              <a:gd name="connsiteX27" fmla="*/ 4419599 w 11379154"/>
              <a:gd name="connsiteY27" fmla="*/ 979114 h 6634038"/>
              <a:gd name="connsiteX28" fmla="*/ 4419599 w 11379154"/>
              <a:gd name="connsiteY28" fmla="*/ 3112576 h 6634038"/>
              <a:gd name="connsiteX29" fmla="*/ 11379154 w 11379154"/>
              <a:gd name="connsiteY29" fmla="*/ 3112576 h 6634038"/>
              <a:gd name="connsiteX30" fmla="*/ 11379154 w 11379154"/>
              <a:gd name="connsiteY30" fmla="*/ 3271961 h 6634038"/>
              <a:gd name="connsiteX31" fmla="*/ 4419599 w 11379154"/>
              <a:gd name="connsiteY31" fmla="*/ 3271961 h 6634038"/>
              <a:gd name="connsiteX32" fmla="*/ 4419599 w 11379154"/>
              <a:gd name="connsiteY32" fmla="*/ 4424238 h 6634038"/>
              <a:gd name="connsiteX33" fmla="*/ 5269728 w 11379154"/>
              <a:gd name="connsiteY33" fmla="*/ 4424238 h 6634038"/>
              <a:gd name="connsiteX34" fmla="*/ 5269728 w 11379154"/>
              <a:gd name="connsiteY34" fmla="*/ 6634038 h 6634038"/>
              <a:gd name="connsiteX35" fmla="*/ 3467100 w 11379154"/>
              <a:gd name="connsiteY35" fmla="*/ 6634038 h 6634038"/>
              <a:gd name="connsiteX36" fmla="*/ 3467100 w 11379154"/>
              <a:gd name="connsiteY36" fmla="*/ 5486400 h 6634038"/>
              <a:gd name="connsiteX37" fmla="*/ 1802627 w 11379154"/>
              <a:gd name="connsiteY37" fmla="*/ 5486400 h 6634038"/>
              <a:gd name="connsiteX38" fmla="*/ 1802627 w 11379154"/>
              <a:gd name="connsiteY38" fmla="*/ 6634038 h 6634038"/>
              <a:gd name="connsiteX39" fmla="*/ 0 w 11379154"/>
              <a:gd name="connsiteY39" fmla="*/ 6634038 h 6634038"/>
              <a:gd name="connsiteX40" fmla="*/ 0 w 11379154"/>
              <a:gd name="connsiteY40" fmla="*/ 4424238 h 6634038"/>
              <a:gd name="connsiteX41" fmla="*/ 1802627 w 11379154"/>
              <a:gd name="connsiteY41" fmla="*/ 4424238 h 6634038"/>
              <a:gd name="connsiteX42" fmla="*/ 1802627 w 11379154"/>
              <a:gd name="connsiteY42" fmla="*/ 5357688 h 6634038"/>
              <a:gd name="connsiteX43" fmla="*/ 3467100 w 11379154"/>
              <a:gd name="connsiteY43" fmla="*/ 5357688 h 6634038"/>
              <a:gd name="connsiteX44" fmla="*/ 3467100 w 11379154"/>
              <a:gd name="connsiteY44" fmla="*/ 4424238 h 6634038"/>
              <a:gd name="connsiteX45" fmla="*/ 4302045 w 11379154"/>
              <a:gd name="connsiteY45" fmla="*/ 4424238 h 6634038"/>
              <a:gd name="connsiteX46" fmla="*/ 4302045 w 11379154"/>
              <a:gd name="connsiteY46" fmla="*/ 3271961 h 6634038"/>
              <a:gd name="connsiteX47" fmla="*/ 3505199 w 11379154"/>
              <a:gd name="connsiteY47" fmla="*/ 3271961 h 6634038"/>
              <a:gd name="connsiteX48" fmla="*/ 3505199 w 11379154"/>
              <a:gd name="connsiteY48" fmla="*/ 4419600 h 6634038"/>
              <a:gd name="connsiteX49" fmla="*/ 1702572 w 11379154"/>
              <a:gd name="connsiteY49" fmla="*/ 4419600 h 6634038"/>
              <a:gd name="connsiteX50" fmla="*/ 1702572 w 11379154"/>
              <a:gd name="connsiteY50" fmla="*/ 2209800 h 6634038"/>
              <a:gd name="connsiteX51" fmla="*/ 1714500 w 11379154"/>
              <a:gd name="connsiteY51" fmla="*/ 2209800 h 66340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Lst>
            <a:rect l="l" t="t" r="r" b="b"/>
            <a:pathLst>
              <a:path w="11379154" h="6634038">
                <a:moveTo>
                  <a:pt x="3590021" y="4547159"/>
                </a:moveTo>
                <a:lnTo>
                  <a:pt x="3590021" y="6511117"/>
                </a:lnTo>
                <a:lnTo>
                  <a:pt x="5146806" y="6511117"/>
                </a:lnTo>
                <a:lnTo>
                  <a:pt x="5146806" y="4547159"/>
                </a:lnTo>
                <a:close/>
                <a:moveTo>
                  <a:pt x="122921" y="4547159"/>
                </a:moveTo>
                <a:lnTo>
                  <a:pt x="122921" y="6511117"/>
                </a:lnTo>
                <a:lnTo>
                  <a:pt x="1679706" y="6511117"/>
                </a:lnTo>
                <a:lnTo>
                  <a:pt x="1679706" y="4547159"/>
                </a:lnTo>
                <a:close/>
                <a:moveTo>
                  <a:pt x="1825493" y="2332721"/>
                </a:moveTo>
                <a:lnTo>
                  <a:pt x="1825493" y="4296679"/>
                </a:lnTo>
                <a:lnTo>
                  <a:pt x="3382278" y="4296679"/>
                </a:lnTo>
                <a:lnTo>
                  <a:pt x="3382278" y="2332721"/>
                </a:lnTo>
                <a:close/>
                <a:moveTo>
                  <a:pt x="3429000" y="1062162"/>
                </a:moveTo>
                <a:lnTo>
                  <a:pt x="3429000" y="2209800"/>
                </a:lnTo>
                <a:lnTo>
                  <a:pt x="3505199" y="2209800"/>
                </a:lnTo>
                <a:lnTo>
                  <a:pt x="3505199" y="3112576"/>
                </a:lnTo>
                <a:lnTo>
                  <a:pt x="4302045" y="3112576"/>
                </a:lnTo>
                <a:lnTo>
                  <a:pt x="4302045" y="1062162"/>
                </a:lnTo>
                <a:close/>
                <a:moveTo>
                  <a:pt x="1831412" y="116912"/>
                </a:moveTo>
                <a:lnTo>
                  <a:pt x="1831412" y="2092888"/>
                </a:lnTo>
                <a:lnTo>
                  <a:pt x="3312088" y="2092888"/>
                </a:lnTo>
                <a:lnTo>
                  <a:pt x="3312088" y="116912"/>
                </a:lnTo>
                <a:close/>
                <a:moveTo>
                  <a:pt x="1714500" y="0"/>
                </a:moveTo>
                <a:lnTo>
                  <a:pt x="3429000" y="0"/>
                </a:lnTo>
                <a:lnTo>
                  <a:pt x="3429000" y="957276"/>
                </a:lnTo>
                <a:lnTo>
                  <a:pt x="4343400" y="957276"/>
                </a:lnTo>
                <a:lnTo>
                  <a:pt x="4343400" y="979114"/>
                </a:lnTo>
                <a:lnTo>
                  <a:pt x="4419599" y="979114"/>
                </a:lnTo>
                <a:lnTo>
                  <a:pt x="4419599" y="3112576"/>
                </a:lnTo>
                <a:lnTo>
                  <a:pt x="11379154" y="3112576"/>
                </a:lnTo>
                <a:lnTo>
                  <a:pt x="11379154" y="3271961"/>
                </a:lnTo>
                <a:lnTo>
                  <a:pt x="4419599" y="3271961"/>
                </a:lnTo>
                <a:lnTo>
                  <a:pt x="4419599" y="4424238"/>
                </a:lnTo>
                <a:lnTo>
                  <a:pt x="5269728" y="4424238"/>
                </a:lnTo>
                <a:lnTo>
                  <a:pt x="5269728" y="6634038"/>
                </a:lnTo>
                <a:lnTo>
                  <a:pt x="3467100" y="6634038"/>
                </a:lnTo>
                <a:lnTo>
                  <a:pt x="3467100" y="5486400"/>
                </a:lnTo>
                <a:lnTo>
                  <a:pt x="1802627" y="5486400"/>
                </a:lnTo>
                <a:lnTo>
                  <a:pt x="1802627" y="6634038"/>
                </a:lnTo>
                <a:lnTo>
                  <a:pt x="0" y="6634038"/>
                </a:lnTo>
                <a:lnTo>
                  <a:pt x="0" y="4424238"/>
                </a:lnTo>
                <a:lnTo>
                  <a:pt x="1802627" y="4424238"/>
                </a:lnTo>
                <a:lnTo>
                  <a:pt x="1802627" y="5357688"/>
                </a:lnTo>
                <a:lnTo>
                  <a:pt x="3467100" y="5357688"/>
                </a:lnTo>
                <a:lnTo>
                  <a:pt x="3467100" y="4424238"/>
                </a:lnTo>
                <a:lnTo>
                  <a:pt x="4302045" y="4424238"/>
                </a:lnTo>
                <a:lnTo>
                  <a:pt x="4302045" y="3271961"/>
                </a:lnTo>
                <a:lnTo>
                  <a:pt x="3505199" y="3271961"/>
                </a:lnTo>
                <a:lnTo>
                  <a:pt x="3505199" y="4419600"/>
                </a:lnTo>
                <a:lnTo>
                  <a:pt x="1702572" y="4419600"/>
                </a:lnTo>
                <a:lnTo>
                  <a:pt x="1702572" y="2209800"/>
                </a:lnTo>
                <a:lnTo>
                  <a:pt x="1714500" y="2209800"/>
                </a:lnTo>
                <a:close/>
              </a:path>
            </a:pathLst>
          </a:custGeom>
          <a:gradFill>
            <a:gsLst>
              <a:gs pos="0">
                <a:schemeClr val="accent2">
                  <a:lumMod val="75000"/>
                </a:schemeClr>
              </a:gs>
              <a:gs pos="80000">
                <a:schemeClr val="accent2">
                  <a:lumMod val="40000"/>
                  <a:lumOff val="60000"/>
                </a:schemeClr>
              </a:gs>
              <a:gs pos="100000">
                <a:schemeClr val="accent2">
                  <a:lumMod val="20000"/>
                  <a:lumOff val="80000"/>
                </a:schemeClr>
              </a:gs>
            </a:gsLst>
          </a:gradFill>
        </p:spPr>
        <p:style>
          <a:lnRef idx="0">
            <a:schemeClr val="accent4"/>
          </a:lnRef>
          <a:fillRef idx="3">
            <a:schemeClr val="accent4"/>
          </a:fillRef>
          <a:effectRef idx="3">
            <a:schemeClr val="accent4"/>
          </a:effectRef>
          <a:fontRef idx="minor">
            <a:schemeClr val="lt1"/>
          </a:fontRef>
        </p:style>
        <p:txBody>
          <a:bodyPr wrap="square" rtlCol="0" anchor="ctr">
            <a:noAutofit/>
          </a:bodyPr>
          <a:lstStyle/>
          <a:p>
            <a:pPr algn="ctr"/>
            <a:endParaRPr lang="en-US">
              <a:solidFill>
                <a:schemeClr val="tx1"/>
              </a:solidFill>
            </a:endParaRPr>
          </a:p>
        </p:txBody>
      </p:sp>
    </p:spTree>
    <p:extLst>
      <p:ext uri="{BB962C8B-B14F-4D97-AF65-F5344CB8AC3E}">
        <p14:creationId xmlns:p14="http://schemas.microsoft.com/office/powerpoint/2010/main" val="766080274"/>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50600" cy="3208337"/>
          </a:xfrm>
        </p:spPr>
      </p:pic>
      <p:sp>
        <p:nvSpPr>
          <p:cNvPr id="16" name="0_Copyright">
            <a:extLst>
              <a:ext uri="{FF2B5EF4-FFF2-40B4-BE49-F238E27FC236}">
                <a16:creationId xmlns:a16="http://schemas.microsoft.com/office/drawing/2014/main" id="{1376E169-CD38-4F14-BC68-8499D64623F6}"/>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6BBA69C0-6C02-44A2-88C0-4505BE8AB52A}"/>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5" y="416686"/>
            <a:ext cx="33657432"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SSD Cache</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4153492"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Once cache is full performance will fall</a:t>
            </a:r>
            <a:endParaRPr lang="en-US" sz="10500" b="1" dirty="0">
              <a:solidFill>
                <a:srgbClr val="1884C7"/>
              </a:solidFill>
              <a:latin typeface="Arial" panose="020B0604020202020204" pitchFamily="34" charset="0"/>
              <a:cs typeface="Arial" panose="020B0604020202020204" pitchFamily="34" charset="0"/>
            </a:endParaRPr>
          </a:p>
        </p:txBody>
      </p:sp>
      <p:pic>
        <p:nvPicPr>
          <p:cNvPr id="3" name="2_Performance" descr="Table&#10;&#10;Description automatically generated">
            <a:extLst>
              <a:ext uri="{FF2B5EF4-FFF2-40B4-BE49-F238E27FC236}">
                <a16:creationId xmlns:a16="http://schemas.microsoft.com/office/drawing/2014/main" id="{1C5E95D6-A1FA-2CC2-58C2-642045AC951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1269058" y="7707548"/>
            <a:ext cx="11513875" cy="7932103"/>
          </a:xfrm>
          <a:prstGeom prst="rect">
            <a:avLst/>
          </a:prstGeom>
        </p:spPr>
      </p:pic>
      <p:pic>
        <p:nvPicPr>
          <p:cNvPr id="4" name="PDF Copy Graphic" descr="Table&#10;&#10;Description automatically generated">
            <a:extLst>
              <a:ext uri="{FF2B5EF4-FFF2-40B4-BE49-F238E27FC236}">
                <a16:creationId xmlns:a16="http://schemas.microsoft.com/office/drawing/2014/main" id="{858B36E5-3DFB-E863-CA24-E02B0E4B9FC5}"/>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363931" y="6073444"/>
            <a:ext cx="16850024" cy="11200312"/>
          </a:xfrm>
          <a:prstGeom prst="rect">
            <a:avLst/>
          </a:prstGeom>
        </p:spPr>
      </p:pic>
    </p:spTree>
    <p:extLst>
      <p:ext uri="{BB962C8B-B14F-4D97-AF65-F5344CB8AC3E}">
        <p14:creationId xmlns:p14="http://schemas.microsoft.com/office/powerpoint/2010/main" val="201114872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16" name="0_Copyright">
            <a:extLst>
              <a:ext uri="{FF2B5EF4-FFF2-40B4-BE49-F238E27FC236}">
                <a16:creationId xmlns:a16="http://schemas.microsoft.com/office/drawing/2014/main" id="{1419BA4F-1F6E-44DB-A227-0B94D425C8B7}"/>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17" name="0_WebSite">
            <a:extLst>
              <a:ext uri="{FF2B5EF4-FFF2-40B4-BE49-F238E27FC236}">
                <a16:creationId xmlns:a16="http://schemas.microsoft.com/office/drawing/2014/main" id="{C4B38B97-4939-485C-943F-CC7DFC8C4804}"/>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3951345" cy="2400665"/>
          </a:xfrm>
          <a:prstGeom prst="rect">
            <a:avLst/>
          </a:prstGeom>
          <a:noFill/>
        </p:spPr>
        <p:txBody>
          <a:bodyPr wrap="square">
            <a:spAutoFit/>
          </a:bodyPr>
          <a:lstStyle/>
          <a:p>
            <a:r>
              <a:rPr lang="en-US" sz="15000" b="1" dirty="0">
                <a:solidFill>
                  <a:schemeClr val="bg1"/>
                </a:solidFill>
                <a:latin typeface="Arial" panose="020B0604020202020204" pitchFamily="34" charset="0"/>
                <a:cs typeface="Arial" panose="020B0604020202020204" pitchFamily="34" charset="0"/>
              </a:rPr>
              <a:t>SSD Pages</a:t>
            </a:r>
          </a:p>
        </p:txBody>
      </p:sp>
      <p:sp>
        <p:nvSpPr>
          <p:cNvPr id="9" name="1_Bullet 1">
            <a:extLst>
              <a:ext uri="{FF2B5EF4-FFF2-40B4-BE49-F238E27FC236}">
                <a16:creationId xmlns:a16="http://schemas.microsoft.com/office/drawing/2014/main" id="{9AB0CD40-3F8C-4AD7-ABD2-0365709E7B83}"/>
              </a:ext>
            </a:extLst>
          </p:cNvPr>
          <p:cNvSpPr txBox="1"/>
          <p:nvPr/>
        </p:nvSpPr>
        <p:spPr>
          <a:xfrm>
            <a:off x="854965" y="3613667"/>
            <a:ext cx="33756768" cy="1708160"/>
          </a:xfrm>
          <a:prstGeom prst="rect">
            <a:avLst/>
          </a:prstGeom>
          <a:noFill/>
        </p:spPr>
        <p:txBody>
          <a:bodyPr wrap="square">
            <a:spAutoFit/>
          </a:bodyPr>
          <a:lstStyle/>
          <a:p>
            <a:r>
              <a:rPr lang="en-GB" sz="10500" b="1" dirty="0">
                <a:solidFill>
                  <a:srgbClr val="1884C7"/>
                </a:solidFill>
                <a:latin typeface="Arial" panose="020B0604020202020204" pitchFamily="34" charset="0"/>
                <a:cs typeface="Arial" panose="020B0604020202020204" pitchFamily="34" charset="0"/>
              </a:rPr>
              <a:t>Page is smallest unit that can be read/write to</a:t>
            </a:r>
            <a:endParaRPr lang="en-US" sz="10500" b="1" dirty="0">
              <a:solidFill>
                <a:srgbClr val="1884C7"/>
              </a:solidFill>
              <a:latin typeface="Arial" panose="020B0604020202020204" pitchFamily="34" charset="0"/>
              <a:cs typeface="Arial" panose="020B0604020202020204" pitchFamily="34" charset="0"/>
            </a:endParaRPr>
          </a:p>
        </p:txBody>
      </p:sp>
      <p:sp>
        <p:nvSpPr>
          <p:cNvPr id="3" name="1_Block">
            <a:extLst>
              <a:ext uri="{FF2B5EF4-FFF2-40B4-BE49-F238E27FC236}">
                <a16:creationId xmlns:a16="http://schemas.microsoft.com/office/drawing/2014/main" id="{00DE7676-55D5-D399-6D34-62AC2EF38252}"/>
              </a:ext>
            </a:extLst>
          </p:cNvPr>
          <p:cNvSpPr/>
          <p:nvPr/>
        </p:nvSpPr>
        <p:spPr>
          <a:xfrm>
            <a:off x="10522088" y="6856388"/>
            <a:ext cx="15531823" cy="10273017"/>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r>
              <a:rPr lang="en-US" sz="7200" b="1" dirty="0">
                <a:latin typeface="Arial" panose="020B0604020202020204" pitchFamily="34" charset="0"/>
                <a:cs typeface="Arial" panose="020B0604020202020204" pitchFamily="34" charset="0"/>
              </a:rPr>
              <a:t>Block</a:t>
            </a:r>
          </a:p>
        </p:txBody>
      </p:sp>
      <p:grpSp>
        <p:nvGrpSpPr>
          <p:cNvPr id="4" name="2_Pages">
            <a:extLst>
              <a:ext uri="{FF2B5EF4-FFF2-40B4-BE49-F238E27FC236}">
                <a16:creationId xmlns:a16="http://schemas.microsoft.com/office/drawing/2014/main" id="{C7EB21CA-7DC5-ED09-5BBA-1C4E326A1AD4}"/>
              </a:ext>
            </a:extLst>
          </p:cNvPr>
          <p:cNvGrpSpPr/>
          <p:nvPr/>
        </p:nvGrpSpPr>
        <p:grpSpPr>
          <a:xfrm>
            <a:off x="10888981" y="7223281"/>
            <a:ext cx="14798036" cy="8063124"/>
            <a:chOff x="7315200" y="5181600"/>
            <a:chExt cx="9220200" cy="5023884"/>
          </a:xfrm>
        </p:grpSpPr>
        <p:sp>
          <p:nvSpPr>
            <p:cNvPr id="6" name="Rectangle 5">
              <a:extLst>
                <a:ext uri="{FF2B5EF4-FFF2-40B4-BE49-F238E27FC236}">
                  <a16:creationId xmlns:a16="http://schemas.microsoft.com/office/drawing/2014/main" id="{1D91B6A3-2AFE-9130-EECA-90EC7AFAB20A}"/>
                </a:ext>
              </a:extLst>
            </p:cNvPr>
            <p:cNvSpPr/>
            <p:nvPr/>
          </p:nvSpPr>
          <p:spPr>
            <a:xfrm>
              <a:off x="73152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200" dirty="0">
                  <a:latin typeface="Arial" panose="020B0604020202020204" pitchFamily="34" charset="0"/>
                  <a:cs typeface="Arial" panose="020B0604020202020204" pitchFamily="34" charset="0"/>
                </a:rPr>
                <a:t>Page</a:t>
              </a:r>
            </a:p>
          </p:txBody>
        </p:sp>
        <p:sp>
          <p:nvSpPr>
            <p:cNvPr id="8" name="Rectangle 7">
              <a:extLst>
                <a:ext uri="{FF2B5EF4-FFF2-40B4-BE49-F238E27FC236}">
                  <a16:creationId xmlns:a16="http://schemas.microsoft.com/office/drawing/2014/main" id="{D2356D38-1BDF-E2CB-3E2A-23ACDD16CA3E}"/>
                </a:ext>
              </a:extLst>
            </p:cNvPr>
            <p:cNvSpPr/>
            <p:nvPr/>
          </p:nvSpPr>
          <p:spPr>
            <a:xfrm>
              <a:off x="96774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200" dirty="0">
                  <a:latin typeface="Arial" panose="020B0604020202020204" pitchFamily="34" charset="0"/>
                  <a:cs typeface="Arial" panose="020B0604020202020204" pitchFamily="34" charset="0"/>
                </a:rPr>
                <a:t>Page</a:t>
              </a:r>
            </a:p>
          </p:txBody>
        </p:sp>
        <p:sp>
          <p:nvSpPr>
            <p:cNvPr id="10" name="Rectangle 9">
              <a:extLst>
                <a:ext uri="{FF2B5EF4-FFF2-40B4-BE49-F238E27FC236}">
                  <a16:creationId xmlns:a16="http://schemas.microsoft.com/office/drawing/2014/main" id="{078CC581-18D8-6CC5-7555-8CC974FF7C4D}"/>
                </a:ext>
              </a:extLst>
            </p:cNvPr>
            <p:cNvSpPr/>
            <p:nvPr/>
          </p:nvSpPr>
          <p:spPr>
            <a:xfrm>
              <a:off x="120396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200" dirty="0">
                  <a:latin typeface="Arial" panose="020B0604020202020204" pitchFamily="34" charset="0"/>
                  <a:cs typeface="Arial" panose="020B0604020202020204" pitchFamily="34" charset="0"/>
                </a:rPr>
                <a:t>Page</a:t>
              </a:r>
            </a:p>
          </p:txBody>
        </p:sp>
        <p:sp>
          <p:nvSpPr>
            <p:cNvPr id="21" name="Rectangle 20">
              <a:extLst>
                <a:ext uri="{FF2B5EF4-FFF2-40B4-BE49-F238E27FC236}">
                  <a16:creationId xmlns:a16="http://schemas.microsoft.com/office/drawing/2014/main" id="{49F6EB05-D688-E4A8-820E-D0E009421F3F}"/>
                </a:ext>
              </a:extLst>
            </p:cNvPr>
            <p:cNvSpPr/>
            <p:nvPr/>
          </p:nvSpPr>
          <p:spPr>
            <a:xfrm>
              <a:off x="144018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200" dirty="0">
                  <a:latin typeface="Arial" panose="020B0604020202020204" pitchFamily="34" charset="0"/>
                  <a:cs typeface="Arial" panose="020B0604020202020204" pitchFamily="34" charset="0"/>
                </a:rPr>
                <a:t>Page</a:t>
              </a:r>
            </a:p>
          </p:txBody>
        </p:sp>
        <p:sp>
          <p:nvSpPr>
            <p:cNvPr id="22" name="Rectangle 21">
              <a:extLst>
                <a:ext uri="{FF2B5EF4-FFF2-40B4-BE49-F238E27FC236}">
                  <a16:creationId xmlns:a16="http://schemas.microsoft.com/office/drawing/2014/main" id="{61CEAA10-2FA5-F7D1-1E2C-A9E19127C837}"/>
                </a:ext>
              </a:extLst>
            </p:cNvPr>
            <p:cNvSpPr/>
            <p:nvPr/>
          </p:nvSpPr>
          <p:spPr>
            <a:xfrm>
              <a:off x="73152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200" dirty="0">
                  <a:latin typeface="Arial" panose="020B0604020202020204" pitchFamily="34" charset="0"/>
                  <a:cs typeface="Arial" panose="020B0604020202020204" pitchFamily="34" charset="0"/>
                </a:rPr>
                <a:t>Page</a:t>
              </a:r>
            </a:p>
          </p:txBody>
        </p:sp>
        <p:sp>
          <p:nvSpPr>
            <p:cNvPr id="23" name="Rectangle 22">
              <a:extLst>
                <a:ext uri="{FF2B5EF4-FFF2-40B4-BE49-F238E27FC236}">
                  <a16:creationId xmlns:a16="http://schemas.microsoft.com/office/drawing/2014/main" id="{800703FB-D91F-AC4D-98D8-5D099D2DCFE9}"/>
                </a:ext>
              </a:extLst>
            </p:cNvPr>
            <p:cNvSpPr/>
            <p:nvPr/>
          </p:nvSpPr>
          <p:spPr>
            <a:xfrm>
              <a:off x="96774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200" dirty="0">
                  <a:latin typeface="Arial" panose="020B0604020202020204" pitchFamily="34" charset="0"/>
                  <a:cs typeface="Arial" panose="020B0604020202020204" pitchFamily="34" charset="0"/>
                </a:rPr>
                <a:t>Page</a:t>
              </a:r>
            </a:p>
          </p:txBody>
        </p:sp>
        <p:sp>
          <p:nvSpPr>
            <p:cNvPr id="24" name="Rectangle 23">
              <a:extLst>
                <a:ext uri="{FF2B5EF4-FFF2-40B4-BE49-F238E27FC236}">
                  <a16:creationId xmlns:a16="http://schemas.microsoft.com/office/drawing/2014/main" id="{71E2D8DF-A85A-F6EA-D873-27875D1BA42D}"/>
                </a:ext>
              </a:extLst>
            </p:cNvPr>
            <p:cNvSpPr/>
            <p:nvPr/>
          </p:nvSpPr>
          <p:spPr>
            <a:xfrm>
              <a:off x="120396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200" dirty="0">
                  <a:latin typeface="Arial" panose="020B0604020202020204" pitchFamily="34" charset="0"/>
                  <a:cs typeface="Arial" panose="020B0604020202020204" pitchFamily="34" charset="0"/>
                </a:rPr>
                <a:t>Page</a:t>
              </a:r>
            </a:p>
          </p:txBody>
        </p:sp>
        <p:sp>
          <p:nvSpPr>
            <p:cNvPr id="25" name="Rectangle 24">
              <a:extLst>
                <a:ext uri="{FF2B5EF4-FFF2-40B4-BE49-F238E27FC236}">
                  <a16:creationId xmlns:a16="http://schemas.microsoft.com/office/drawing/2014/main" id="{74BFEF88-5661-23ED-CFCC-2954172BB7FB}"/>
                </a:ext>
              </a:extLst>
            </p:cNvPr>
            <p:cNvSpPr/>
            <p:nvPr/>
          </p:nvSpPr>
          <p:spPr>
            <a:xfrm>
              <a:off x="144018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7200" dirty="0">
                  <a:latin typeface="Arial" panose="020B0604020202020204" pitchFamily="34" charset="0"/>
                  <a:cs typeface="Arial" panose="020B0604020202020204" pitchFamily="34" charset="0"/>
                </a:rPr>
                <a:t>Page</a:t>
              </a:r>
            </a:p>
          </p:txBody>
        </p:sp>
      </p:grpSp>
    </p:spTree>
    <p:extLst>
      <p:ext uri="{BB962C8B-B14F-4D97-AF65-F5344CB8AC3E}">
        <p14:creationId xmlns:p14="http://schemas.microsoft.com/office/powerpoint/2010/main" val="1173264068"/>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0_Header">
            <a:extLst>
              <a:ext uri="{FF2B5EF4-FFF2-40B4-BE49-F238E27FC236}">
                <a16:creationId xmlns:a16="http://schemas.microsoft.com/office/drawing/2014/main" id="{D3A2A83E-61B7-49E0-9F35-E0613FB601DD}"/>
              </a:ext>
            </a:extLst>
          </p:cNvPr>
          <p:cNvPicPr>
            <a:picLocks noGrp="1" noChangeAspect="1"/>
          </p:cNvPicPr>
          <p:nvPr>
            <p:ph idx="4294967295"/>
          </p:nvPr>
        </p:nvPicPr>
        <p:blipFill>
          <a:blip r:embed="rId3">
            <a:extLst>
              <a:ext uri="{28A0092B-C50C-407E-A947-70E740481C1C}">
                <a14:useLocalDpi xmlns:a14="http://schemas.microsoft.com/office/drawing/2010/main" val="0"/>
              </a:ext>
            </a:extLst>
          </a:blip>
          <a:srcRect/>
          <a:stretch/>
        </p:blipFill>
        <p:spPr>
          <a:xfrm>
            <a:off x="0" y="1588"/>
            <a:ext cx="36576000" cy="3208337"/>
          </a:xfrm>
        </p:spPr>
      </p:pic>
      <p:sp>
        <p:nvSpPr>
          <p:cNvPr id="21" name="0_Copyright">
            <a:extLst>
              <a:ext uri="{FF2B5EF4-FFF2-40B4-BE49-F238E27FC236}">
                <a16:creationId xmlns:a16="http://schemas.microsoft.com/office/drawing/2014/main" id="{1D1C77CE-E6F3-4D8C-AEAC-451833E2C370}"/>
              </a:ext>
            </a:extLst>
          </p:cNvPr>
          <p:cNvSpPr txBox="1"/>
          <p:nvPr/>
        </p:nvSpPr>
        <p:spPr>
          <a:xfrm>
            <a:off x="30083352" y="19385658"/>
            <a:ext cx="6492648" cy="873651"/>
          </a:xfrm>
          <a:prstGeom prst="rect">
            <a:avLst/>
          </a:prstGeom>
          <a:noFill/>
        </p:spPr>
        <p:txBody>
          <a:bodyPr wrap="square">
            <a:spAutoFit/>
          </a:bodyPr>
          <a:lstStyle/>
          <a:p>
            <a:r>
              <a:rPr lang="en-US" sz="5077">
                <a:solidFill>
                  <a:srgbClr val="A7A7A7"/>
                </a:solidFill>
                <a:latin typeface="Serpentine" pitchFamily="50" charset="0"/>
              </a:rPr>
              <a:t> © Copyright 2023</a:t>
            </a:r>
            <a:endParaRPr lang="en-US" sz="5077" dirty="0">
              <a:solidFill>
                <a:srgbClr val="A7A7A7"/>
              </a:solidFill>
              <a:latin typeface="Serpentine" pitchFamily="50" charset="0"/>
            </a:endParaRPr>
          </a:p>
        </p:txBody>
      </p:sp>
      <p:sp>
        <p:nvSpPr>
          <p:cNvPr id="22" name="0_WebSite">
            <a:extLst>
              <a:ext uri="{FF2B5EF4-FFF2-40B4-BE49-F238E27FC236}">
                <a16:creationId xmlns:a16="http://schemas.microsoft.com/office/drawing/2014/main" id="{EBA60B91-F7A8-4751-AFF7-33A00E13A478}"/>
              </a:ext>
            </a:extLst>
          </p:cNvPr>
          <p:cNvSpPr txBox="1"/>
          <p:nvPr/>
        </p:nvSpPr>
        <p:spPr>
          <a:xfrm>
            <a:off x="440872" y="19385658"/>
            <a:ext cx="6711043" cy="871344"/>
          </a:xfrm>
          <a:prstGeom prst="rect">
            <a:avLst/>
          </a:prstGeom>
          <a:noFill/>
        </p:spPr>
        <p:txBody>
          <a:bodyPr wrap="square">
            <a:spAutoFit/>
          </a:bodyPr>
          <a:lstStyle/>
          <a:p>
            <a:r>
              <a:rPr lang="en-US" sz="5062" dirty="0">
                <a:solidFill>
                  <a:srgbClr val="A7A7A7"/>
                </a:solidFill>
                <a:latin typeface="Serpentine" pitchFamily="50" charset="0"/>
              </a:rPr>
              <a:t>ITFreeTraining.com</a:t>
            </a:r>
          </a:p>
        </p:txBody>
      </p:sp>
      <p:sp>
        <p:nvSpPr>
          <p:cNvPr id="7" name="0_Title">
            <a:extLst>
              <a:ext uri="{FF2B5EF4-FFF2-40B4-BE49-F238E27FC236}">
                <a16:creationId xmlns:a16="http://schemas.microsoft.com/office/drawing/2014/main" id="{C6A9A446-B5B1-43D9-8A9C-5F8306EFD223}"/>
              </a:ext>
            </a:extLst>
          </p:cNvPr>
          <p:cNvSpPr txBox="1"/>
          <p:nvPr/>
        </p:nvSpPr>
        <p:spPr>
          <a:xfrm>
            <a:off x="1351026" y="416686"/>
            <a:ext cx="34212602" cy="2400665"/>
          </a:xfrm>
          <a:prstGeom prst="rect">
            <a:avLst/>
          </a:prstGeom>
          <a:noFill/>
        </p:spPr>
        <p:txBody>
          <a:bodyPr wrap="square">
            <a:spAutoFit/>
          </a:bodyPr>
          <a:lstStyle/>
          <a:p>
            <a:r>
              <a:rPr lang="en-GB" sz="15000" b="1" dirty="0">
                <a:solidFill>
                  <a:schemeClr val="bg1"/>
                </a:solidFill>
                <a:latin typeface="Arial" panose="020B0604020202020204" pitchFamily="34" charset="0"/>
                <a:cs typeface="Arial" panose="020B0604020202020204" pitchFamily="34" charset="0"/>
              </a:rPr>
              <a:t>Write Data Example (Full SSD)</a:t>
            </a:r>
            <a:endParaRPr lang="en-US" sz="15000" b="1" dirty="0">
              <a:solidFill>
                <a:schemeClr val="bg1"/>
              </a:solidFill>
              <a:latin typeface="Arial" panose="020B0604020202020204" pitchFamily="34" charset="0"/>
              <a:cs typeface="Arial" panose="020B0604020202020204" pitchFamily="34" charset="0"/>
            </a:endParaRPr>
          </a:p>
        </p:txBody>
      </p:sp>
      <p:sp>
        <p:nvSpPr>
          <p:cNvPr id="3" name="6_Block Write text">
            <a:extLst>
              <a:ext uri="{FF2B5EF4-FFF2-40B4-BE49-F238E27FC236}">
                <a16:creationId xmlns:a16="http://schemas.microsoft.com/office/drawing/2014/main" id="{18369CFF-504B-99E0-B6D7-6405BA653705}"/>
              </a:ext>
            </a:extLst>
          </p:cNvPr>
          <p:cNvSpPr txBox="1"/>
          <p:nvPr/>
        </p:nvSpPr>
        <p:spPr>
          <a:xfrm>
            <a:off x="24387719" y="16272833"/>
            <a:ext cx="8832034" cy="1107996"/>
          </a:xfrm>
          <a:prstGeom prst="rect">
            <a:avLst/>
          </a:prstGeom>
          <a:noFill/>
        </p:spPr>
        <p:txBody>
          <a:bodyPr wrap="none" rtlCol="0">
            <a:spAutoFit/>
          </a:bodyPr>
          <a:lstStyle/>
          <a:p>
            <a:pPr algn="ctr"/>
            <a:r>
              <a:rPr lang="en-US" sz="6600" dirty="0">
                <a:latin typeface="Arial" panose="020B0604020202020204" pitchFamily="34" charset="0"/>
                <a:cs typeface="Arial" panose="020B0604020202020204" pitchFamily="34" charset="0"/>
              </a:rPr>
              <a:t>3) Write pages to block</a:t>
            </a:r>
          </a:p>
        </p:txBody>
      </p:sp>
      <p:grpSp>
        <p:nvGrpSpPr>
          <p:cNvPr id="4" name="6_Block Write">
            <a:extLst>
              <a:ext uri="{FF2B5EF4-FFF2-40B4-BE49-F238E27FC236}">
                <a16:creationId xmlns:a16="http://schemas.microsoft.com/office/drawing/2014/main" id="{BDC58230-6724-A952-0E5A-68F264BAEEE0}"/>
              </a:ext>
            </a:extLst>
          </p:cNvPr>
          <p:cNvGrpSpPr/>
          <p:nvPr/>
        </p:nvGrpSpPr>
        <p:grpSpPr>
          <a:xfrm>
            <a:off x="24827349" y="11188722"/>
            <a:ext cx="8319458" cy="5084111"/>
            <a:chOff x="16382998" y="7700138"/>
            <a:chExt cx="5486402" cy="3352800"/>
          </a:xfrm>
        </p:grpSpPr>
        <p:sp>
          <p:nvSpPr>
            <p:cNvPr id="55" name="1_Block">
              <a:extLst>
                <a:ext uri="{FF2B5EF4-FFF2-40B4-BE49-F238E27FC236}">
                  <a16:creationId xmlns:a16="http://schemas.microsoft.com/office/drawing/2014/main" id="{F4A4DEE7-577F-F721-335F-30D9EDC32A3C}"/>
                </a:ext>
              </a:extLst>
            </p:cNvPr>
            <p:cNvSpPr/>
            <p:nvPr/>
          </p:nvSpPr>
          <p:spPr>
            <a:xfrm>
              <a:off x="16382998" y="7700138"/>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r>
                <a:rPr lang="en-US" sz="7200" b="1" dirty="0">
                  <a:latin typeface="Arial" panose="020B0604020202020204" pitchFamily="34" charset="0"/>
                  <a:cs typeface="Arial" panose="020B0604020202020204" pitchFamily="34" charset="0"/>
                </a:rPr>
                <a:t>Block</a:t>
              </a:r>
            </a:p>
          </p:txBody>
        </p:sp>
        <p:grpSp>
          <p:nvGrpSpPr>
            <p:cNvPr id="56" name="2_Pages">
              <a:extLst>
                <a:ext uri="{FF2B5EF4-FFF2-40B4-BE49-F238E27FC236}">
                  <a16:creationId xmlns:a16="http://schemas.microsoft.com/office/drawing/2014/main" id="{69ADEDA6-D628-44A5-FBFC-2FE357CE6BF6}"/>
                </a:ext>
              </a:extLst>
            </p:cNvPr>
            <p:cNvGrpSpPr/>
            <p:nvPr/>
          </p:nvGrpSpPr>
          <p:grpSpPr>
            <a:xfrm>
              <a:off x="16627343" y="8229601"/>
              <a:ext cx="4876800" cy="1828800"/>
              <a:chOff x="7315200" y="5181600"/>
              <a:chExt cx="9220200" cy="5023884"/>
            </a:xfrm>
          </p:grpSpPr>
          <p:sp>
            <p:nvSpPr>
              <p:cNvPr id="57" name="Rectangle 56">
                <a:extLst>
                  <a:ext uri="{FF2B5EF4-FFF2-40B4-BE49-F238E27FC236}">
                    <a16:creationId xmlns:a16="http://schemas.microsoft.com/office/drawing/2014/main" id="{5616C801-E901-CB1E-4137-5ED2255EAA84}"/>
                  </a:ext>
                </a:extLst>
              </p:cNvPr>
              <p:cNvSpPr/>
              <p:nvPr/>
            </p:nvSpPr>
            <p:spPr>
              <a:xfrm>
                <a:off x="7315200" y="5181600"/>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58" name="Rectangle 57">
                <a:extLst>
                  <a:ext uri="{FF2B5EF4-FFF2-40B4-BE49-F238E27FC236}">
                    <a16:creationId xmlns:a16="http://schemas.microsoft.com/office/drawing/2014/main" id="{6752E6B6-A1FA-BB6E-32B6-EB4E59B13760}"/>
                  </a:ext>
                </a:extLst>
              </p:cNvPr>
              <p:cNvSpPr/>
              <p:nvPr/>
            </p:nvSpPr>
            <p:spPr>
              <a:xfrm>
                <a:off x="9677400" y="5181600"/>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59" name="Rectangle 58">
                <a:extLst>
                  <a:ext uri="{FF2B5EF4-FFF2-40B4-BE49-F238E27FC236}">
                    <a16:creationId xmlns:a16="http://schemas.microsoft.com/office/drawing/2014/main" id="{75B6C823-FCD7-AC0B-7264-388F8C138FA9}"/>
                  </a:ext>
                </a:extLst>
              </p:cNvPr>
              <p:cNvSpPr/>
              <p:nvPr/>
            </p:nvSpPr>
            <p:spPr>
              <a:xfrm>
                <a:off x="12039600" y="5181600"/>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60" name="Rectangle 59">
                <a:extLst>
                  <a:ext uri="{FF2B5EF4-FFF2-40B4-BE49-F238E27FC236}">
                    <a16:creationId xmlns:a16="http://schemas.microsoft.com/office/drawing/2014/main" id="{245D6A70-0C0F-9E3C-3219-A392FC074EA9}"/>
                  </a:ext>
                </a:extLst>
              </p:cNvPr>
              <p:cNvSpPr/>
              <p:nvPr/>
            </p:nvSpPr>
            <p:spPr>
              <a:xfrm>
                <a:off x="144018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61" name="Rectangle 60">
                <a:extLst>
                  <a:ext uri="{FF2B5EF4-FFF2-40B4-BE49-F238E27FC236}">
                    <a16:creationId xmlns:a16="http://schemas.microsoft.com/office/drawing/2014/main" id="{0B540770-C0EF-0686-1EC0-D1327BE6FD0A}"/>
                  </a:ext>
                </a:extLst>
              </p:cNvPr>
              <p:cNvSpPr/>
              <p:nvPr/>
            </p:nvSpPr>
            <p:spPr>
              <a:xfrm>
                <a:off x="73152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62" name="Rectangle 61">
                <a:extLst>
                  <a:ext uri="{FF2B5EF4-FFF2-40B4-BE49-F238E27FC236}">
                    <a16:creationId xmlns:a16="http://schemas.microsoft.com/office/drawing/2014/main" id="{8BFEAA10-55D9-3F71-7796-C0F180208FBF}"/>
                  </a:ext>
                </a:extLst>
              </p:cNvPr>
              <p:cNvSpPr/>
              <p:nvPr/>
            </p:nvSpPr>
            <p:spPr>
              <a:xfrm>
                <a:off x="96774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63" name="Rectangle 62">
                <a:extLst>
                  <a:ext uri="{FF2B5EF4-FFF2-40B4-BE49-F238E27FC236}">
                    <a16:creationId xmlns:a16="http://schemas.microsoft.com/office/drawing/2014/main" id="{0DF9C7A8-10D0-4920-984E-F23643605555}"/>
                  </a:ext>
                </a:extLst>
              </p:cNvPr>
              <p:cNvSpPr/>
              <p:nvPr/>
            </p:nvSpPr>
            <p:spPr>
              <a:xfrm>
                <a:off x="12039600" y="7894084"/>
                <a:ext cx="2133600" cy="2311400"/>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Data</a:t>
                </a:r>
              </a:p>
            </p:txBody>
          </p:sp>
          <p:sp>
            <p:nvSpPr>
              <p:cNvPr id="64" name="Rectangle 63">
                <a:extLst>
                  <a:ext uri="{FF2B5EF4-FFF2-40B4-BE49-F238E27FC236}">
                    <a16:creationId xmlns:a16="http://schemas.microsoft.com/office/drawing/2014/main" id="{853D5130-1E2E-87D4-CFFD-B0994705BE09}"/>
                  </a:ext>
                </a:extLst>
              </p:cNvPr>
              <p:cNvSpPr/>
              <p:nvPr/>
            </p:nvSpPr>
            <p:spPr>
              <a:xfrm>
                <a:off x="144018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grpSp>
      <p:sp>
        <p:nvSpPr>
          <p:cNvPr id="6" name="5_Pages text">
            <a:extLst>
              <a:ext uri="{FF2B5EF4-FFF2-40B4-BE49-F238E27FC236}">
                <a16:creationId xmlns:a16="http://schemas.microsoft.com/office/drawing/2014/main" id="{F5F5A538-6A6E-1286-3AAD-5A356D046178}"/>
              </a:ext>
            </a:extLst>
          </p:cNvPr>
          <p:cNvSpPr txBox="1"/>
          <p:nvPr/>
        </p:nvSpPr>
        <p:spPr>
          <a:xfrm>
            <a:off x="16040802" y="16272833"/>
            <a:ext cx="4518994" cy="1107996"/>
          </a:xfrm>
          <a:prstGeom prst="rect">
            <a:avLst/>
          </a:prstGeom>
          <a:noFill/>
        </p:spPr>
        <p:txBody>
          <a:bodyPr wrap="none" rtlCol="0">
            <a:spAutoFit/>
          </a:bodyPr>
          <a:lstStyle/>
          <a:p>
            <a:pPr algn="ctr"/>
            <a:r>
              <a:rPr lang="en-US" sz="6600" dirty="0">
                <a:latin typeface="Arial" panose="020B0604020202020204" pitchFamily="34" charset="0"/>
                <a:cs typeface="Arial" panose="020B0604020202020204" pitchFamily="34" charset="0"/>
              </a:rPr>
              <a:t>2) Add data</a:t>
            </a:r>
          </a:p>
        </p:txBody>
      </p:sp>
      <p:sp>
        <p:nvSpPr>
          <p:cNvPr id="66" name="5_Block Pages">
            <a:extLst>
              <a:ext uri="{FF2B5EF4-FFF2-40B4-BE49-F238E27FC236}">
                <a16:creationId xmlns:a16="http://schemas.microsoft.com/office/drawing/2014/main" id="{6351B700-DC6E-6012-E13E-33F6EE350F73}"/>
              </a:ext>
            </a:extLst>
          </p:cNvPr>
          <p:cNvSpPr/>
          <p:nvPr/>
        </p:nvSpPr>
        <p:spPr>
          <a:xfrm>
            <a:off x="14297598" y="11188722"/>
            <a:ext cx="8319458" cy="5084111"/>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r>
              <a:rPr lang="en-US" sz="7200" b="1" dirty="0">
                <a:latin typeface="Arial" panose="020B0604020202020204" pitchFamily="34" charset="0"/>
                <a:cs typeface="Arial" panose="020B0604020202020204" pitchFamily="34" charset="0"/>
              </a:rPr>
              <a:t>Block</a:t>
            </a:r>
          </a:p>
        </p:txBody>
      </p:sp>
      <p:grpSp>
        <p:nvGrpSpPr>
          <p:cNvPr id="8" name="5_Pages">
            <a:extLst>
              <a:ext uri="{FF2B5EF4-FFF2-40B4-BE49-F238E27FC236}">
                <a16:creationId xmlns:a16="http://schemas.microsoft.com/office/drawing/2014/main" id="{A0190C65-647F-5C48-5709-56DE278170F6}"/>
              </a:ext>
            </a:extLst>
          </p:cNvPr>
          <p:cNvGrpSpPr/>
          <p:nvPr/>
        </p:nvGrpSpPr>
        <p:grpSpPr>
          <a:xfrm>
            <a:off x="14737057" y="11971665"/>
            <a:ext cx="7395071" cy="2773152"/>
            <a:chOff x="7315200" y="5181600"/>
            <a:chExt cx="9220200" cy="5023884"/>
          </a:xfrm>
        </p:grpSpPr>
        <p:sp>
          <p:nvSpPr>
            <p:cNvPr id="47" name="Rectangle 46">
              <a:extLst>
                <a:ext uri="{FF2B5EF4-FFF2-40B4-BE49-F238E27FC236}">
                  <a16:creationId xmlns:a16="http://schemas.microsoft.com/office/drawing/2014/main" id="{21B6EE1D-5425-C185-6E67-863E52E6ECB7}"/>
                </a:ext>
              </a:extLst>
            </p:cNvPr>
            <p:cNvSpPr/>
            <p:nvPr/>
          </p:nvSpPr>
          <p:spPr>
            <a:xfrm>
              <a:off x="73152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48" name="Rectangle 47">
              <a:extLst>
                <a:ext uri="{FF2B5EF4-FFF2-40B4-BE49-F238E27FC236}">
                  <a16:creationId xmlns:a16="http://schemas.microsoft.com/office/drawing/2014/main" id="{DFEEA98D-5E6B-8735-7D0D-F59E18882633}"/>
                </a:ext>
              </a:extLst>
            </p:cNvPr>
            <p:cNvSpPr/>
            <p:nvPr/>
          </p:nvSpPr>
          <p:spPr>
            <a:xfrm>
              <a:off x="96774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49" name="Rectangle 48">
              <a:extLst>
                <a:ext uri="{FF2B5EF4-FFF2-40B4-BE49-F238E27FC236}">
                  <a16:creationId xmlns:a16="http://schemas.microsoft.com/office/drawing/2014/main" id="{5F343D61-7084-B329-2E25-383CA0837C7F}"/>
                </a:ext>
              </a:extLst>
            </p:cNvPr>
            <p:cNvSpPr/>
            <p:nvPr/>
          </p:nvSpPr>
          <p:spPr>
            <a:xfrm>
              <a:off x="120396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50" name="Rectangle 49">
              <a:extLst>
                <a:ext uri="{FF2B5EF4-FFF2-40B4-BE49-F238E27FC236}">
                  <a16:creationId xmlns:a16="http://schemas.microsoft.com/office/drawing/2014/main" id="{AAE11C8D-9AAE-98D7-7CE6-286353FE7ED7}"/>
                </a:ext>
              </a:extLst>
            </p:cNvPr>
            <p:cNvSpPr/>
            <p:nvPr/>
          </p:nvSpPr>
          <p:spPr>
            <a:xfrm>
              <a:off x="144018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51" name="Rectangle 50">
              <a:extLst>
                <a:ext uri="{FF2B5EF4-FFF2-40B4-BE49-F238E27FC236}">
                  <a16:creationId xmlns:a16="http://schemas.microsoft.com/office/drawing/2014/main" id="{A92C2A8C-3F82-4787-1CA3-23654413B036}"/>
                </a:ext>
              </a:extLst>
            </p:cNvPr>
            <p:cNvSpPr/>
            <p:nvPr/>
          </p:nvSpPr>
          <p:spPr>
            <a:xfrm>
              <a:off x="73152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52" name="Rectangle 51">
              <a:extLst>
                <a:ext uri="{FF2B5EF4-FFF2-40B4-BE49-F238E27FC236}">
                  <a16:creationId xmlns:a16="http://schemas.microsoft.com/office/drawing/2014/main" id="{E469E793-40DF-B19C-C605-AEC749ADD36D}"/>
                </a:ext>
              </a:extLst>
            </p:cNvPr>
            <p:cNvSpPr/>
            <p:nvPr/>
          </p:nvSpPr>
          <p:spPr>
            <a:xfrm>
              <a:off x="96774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53" name="Rectangle 52">
              <a:extLst>
                <a:ext uri="{FF2B5EF4-FFF2-40B4-BE49-F238E27FC236}">
                  <a16:creationId xmlns:a16="http://schemas.microsoft.com/office/drawing/2014/main" id="{320D1BE3-D8F7-2D00-D17D-5A230AC328FC}"/>
                </a:ext>
              </a:extLst>
            </p:cNvPr>
            <p:cNvSpPr/>
            <p:nvPr/>
          </p:nvSpPr>
          <p:spPr>
            <a:xfrm>
              <a:off x="120396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54" name="Rectangle 53">
              <a:extLst>
                <a:ext uri="{FF2B5EF4-FFF2-40B4-BE49-F238E27FC236}">
                  <a16:creationId xmlns:a16="http://schemas.microsoft.com/office/drawing/2014/main" id="{BD9C66BA-CD92-D826-93A4-DDED649503E4}"/>
                </a:ext>
              </a:extLst>
            </p:cNvPr>
            <p:cNvSpPr/>
            <p:nvPr/>
          </p:nvSpPr>
          <p:spPr>
            <a:xfrm>
              <a:off x="144018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sp>
        <p:nvSpPr>
          <p:cNvPr id="10" name="Rectangle 9">
            <a:extLst>
              <a:ext uri="{FF2B5EF4-FFF2-40B4-BE49-F238E27FC236}">
                <a16:creationId xmlns:a16="http://schemas.microsoft.com/office/drawing/2014/main" id="{9028D23A-FA7F-3BAB-C9F1-925273DC33F9}"/>
              </a:ext>
            </a:extLst>
          </p:cNvPr>
          <p:cNvSpPr/>
          <p:nvPr/>
        </p:nvSpPr>
        <p:spPr>
          <a:xfrm>
            <a:off x="18569261" y="13468940"/>
            <a:ext cx="1711257" cy="1275877"/>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Data</a:t>
            </a:r>
          </a:p>
        </p:txBody>
      </p:sp>
      <p:sp>
        <p:nvSpPr>
          <p:cNvPr id="16" name="4_Read block text">
            <a:extLst>
              <a:ext uri="{FF2B5EF4-FFF2-40B4-BE49-F238E27FC236}">
                <a16:creationId xmlns:a16="http://schemas.microsoft.com/office/drawing/2014/main" id="{F4719DF6-0D81-BC1B-7C82-1CE4899D81DF}"/>
              </a:ext>
            </a:extLst>
          </p:cNvPr>
          <p:cNvSpPr txBox="1"/>
          <p:nvPr/>
        </p:nvSpPr>
        <p:spPr>
          <a:xfrm>
            <a:off x="3149909" y="16272833"/>
            <a:ext cx="8848897" cy="1107996"/>
          </a:xfrm>
          <a:prstGeom prst="rect">
            <a:avLst/>
          </a:prstGeom>
          <a:noFill/>
        </p:spPr>
        <p:txBody>
          <a:bodyPr wrap="none" rtlCol="0">
            <a:spAutoFit/>
          </a:bodyPr>
          <a:lstStyle/>
          <a:p>
            <a:pPr algn="ctr"/>
            <a:r>
              <a:rPr lang="en-US" sz="6600" dirty="0">
                <a:latin typeface="Arial" panose="020B0604020202020204" pitchFamily="34" charset="0"/>
                <a:cs typeface="Arial" panose="020B0604020202020204" pitchFamily="34" charset="0"/>
              </a:rPr>
              <a:t>1) Read pages in block</a:t>
            </a:r>
          </a:p>
        </p:txBody>
      </p:sp>
      <p:grpSp>
        <p:nvGrpSpPr>
          <p:cNvPr id="17" name="4_Read block">
            <a:extLst>
              <a:ext uri="{FF2B5EF4-FFF2-40B4-BE49-F238E27FC236}">
                <a16:creationId xmlns:a16="http://schemas.microsoft.com/office/drawing/2014/main" id="{13CFCC13-5F1A-752A-99C6-BCACBEA395B9}"/>
              </a:ext>
            </a:extLst>
          </p:cNvPr>
          <p:cNvGrpSpPr/>
          <p:nvPr/>
        </p:nvGrpSpPr>
        <p:grpSpPr>
          <a:xfrm>
            <a:off x="3682070" y="11188722"/>
            <a:ext cx="8319458" cy="5084111"/>
            <a:chOff x="2438400" y="7700138"/>
            <a:chExt cx="5486402" cy="3352800"/>
          </a:xfrm>
        </p:grpSpPr>
        <p:sp>
          <p:nvSpPr>
            <p:cNvPr id="37" name="1_Block">
              <a:extLst>
                <a:ext uri="{FF2B5EF4-FFF2-40B4-BE49-F238E27FC236}">
                  <a16:creationId xmlns:a16="http://schemas.microsoft.com/office/drawing/2014/main" id="{4F6DB3A2-39EE-ACEB-F679-D5F36983AEEA}"/>
                </a:ext>
              </a:extLst>
            </p:cNvPr>
            <p:cNvSpPr/>
            <p:nvPr/>
          </p:nvSpPr>
          <p:spPr>
            <a:xfrm>
              <a:off x="2438400" y="7700138"/>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r>
                <a:rPr lang="en-US" sz="7200" b="1" dirty="0">
                  <a:latin typeface="Arial" panose="020B0604020202020204" pitchFamily="34" charset="0"/>
                  <a:cs typeface="Arial" panose="020B0604020202020204" pitchFamily="34" charset="0"/>
                </a:rPr>
                <a:t>Block</a:t>
              </a:r>
            </a:p>
          </p:txBody>
        </p:sp>
        <p:grpSp>
          <p:nvGrpSpPr>
            <p:cNvPr id="38" name="2_Pages">
              <a:extLst>
                <a:ext uri="{FF2B5EF4-FFF2-40B4-BE49-F238E27FC236}">
                  <a16:creationId xmlns:a16="http://schemas.microsoft.com/office/drawing/2014/main" id="{A67B8762-F8D1-3471-AA56-11C49905BD57}"/>
                </a:ext>
              </a:extLst>
            </p:cNvPr>
            <p:cNvGrpSpPr/>
            <p:nvPr/>
          </p:nvGrpSpPr>
          <p:grpSpPr>
            <a:xfrm>
              <a:off x="2682745" y="8305801"/>
              <a:ext cx="4876800" cy="1828800"/>
              <a:chOff x="7315200" y="5181600"/>
              <a:chExt cx="9220201" cy="5023884"/>
            </a:xfrm>
          </p:grpSpPr>
          <p:sp>
            <p:nvSpPr>
              <p:cNvPr id="39" name="Rectangle 38">
                <a:extLst>
                  <a:ext uri="{FF2B5EF4-FFF2-40B4-BE49-F238E27FC236}">
                    <a16:creationId xmlns:a16="http://schemas.microsoft.com/office/drawing/2014/main" id="{9EF98437-6654-273D-069E-9688FE70E1DB}"/>
                  </a:ext>
                </a:extLst>
              </p:cNvPr>
              <p:cNvSpPr/>
              <p:nvPr/>
            </p:nvSpPr>
            <p:spPr>
              <a:xfrm>
                <a:off x="7315200" y="5181600"/>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40" name="Rectangle 39">
                <a:extLst>
                  <a:ext uri="{FF2B5EF4-FFF2-40B4-BE49-F238E27FC236}">
                    <a16:creationId xmlns:a16="http://schemas.microsoft.com/office/drawing/2014/main" id="{3E46B711-3317-7AAC-7CF2-97FDC4B44A20}"/>
                  </a:ext>
                </a:extLst>
              </p:cNvPr>
              <p:cNvSpPr/>
              <p:nvPr/>
            </p:nvSpPr>
            <p:spPr>
              <a:xfrm>
                <a:off x="9677400" y="5181600"/>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41" name="Rectangle 40">
                <a:extLst>
                  <a:ext uri="{FF2B5EF4-FFF2-40B4-BE49-F238E27FC236}">
                    <a16:creationId xmlns:a16="http://schemas.microsoft.com/office/drawing/2014/main" id="{9C26E57A-95AC-3DF0-AD22-3AE9941C9A94}"/>
                  </a:ext>
                </a:extLst>
              </p:cNvPr>
              <p:cNvSpPr/>
              <p:nvPr/>
            </p:nvSpPr>
            <p:spPr>
              <a:xfrm>
                <a:off x="12039600" y="5181600"/>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42" name="Rectangle 41">
                <a:extLst>
                  <a:ext uri="{FF2B5EF4-FFF2-40B4-BE49-F238E27FC236}">
                    <a16:creationId xmlns:a16="http://schemas.microsoft.com/office/drawing/2014/main" id="{4C570F4B-944B-55B4-C6C3-EE5ABCF43068}"/>
                  </a:ext>
                </a:extLst>
              </p:cNvPr>
              <p:cNvSpPr/>
              <p:nvPr/>
            </p:nvSpPr>
            <p:spPr>
              <a:xfrm>
                <a:off x="14401801" y="5181600"/>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43" name="Rectangle 42">
                <a:extLst>
                  <a:ext uri="{FF2B5EF4-FFF2-40B4-BE49-F238E27FC236}">
                    <a16:creationId xmlns:a16="http://schemas.microsoft.com/office/drawing/2014/main" id="{54FC1382-3B6F-737C-9B8E-5D0FD5312A60}"/>
                  </a:ext>
                </a:extLst>
              </p:cNvPr>
              <p:cNvSpPr/>
              <p:nvPr/>
            </p:nvSpPr>
            <p:spPr>
              <a:xfrm>
                <a:off x="7315200" y="7894083"/>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44" name="Rectangle 43">
                <a:extLst>
                  <a:ext uri="{FF2B5EF4-FFF2-40B4-BE49-F238E27FC236}">
                    <a16:creationId xmlns:a16="http://schemas.microsoft.com/office/drawing/2014/main" id="{C0BD1B6B-5943-EC7B-6222-BDDD07F54A51}"/>
                  </a:ext>
                </a:extLst>
              </p:cNvPr>
              <p:cNvSpPr/>
              <p:nvPr/>
            </p:nvSpPr>
            <p:spPr>
              <a:xfrm>
                <a:off x="9677400" y="7894083"/>
                <a:ext cx="2133600" cy="2311401"/>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45" name="Rectangle 44">
                <a:extLst>
                  <a:ext uri="{FF2B5EF4-FFF2-40B4-BE49-F238E27FC236}">
                    <a16:creationId xmlns:a16="http://schemas.microsoft.com/office/drawing/2014/main" id="{C67B6550-4299-8820-EE00-A0089266FAA0}"/>
                  </a:ext>
                </a:extLst>
              </p:cNvPr>
              <p:cNvSpPr/>
              <p:nvPr/>
            </p:nvSpPr>
            <p:spPr>
              <a:xfrm>
                <a:off x="120396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46" name="Rectangle 45">
                <a:extLst>
                  <a:ext uri="{FF2B5EF4-FFF2-40B4-BE49-F238E27FC236}">
                    <a16:creationId xmlns:a16="http://schemas.microsoft.com/office/drawing/2014/main" id="{3C744298-5A28-6DC6-92FB-248BC0B13B5C}"/>
                  </a:ext>
                </a:extLst>
              </p:cNvPr>
              <p:cNvSpPr/>
              <p:nvPr/>
            </p:nvSpPr>
            <p:spPr>
              <a:xfrm>
                <a:off x="144018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grpSp>
      <p:sp>
        <p:nvSpPr>
          <p:cNvPr id="23" name="3_Steps involved text">
            <a:extLst>
              <a:ext uri="{FF2B5EF4-FFF2-40B4-BE49-F238E27FC236}">
                <a16:creationId xmlns:a16="http://schemas.microsoft.com/office/drawing/2014/main" id="{68883D5F-4224-6BFE-DC8D-8325E54A4B5B}"/>
              </a:ext>
            </a:extLst>
          </p:cNvPr>
          <p:cNvSpPr txBox="1"/>
          <p:nvPr/>
        </p:nvSpPr>
        <p:spPr>
          <a:xfrm>
            <a:off x="2149215" y="9558947"/>
            <a:ext cx="5692584" cy="1107996"/>
          </a:xfrm>
          <a:prstGeom prst="rect">
            <a:avLst/>
          </a:prstGeom>
          <a:noFill/>
        </p:spPr>
        <p:txBody>
          <a:bodyPr wrap="none" rtlCol="0">
            <a:spAutoFit/>
          </a:bodyPr>
          <a:lstStyle/>
          <a:p>
            <a:pPr algn="ctr"/>
            <a:r>
              <a:rPr lang="en-US" sz="6600" dirty="0">
                <a:latin typeface="Arial" panose="020B0604020202020204" pitchFamily="34" charset="0"/>
                <a:cs typeface="Arial" panose="020B0604020202020204" pitchFamily="34" charset="0"/>
              </a:rPr>
              <a:t>Steps involved</a:t>
            </a:r>
          </a:p>
        </p:txBody>
      </p:sp>
      <p:grpSp>
        <p:nvGrpSpPr>
          <p:cNvPr id="24" name="2_Top Block">
            <a:extLst>
              <a:ext uri="{FF2B5EF4-FFF2-40B4-BE49-F238E27FC236}">
                <a16:creationId xmlns:a16="http://schemas.microsoft.com/office/drawing/2014/main" id="{C54B1A40-A264-5446-41C6-2F1FE74920FC}"/>
              </a:ext>
            </a:extLst>
          </p:cNvPr>
          <p:cNvGrpSpPr/>
          <p:nvPr/>
        </p:nvGrpSpPr>
        <p:grpSpPr>
          <a:xfrm>
            <a:off x="14312484" y="3625023"/>
            <a:ext cx="8319458" cy="5084111"/>
            <a:chOff x="9448799" y="2362200"/>
            <a:chExt cx="5486402" cy="3352800"/>
          </a:xfrm>
        </p:grpSpPr>
        <p:sp>
          <p:nvSpPr>
            <p:cNvPr id="27" name="1_Block">
              <a:extLst>
                <a:ext uri="{FF2B5EF4-FFF2-40B4-BE49-F238E27FC236}">
                  <a16:creationId xmlns:a16="http://schemas.microsoft.com/office/drawing/2014/main" id="{C894CA41-811D-CDAD-F37A-C0C8AF8F9108}"/>
                </a:ext>
              </a:extLst>
            </p:cNvPr>
            <p:cNvSpPr/>
            <p:nvPr/>
          </p:nvSpPr>
          <p:spPr>
            <a:xfrm>
              <a:off x="9448799" y="2362200"/>
              <a:ext cx="5486402" cy="3352800"/>
            </a:xfrm>
            <a:prstGeom prst="rect">
              <a:avLst/>
            </a:prstGeom>
            <a:solidFill>
              <a:schemeClr val="accent6">
                <a:lumMod val="60000"/>
                <a:lumOff val="40000"/>
              </a:schemeClr>
            </a:solidFill>
          </p:spPr>
          <p:style>
            <a:lnRef idx="3">
              <a:schemeClr val="lt1"/>
            </a:lnRef>
            <a:fillRef idx="1">
              <a:schemeClr val="accent3"/>
            </a:fillRef>
            <a:effectRef idx="1">
              <a:schemeClr val="accent3"/>
            </a:effectRef>
            <a:fontRef idx="minor">
              <a:schemeClr val="lt1"/>
            </a:fontRef>
          </p:style>
          <p:txBody>
            <a:bodyPr rtlCol="0" anchor="ctr"/>
            <a:lstStyle/>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endParaRPr lang="en-US" sz="7200" dirty="0">
                <a:latin typeface="Arial" panose="020B0604020202020204" pitchFamily="34" charset="0"/>
                <a:cs typeface="Arial" panose="020B0604020202020204" pitchFamily="34" charset="0"/>
              </a:endParaRPr>
            </a:p>
            <a:p>
              <a:pPr algn="ctr"/>
              <a:r>
                <a:rPr lang="en-US" sz="7200" b="1" dirty="0">
                  <a:latin typeface="Arial" panose="020B0604020202020204" pitchFamily="34" charset="0"/>
                  <a:cs typeface="Arial" panose="020B0604020202020204" pitchFamily="34" charset="0"/>
                </a:rPr>
                <a:t>Block</a:t>
              </a:r>
            </a:p>
          </p:txBody>
        </p:sp>
        <p:grpSp>
          <p:nvGrpSpPr>
            <p:cNvPr id="28" name="2_Pages">
              <a:extLst>
                <a:ext uri="{FF2B5EF4-FFF2-40B4-BE49-F238E27FC236}">
                  <a16:creationId xmlns:a16="http://schemas.microsoft.com/office/drawing/2014/main" id="{9316D1DA-EC69-5A1A-38D9-B6F92C26C885}"/>
                </a:ext>
              </a:extLst>
            </p:cNvPr>
            <p:cNvGrpSpPr/>
            <p:nvPr/>
          </p:nvGrpSpPr>
          <p:grpSpPr>
            <a:xfrm>
              <a:off x="9753600" y="2820581"/>
              <a:ext cx="4876800" cy="1828800"/>
              <a:chOff x="7315200" y="5181600"/>
              <a:chExt cx="9220200" cy="5023884"/>
            </a:xfrm>
          </p:grpSpPr>
          <p:sp>
            <p:nvSpPr>
              <p:cNvPr id="29" name="Rectangle 28">
                <a:extLst>
                  <a:ext uri="{FF2B5EF4-FFF2-40B4-BE49-F238E27FC236}">
                    <a16:creationId xmlns:a16="http://schemas.microsoft.com/office/drawing/2014/main" id="{2D152F49-4216-A3DE-B686-37946DE2D3C6}"/>
                  </a:ext>
                </a:extLst>
              </p:cNvPr>
              <p:cNvSpPr/>
              <p:nvPr/>
            </p:nvSpPr>
            <p:spPr>
              <a:xfrm>
                <a:off x="73152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30" name="Rectangle 29">
                <a:extLst>
                  <a:ext uri="{FF2B5EF4-FFF2-40B4-BE49-F238E27FC236}">
                    <a16:creationId xmlns:a16="http://schemas.microsoft.com/office/drawing/2014/main" id="{3BE11419-B3AF-6B2B-93CD-562F9C703FB2}"/>
                  </a:ext>
                </a:extLst>
              </p:cNvPr>
              <p:cNvSpPr/>
              <p:nvPr/>
            </p:nvSpPr>
            <p:spPr>
              <a:xfrm>
                <a:off x="96774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31" name="Rectangle 30">
                <a:extLst>
                  <a:ext uri="{FF2B5EF4-FFF2-40B4-BE49-F238E27FC236}">
                    <a16:creationId xmlns:a16="http://schemas.microsoft.com/office/drawing/2014/main" id="{821B60C0-8E92-2BC8-C58A-6164D438102A}"/>
                  </a:ext>
                </a:extLst>
              </p:cNvPr>
              <p:cNvSpPr/>
              <p:nvPr/>
            </p:nvSpPr>
            <p:spPr>
              <a:xfrm>
                <a:off x="120396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32" name="Rectangle 31">
                <a:extLst>
                  <a:ext uri="{FF2B5EF4-FFF2-40B4-BE49-F238E27FC236}">
                    <a16:creationId xmlns:a16="http://schemas.microsoft.com/office/drawing/2014/main" id="{AE32551A-0739-288A-23E7-045877226235}"/>
                  </a:ext>
                </a:extLst>
              </p:cNvPr>
              <p:cNvSpPr/>
              <p:nvPr/>
            </p:nvSpPr>
            <p:spPr>
              <a:xfrm>
                <a:off x="14401800" y="5181600"/>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33" name="Rectangle 32">
                <a:extLst>
                  <a:ext uri="{FF2B5EF4-FFF2-40B4-BE49-F238E27FC236}">
                    <a16:creationId xmlns:a16="http://schemas.microsoft.com/office/drawing/2014/main" id="{9AF0CC61-135E-ADD5-F63A-6B04C0FD1B7E}"/>
                  </a:ext>
                </a:extLst>
              </p:cNvPr>
              <p:cNvSpPr/>
              <p:nvPr/>
            </p:nvSpPr>
            <p:spPr>
              <a:xfrm>
                <a:off x="73152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34" name="Rectangle 33">
                <a:extLst>
                  <a:ext uri="{FF2B5EF4-FFF2-40B4-BE49-F238E27FC236}">
                    <a16:creationId xmlns:a16="http://schemas.microsoft.com/office/drawing/2014/main" id="{40B5EDEA-4BE4-BD01-D703-158F119BFABF}"/>
                  </a:ext>
                </a:extLst>
              </p:cNvPr>
              <p:cNvSpPr/>
              <p:nvPr/>
            </p:nvSpPr>
            <p:spPr>
              <a:xfrm>
                <a:off x="96774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Used</a:t>
                </a:r>
              </a:p>
            </p:txBody>
          </p:sp>
          <p:sp>
            <p:nvSpPr>
              <p:cNvPr id="35" name="Rectangle 34">
                <a:extLst>
                  <a:ext uri="{FF2B5EF4-FFF2-40B4-BE49-F238E27FC236}">
                    <a16:creationId xmlns:a16="http://schemas.microsoft.com/office/drawing/2014/main" id="{29BEC073-68BD-B0A8-9264-C39AD9A12E5E}"/>
                  </a:ext>
                </a:extLst>
              </p:cNvPr>
              <p:cNvSpPr/>
              <p:nvPr/>
            </p:nvSpPr>
            <p:spPr>
              <a:xfrm>
                <a:off x="120396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sp>
            <p:nvSpPr>
              <p:cNvPr id="36" name="Rectangle 35">
                <a:extLst>
                  <a:ext uri="{FF2B5EF4-FFF2-40B4-BE49-F238E27FC236}">
                    <a16:creationId xmlns:a16="http://schemas.microsoft.com/office/drawing/2014/main" id="{4B97E34D-695E-E2D9-1CB7-E95A83E69222}"/>
                  </a:ext>
                </a:extLst>
              </p:cNvPr>
              <p:cNvSpPr/>
              <p:nvPr/>
            </p:nvSpPr>
            <p:spPr>
              <a:xfrm>
                <a:off x="14401800" y="7894084"/>
                <a:ext cx="2133600" cy="2311400"/>
              </a:xfrm>
              <a:prstGeom prst="rect">
                <a:avLst/>
              </a:prstGeom>
              <a:solidFill>
                <a:srgbClr val="AC75D5"/>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en-US" sz="3600" dirty="0"/>
              </a:p>
            </p:txBody>
          </p:sp>
        </p:grpSp>
      </p:grpSp>
      <p:sp>
        <p:nvSpPr>
          <p:cNvPr id="25" name="1_Data text">
            <a:extLst>
              <a:ext uri="{FF2B5EF4-FFF2-40B4-BE49-F238E27FC236}">
                <a16:creationId xmlns:a16="http://schemas.microsoft.com/office/drawing/2014/main" id="{786F501A-084F-DE16-2EA4-DBD62D50B463}"/>
              </a:ext>
            </a:extLst>
          </p:cNvPr>
          <p:cNvSpPr txBox="1"/>
          <p:nvPr/>
        </p:nvSpPr>
        <p:spPr>
          <a:xfrm>
            <a:off x="5618157" y="5208614"/>
            <a:ext cx="5508239" cy="2123658"/>
          </a:xfrm>
          <a:prstGeom prst="rect">
            <a:avLst/>
          </a:prstGeom>
          <a:noFill/>
        </p:spPr>
        <p:txBody>
          <a:bodyPr wrap="none" rtlCol="0">
            <a:spAutoFit/>
          </a:bodyPr>
          <a:lstStyle/>
          <a:p>
            <a:pPr algn="ctr"/>
            <a:r>
              <a:rPr lang="en-US" sz="6600" dirty="0">
                <a:latin typeface="Arial" panose="020B0604020202020204" pitchFamily="34" charset="0"/>
                <a:cs typeface="Arial" panose="020B0604020202020204" pitchFamily="34" charset="0"/>
              </a:rPr>
              <a:t>Data added to</a:t>
            </a:r>
          </a:p>
          <a:p>
            <a:pPr algn="ctr"/>
            <a:r>
              <a:rPr lang="en-US" sz="6600" dirty="0">
                <a:latin typeface="Arial" panose="020B0604020202020204" pitchFamily="34" charset="0"/>
                <a:cs typeface="Arial" panose="020B0604020202020204" pitchFamily="34" charset="0"/>
              </a:rPr>
              <a:t>existing page</a:t>
            </a:r>
          </a:p>
        </p:txBody>
      </p:sp>
      <p:sp>
        <p:nvSpPr>
          <p:cNvPr id="26" name="1_Data">
            <a:extLst>
              <a:ext uri="{FF2B5EF4-FFF2-40B4-BE49-F238E27FC236}">
                <a16:creationId xmlns:a16="http://schemas.microsoft.com/office/drawing/2014/main" id="{8B7ED830-4C46-2B18-3724-56F7C1512547}"/>
              </a:ext>
            </a:extLst>
          </p:cNvPr>
          <p:cNvSpPr/>
          <p:nvPr/>
        </p:nvSpPr>
        <p:spPr>
          <a:xfrm>
            <a:off x="7516650" y="3752957"/>
            <a:ext cx="1711257" cy="1275877"/>
          </a:xfrm>
          <a:prstGeom prst="rect">
            <a:avLst/>
          </a:prstGeom>
          <a:solidFill>
            <a:schemeClr val="accent6">
              <a:lumMod val="75000"/>
            </a:schemeClr>
          </a:solidFill>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r>
              <a:rPr lang="en-US" sz="3600" dirty="0"/>
              <a:t>Data</a:t>
            </a:r>
          </a:p>
        </p:txBody>
      </p:sp>
    </p:spTree>
    <p:extLst>
      <p:ext uri="{BB962C8B-B14F-4D97-AF65-F5344CB8AC3E}">
        <p14:creationId xmlns:p14="http://schemas.microsoft.com/office/powerpoint/2010/main" val="1204201624"/>
      </p:ext>
    </p:extLst>
  </p:cSld>
  <p:clrMapOvr>
    <a:masterClrMapping/>
  </p:clrMapOvr>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Template>
  <TotalTime>0</TotalTime>
  <Words>13424</Words>
  <Application>Microsoft Office PowerPoint</Application>
  <PresentationFormat>Custom</PresentationFormat>
  <Paragraphs>755</Paragraphs>
  <Slides>27</Slides>
  <Notes>27</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27</vt:i4>
      </vt:variant>
    </vt:vector>
  </HeadingPairs>
  <TitlesOfParts>
    <vt:vector size="33" baseType="lpstr">
      <vt:lpstr>Arial</vt:lpstr>
      <vt:lpstr>Calibri</vt:lpstr>
      <vt:lpstr>Calibri Light</vt:lpstr>
      <vt:lpstr>Serpentine</vt:lpstr>
      <vt:lpstr>Work Sans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lastModifiedBy/>
  <cp:revision>1</cp:revision>
  <dcterms:created xsi:type="dcterms:W3CDTF">2022-06-25T00:08:19Z</dcterms:created>
  <dcterms:modified xsi:type="dcterms:W3CDTF">2023-12-29T23:58:14Z</dcterms:modified>
</cp:coreProperties>
</file>