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5"/>
  </p:notesMasterIdLst>
  <p:sldIdLst>
    <p:sldId id="274" r:id="rId2"/>
    <p:sldId id="285" r:id="rId3"/>
    <p:sldId id="286" r:id="rId4"/>
    <p:sldId id="287" r:id="rId5"/>
    <p:sldId id="288" r:id="rId6"/>
    <p:sldId id="289" r:id="rId7"/>
    <p:sldId id="291" r:id="rId8"/>
    <p:sldId id="290" r:id="rId9"/>
    <p:sldId id="292" r:id="rId10"/>
    <p:sldId id="293" r:id="rId11"/>
    <p:sldId id="294" r:id="rId12"/>
    <p:sldId id="295" r:id="rId13"/>
    <p:sldId id="273" r:id="rId14"/>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77732" autoAdjust="0"/>
  </p:normalViewPr>
  <p:slideViewPr>
    <p:cSldViewPr snapToGrid="0">
      <p:cViewPr varScale="1">
        <p:scale>
          <a:sx n="23" d="100"/>
          <a:sy n="23" d="100"/>
        </p:scale>
        <p:origin x="117"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hard disk drives. Hard disks have been around since the early days of computing and are still used today even though solid-state drives have given them some competition. This video will look at how they work and when you would use one.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19:30 The next part of the hard disk that I will look at is the spindle. The spindle is essentially a motor in the hard disk that keeps the platters spinning at a fixed speed. In the case of devices such as optical drives it is possible for the spindle to increase or decrease its speed. For example, it may change it speed depending on if it is accessing the middle of the disk or the outside of the disk. In the case of hard disks this is not the case. The hard disk head moves very quickly across the platters as we have seen; it moves so fast it is not possible for the spindle to adjust its speed quick enough. For this reason, the speed is always constant.</a:t>
            </a:r>
          </a:p>
          <a:p>
            <a:endParaRPr lang="en-GB"/>
          </a:p>
          <a:p>
            <a:r>
              <a:rPr lang="en-GB"/>
              <a:t>Hard disks come in a number of different speeds, expressed as revolutions per minute or RPM. Nowadays, 7200 RPM are the more commonly sold hard disks on the market. There are some disadvantages and advantages to hard disks depending on their speed.</a:t>
            </a:r>
          </a:p>
          <a:p>
            <a:endParaRPr lang="en-GB"/>
          </a:p>
          <a:p>
            <a:r>
              <a:rPr lang="en-GB"/>
              <a:t>The advantage of faster hard disks is that they are, well faster. The faster the hard disk spins the quicker it can read the information on the drive and, thus, the faster it can transfer data. There are however some disadvantages.</a:t>
            </a:r>
          </a:p>
          <a:p>
            <a:endParaRPr lang="en-GB"/>
          </a:p>
          <a:p>
            <a:r>
              <a:rPr lang="en-GB"/>
              <a:t>Since the platters are spinning faster it means it requires more space on the platter to store a one or a zero. For this reason, slower spinning hard disks can have a larger capacity. A faster spinning drive also creates more heat and noise; for this reason, faster spinning drives have a shorter lifespan. It is estimated that a high-speed hard disk will fail two years sooner on average than a low-speed one.</a:t>
            </a:r>
          </a:p>
          <a:p>
            <a:endParaRPr lang="en-GB"/>
          </a:p>
          <a:p>
            <a:r>
              <a:rPr lang="en-GB"/>
              <a:t>You will generally find that slower speed hard disks will be used in mobile and desktop computers. The faster hard disks will be used in enterprise environments like server rooms. There were some consumer high-speed hard disks on the market years ago, but they don’t seem to be available nowadays. I would suspect that, with the increase in speed of solid-state drives, the home consumer is purchasing those rather than high-speed hard disks and thus there is no longer a market for the home user. However, they are still available for enterprise use. Due to the decreased capacity of high-speed drives, they are generally used in server rooms for applications that require a lot of data at high speed. For example, the log files used in a database server. The log files are written to constantly and get quite big, so they are good candidates for fast hard disks. The rest of the database is generally stored on slower hard disks to keep the price down.</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85684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22:14 The next part of the hard disk I will look at is the air filt er. There is not too much to this. Simply put, it is a filter that collects dust and dirt. The air filter is located at the front of the drive. There will be a small duct near the platter that the air will flow through and then recirculate back to the platter. When the platters are spinning, this is enough to generate enough pressure to force the air through the duct and the filter.</a:t>
            </a:r>
          </a:p>
          <a:p>
            <a:endParaRPr lang="en-GB"/>
          </a:p>
          <a:p>
            <a:r>
              <a:rPr lang="en-GB"/>
              <a:t>This hard disk is pretty old, so you will notice that a lot of dirt has accumulated in the air filter. Even if the hard disk is old, do not attempt to replace the filter. Unless the hard disk is opened in a clean room, you will introduce more dust and dirt into the drive then if you left it unopened.</a:t>
            </a:r>
          </a:p>
          <a:p>
            <a:endParaRPr lang="en-GB"/>
          </a:p>
          <a:p>
            <a:r>
              <a:rPr lang="en-GB"/>
              <a:t>This completes our look at how the different parts of the hard disk work. The last specification that I will look at is the physical size of the hard disk.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4183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23:14 Hard disks nowadays generally come in two form factors, the 2 and a ½ inch and 3 and a ½ inch form factors. It would be pretty hard to find one that did not. Here is an example of three different hard disks. The one on the left is a 2.5-inch hard disk. These are commonly found in laptops. Due to the reduced size, a lot of these hard disks run at 5400 RPM and capacity is not as high as the larger hard disks.</a:t>
            </a:r>
          </a:p>
          <a:p>
            <a:endParaRPr lang="en-GB"/>
          </a:p>
          <a:p>
            <a:r>
              <a:rPr lang="en-GB"/>
              <a:t>The next hard disk is the 3.5-inch hard disk. This one is generally the one that will be used in desktop computers. You will notice that the last hard disk looks bigger, however it is essentially a 3.5-inch hard disk in an adapter. Drives like these are generally used in servers and data centers. The adapter allows the hard disk to easily be pulled out and removed. When you see hard disks like these, remember they are probably 3.5-inch drives with just an adapter. Once you remove the adapter, they are the same size as other 3.5-inch drives.</a:t>
            </a:r>
          </a:p>
          <a:p>
            <a:endParaRPr lang="en-GB"/>
          </a:p>
          <a:p>
            <a:r>
              <a:rPr lang="en-GB"/>
              <a:t>In some cases, you may find that you will need to install a 2.5-inch hard disk but only have room to install a 3.5-inch hard disk. When this occurs, you can purchase a bracket. A bracket will allow you to mount a smaller 2.5-inch hard disk into the bracket. The bracket can then be installed in a 3.5-inch bay containing the 2.5-inch hard disk. Doing this ensures the drive is mounted correctly when you do not have any 2.5-inch bays left. Mounting the hard disk correctly ensures that it will not come loose or be damaged, particularly if the computer is moved.</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805757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25:00 That concludes this video on the basics of hard disk design and how they operate. I hope you have found this video useful and I look forward to seeing you in more videos from us. Until the next video, I would like to thank you for watching.</a:t>
            </a:r>
          </a:p>
          <a:p>
            <a:endParaRPr lang="en-GB"/>
          </a:p>
          <a:p>
            <a:r>
              <a:rPr lang="en-GB"/>
              <a:t>References</a:t>
            </a:r>
          </a:p>
          <a:p>
            <a:r>
              <a:rPr lang="en-GB"/>
              <a:t>“The Official CompTIA A+ Core Study Guide (Exam 220-1001)” Chapter 6 Position 91 - 102</a:t>
            </a:r>
          </a:p>
          <a:p>
            <a:r>
              <a:rPr lang="en-GB"/>
              <a:t>“CompTIA A+ Certification exam guide. Tenth edition” Pages 289 – 292</a:t>
            </a:r>
          </a:p>
          <a:p>
            <a:r>
              <a:rPr lang="en-GB"/>
              <a:t>“Hard disk drive” https://en.wikipedia.org/wiki/Hard_disk_drive</a:t>
            </a:r>
          </a:p>
          <a:p>
            <a:r>
              <a:rPr lang="en-GB"/>
              <a:t>“Hard disk drive platter” https://en.wikipedia.org/wiki/Hard_disk_drive_platter</a:t>
            </a:r>
          </a:p>
          <a:p>
            <a:r>
              <a:rPr lang="en-GB"/>
              <a:t>“Picture: IBM Harddisk” https://commons.wikimedia.org/wiki/File:5.25_inch_MFM_hard_disk_drive.JPG</a:t>
            </a:r>
          </a:p>
          <a:p>
            <a:r>
              <a:rPr lang="en-GB"/>
              <a:t>“Picture: Inside Hard disk” https://commons.wikimedia.org/wiki/File:Laptop-hard-drive-exposed.jpg</a:t>
            </a:r>
          </a:p>
          <a:p>
            <a:r>
              <a:rPr lang="en-GB"/>
              <a:t>“Picture” https://unsplash.com/photos/9zbTchzxGqM</a:t>
            </a:r>
          </a:p>
          <a:p>
            <a:r>
              <a:rPr lang="en-GB"/>
              <a:t>“Video: Cat looking around” https://pixabay.com/videos/cat-head-game-black-eyes-closeup-4915/</a:t>
            </a:r>
          </a:p>
          <a:p>
            <a:r>
              <a:rPr lang="en-GB"/>
              <a:t>“Logical block addressing” https://en.wikipedia.org/wiki/Logical_block_addressing</a:t>
            </a:r>
          </a:p>
          <a:p>
            <a:r>
              <a:rPr lang="en-GB"/>
              <a:t>“Hard disk drive performance characteristics” https://en.wikipedia.org/wiki/Hard_disk_drive_performance_characteristics</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00:17 Hard disks have been used for storage since the first computers were developed. Essentially, a hard disk uses a number of thin platters to store data on.</a:t>
            </a:r>
          </a:p>
          <a:p>
            <a:endParaRPr lang="en-GB"/>
          </a:p>
          <a:p>
            <a:r>
              <a:rPr lang="en-GB"/>
              <a:t>The first hard disks were the size of refrigerators, but as time passed, they got smaller. There are a number of different sizes of hard disk on the market, but generally the largest hard disks sold today are three and a half inches wide. Later in the video I will have a look at the different sizes of hard disk available; however, for the moment I will concentrate on three and a half inch hard disks.</a:t>
            </a:r>
          </a:p>
          <a:p>
            <a:endParaRPr lang="en-GB"/>
          </a:p>
          <a:p>
            <a:r>
              <a:rPr lang="en-GB"/>
              <a:t>To start with, let’s have a look at what makes a hard disk work.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5912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00:53 Inside a hard disk there are a number of different parts that make them work. To start with, there is the platter. Many hard disks will have multiple platters to allow them to store more data. The platter itself can be made of many different materials. Generally, they are made of a non-magnetic material such as aluminum alloy, glass or ceramic. On this material is coated a thin layer of magnetic material. On top of the magnetic material is a layer of carbon to protect the surface. More on that later in the video.</a:t>
            </a:r>
          </a:p>
          <a:p>
            <a:endParaRPr lang="en-GB"/>
          </a:p>
          <a:p>
            <a:r>
              <a:rPr lang="en-GB"/>
              <a:t>In the middle of the hard disk is the spindle. The spindle is responsible for making sure the platters spin at a certain speed while the hard disk is operating. To read and write data on the hard disk, the hard disk has reading and writing heads. For each platter there is a read/write head.</a:t>
            </a:r>
          </a:p>
          <a:p>
            <a:endParaRPr lang="en-GB"/>
          </a:p>
          <a:p>
            <a:r>
              <a:rPr lang="en-GB"/>
              <a:t>To read or write data, the head moves across the platter. To move the head, it is connected to an arm. To control where this arm moves, there is an actuator that moves the arm back and forwards. Since the arm is connected to the actuator, it is called the actuator arm.</a:t>
            </a:r>
          </a:p>
          <a:p>
            <a:endParaRPr lang="en-GB"/>
          </a:p>
          <a:p>
            <a:r>
              <a:rPr lang="en-GB"/>
              <a:t>Hard disks are sealed to prevent dust getting in them. If dirt or dust gets into the hard disk, there is an air filter that hopefully will capture the material to prevent it getting onto the platters. If dust gets on the platters, it can damage the heads or the platters of the hard disk. This can potentially damage the hard disk and in the worst case make it unusable.</a:t>
            </a:r>
          </a:p>
          <a:p>
            <a:endParaRPr lang="en-GB"/>
          </a:p>
          <a:p>
            <a:r>
              <a:rPr lang="en-GB"/>
              <a:t>Under the hard disk there is a circuit board. This circuit board controls the hard disk. These are the basics of how a hard disk works, and I will now have a look at each component in more detail.</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05212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02:37 The first component that I will look at is the hard disk circuit board. The circuit board is generally found underneath the hard disk; however, the manufacturer is free to put it where they like. The circuit board controls the actuator and rotations of the platters. It also controls transfer of data to and from the hard disk.</a:t>
            </a:r>
          </a:p>
          <a:p>
            <a:endParaRPr lang="en-GB"/>
          </a:p>
          <a:p>
            <a:r>
              <a:rPr lang="en-GB"/>
              <a:t>Sometimes, you get a hard disk failure due to the circuit board on the hard disk failing. In this case, you can see that the plastic around the SATA connector has been broken leaving only the pins. It is hard to see, but if I compare it with a hard disk that has not been damaged, you can see the plastic around the pins is missing.</a:t>
            </a:r>
          </a:p>
          <a:p>
            <a:endParaRPr lang="en-GB"/>
          </a:p>
          <a:p>
            <a:r>
              <a:rPr lang="en-GB"/>
              <a:t>If I now look at the SATA plugs themselves, you will notice that the missing plastic is inside the connector. What has occurred is these particular connectors have a clip on them which lock them in place. Someone has attempted to remove the SATA connector without unclipping it. If you attempt to remove a plug without unclipping it or unscrewing a hold screw, something has to give. In this case it was the plastic holding the connector in place. This is why it is important not to force things in computing. Sometimes you may need a little force, but if you use too much force you risk causing damage.</a:t>
            </a:r>
          </a:p>
          <a:p>
            <a:endParaRPr lang="en-GB"/>
          </a:p>
          <a:p>
            <a:r>
              <a:rPr lang="en-GB"/>
              <a:t>Most SATA connectors do not have a clip on them, so if you can’t reach them, giving the cable a little pull will generally unplug it. If you can’t see the other end of a connector because something is blocking it, don’t assume it does not have a clip holding it in place (some connectors won’t, some will, even the ones you don’t expect to). Pulling it too hard risks damaging a component or a connector, which is what has happened in this case.</a:t>
            </a:r>
          </a:p>
          <a:p>
            <a:endParaRPr lang="en-GB"/>
          </a:p>
          <a:p>
            <a:r>
              <a:rPr lang="en-GB"/>
              <a:t>To fix this, I could attempt to replace the connector. This is generally very difficult to do since the connector is often soldered, glued or somehow attached to the board. In this case, I have purchased a replacement board which has the required connector on it.</a:t>
            </a:r>
          </a:p>
          <a:p>
            <a:endParaRPr lang="en-GB"/>
          </a:p>
          <a:p>
            <a:r>
              <a:rPr lang="en-GB"/>
              <a:t>You will notice on the board there is a part number. To get the replacement, it was just a matter of finding someone who would sell me this board. eBay is a good place to look. If you have a number of dead hard disks of the same type, you may be able to get one working by swapping the board with another. When hard disks fail, it is generally a mechanical problem in the hard disks themselves, but it is not unheard of for a board to fail here and there.</a:t>
            </a:r>
          </a:p>
          <a:p>
            <a:endParaRPr lang="en-GB"/>
          </a:p>
          <a:p>
            <a:r>
              <a:rPr lang="en-GB"/>
              <a:t>Hopefully replacing the board will get the hard disk working again; however, it is not a guarantee it will work. Most hard disk circuit boards have a chip on them that contains unique data for that hard disk. This is written to the chip during the low-level formatting of the hard disk in the factory. Thus, swapping the circuit board may get the hard disk working again, but don’t expect to get the data back.</a:t>
            </a:r>
          </a:p>
          <a:p>
            <a:endParaRPr lang="en-GB"/>
          </a:p>
          <a:p>
            <a:r>
              <a:rPr lang="en-GB"/>
              <a:t>In order to remove the board from the hard disk, a special screwdriver is required. In this case, I have purchased a rachet screwdriver with a number of bits. It is just a matter of selecting the right bit. It is generally easier to buy a large number of bits for a rachet screwdriver rather than attempting to buy a screwdriver for every different screw you may come across.</a:t>
            </a:r>
          </a:p>
          <a:p>
            <a:endParaRPr lang="en-GB"/>
          </a:p>
          <a:p>
            <a:r>
              <a:rPr lang="en-GB"/>
              <a:t>It is just now just a simple matter to remove the four screws holding the board in place, remove the board, and replace it with the new board. Most hard disks will follow the same design. You may also find the same board is used for different hard disks, the only difference between the hard disks generally being the amount of data that they contain. Once the board is in place, the four screws are put back in.</a:t>
            </a:r>
          </a:p>
          <a:p>
            <a:endParaRPr lang="en-GB"/>
          </a:p>
          <a:p>
            <a:r>
              <a:rPr lang="en-GB"/>
              <a:t>If you take the hard disk to a data recovery company, they will either copy the data on the chip to the new circuit board or remove the chip from the old hard disk circuit board and transfer it to the new circuit board.</a:t>
            </a:r>
          </a:p>
          <a:p>
            <a:endParaRPr lang="en-GB"/>
          </a:p>
          <a:p>
            <a:r>
              <a:rPr lang="en-GB"/>
              <a:t>If you do swap the circuit board on a hard disk and get the hard disk working again, I personally would not trust it with your valuable data. Since the unique data created during the factory formatting is missing, you are hoping that the replacement circuit board data is close enough to the original circuit board.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48319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06:50 The next part of that hard disk that I will look at is the actuator and the heads that are attached to it. The actuator essentially moves the read and write heads to different parts of the hard disk.</a:t>
            </a:r>
          </a:p>
          <a:p>
            <a:endParaRPr lang="en-GB"/>
          </a:p>
          <a:p>
            <a:r>
              <a:rPr lang="en-GB"/>
              <a:t>You can see in this hard disk the cover has been removed. If you ever remove a cover from a hard disk, it is safe to assume it will never work correctly, if at all, ever again. If this is done by a data recovery company, they will do this in a clean room as any dust that gets into the hard disk can damage it. Outside a clean room, it won’t take long at all for dust to get into it. The covers are generally sealed shut, so once the seal is damaged, more dust will get in if you then re-assemble the drive.</a:t>
            </a:r>
          </a:p>
          <a:p>
            <a:endParaRPr lang="en-GB"/>
          </a:p>
          <a:p>
            <a:r>
              <a:rPr lang="en-GB"/>
              <a:t>You will notice that when the hard disk is powered up, the platters will spin up and the actuator arm will move across the platters. This is an initial test the hard disk does to check it is working correctly. This hard disk is faulty, and this is why the test keeps getting repeated.</a:t>
            </a:r>
          </a:p>
          <a:p>
            <a:endParaRPr lang="en-GB"/>
          </a:p>
          <a:p>
            <a:r>
              <a:rPr lang="en-GB"/>
              <a:t>If I compare it to a different hard disk which has damage close to the edge of the platter, notice that the actuator arm keeps moving back and forward to where the damage is. It will do this a number of times before it gives up and spins the drive down. This is one of the tests you can perform on a hard disk to see what the problem may be. Simply turn it on and listen to what it is doing.</a:t>
            </a:r>
          </a:p>
          <a:p>
            <a:endParaRPr lang="en-GB"/>
          </a:p>
          <a:p>
            <a:r>
              <a:rPr lang="en-GB"/>
              <a:t>You will notice that with this working hard disk, once it is switched on, the actuator will move across the platter, essentially looking for damage or dust on the drive. Once it has completed a good pass over the platter it will go back to its resting position. If it can’t complete a good pass after multiple attempts the hard disk will spin down. Once the initial test is complete, Windows will start accessing data on the drive so the actuator will continue to move across the drive. Once Windows has finished accessing the drive, the actuator will stop moving.</a:t>
            </a:r>
          </a:p>
          <a:p>
            <a:endParaRPr lang="en-GB"/>
          </a:p>
          <a:p>
            <a:r>
              <a:rPr lang="en-GB"/>
              <a:t>If you find your hard disk is not working, check to make sure that it spins up and stays spun up. You should be able to hear the hard disk spinning; however, if you can’t, a lot of the time, if you put your hand on the hard disk case, not the circuit board, you can feel the vibrations of the hard disk spinning. Keep in mind that if power saving is running, the operating system may spin the hard disk down.</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53877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09:17 In order to access the data on the drive, the actuator needs to be able to precisely move to different parts of the platter. To achieve this, there is a voice coil on the end of the actuator. A voice coil is essentially wire that is wrapped around and around – this is generally in a circle in the case of electric motors, but in the case of hard disks it is in the shape of a trapezoid.</a:t>
            </a:r>
          </a:p>
          <a:p>
            <a:endParaRPr lang="en-GB"/>
          </a:p>
          <a:p>
            <a:r>
              <a:rPr lang="en-GB"/>
              <a:t>Electricity passes through the wire which creates an electric field. The electric field needs something to react to, so on either side is a strong magnet. The magnets hold the actuator in place; once electricity passes through the voice coil, this changes the magnetic field which causes the actuator to move. Using a system like this is a lot more accurate than using an electric motor.</a:t>
            </a:r>
          </a:p>
          <a:p>
            <a:endParaRPr lang="en-GB"/>
          </a:p>
          <a:p>
            <a:r>
              <a:rPr lang="en-GB"/>
              <a:t>If you have a look at this hard disk case, you will notice the bottom magnet has been put in place with the actuator on top. If I gently push the actuator with a screwdriver, notice that the magnet will suddenly pull the actuator back to its start position.</a:t>
            </a:r>
          </a:p>
          <a:p>
            <a:endParaRPr lang="en-GB"/>
          </a:p>
          <a:p>
            <a:r>
              <a:rPr lang="en-GB"/>
              <a:t>I will now attempt to put the top magnet back into place; notice that it will jump out of my hand and will take some effort to get it into the correct place. The magnets used for the actuator are very strong. If you ever pull a hard disk apart, you will have trouble removing the magnet. Be careful. They are strong, and if your finger is in the way when a magnet is flying through the air towards another magnet or metal surface, you are going to get hurt. Keep this in mind if you decide to disassemble devices with strong magnets in them.</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6457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11:01 The next part of the hard disk I will look at is the hard disk head. To understand how this works, consider that you have a hard disk platter that is spinning. The platter contains magnetic information. In order to read or write this information, you require a read or write head.</a:t>
            </a:r>
          </a:p>
          <a:p>
            <a:endParaRPr lang="en-GB"/>
          </a:p>
          <a:p>
            <a:r>
              <a:rPr lang="en-GB"/>
              <a:t>Generally, modern hard disks will have a read and write head on both sides of the platter so data can be stored on both sides.</a:t>
            </a:r>
          </a:p>
          <a:p>
            <a:endParaRPr lang="en-GB"/>
          </a:p>
          <a:p>
            <a:r>
              <a:rPr lang="en-GB"/>
              <a:t>Next to the head is what is called a slider. The slider helps direct the air as it goes through. Essentially, the air gap means the head floats above the platter. The air flow caused by the slider pushes the head up, and the suspension arm pushes the head down. The end result should be that a constant height above the platter is maintained.</a:t>
            </a:r>
          </a:p>
          <a:p>
            <a:endParaRPr lang="en-GB"/>
          </a:p>
          <a:p>
            <a:r>
              <a:rPr lang="en-GB"/>
              <a:t>The closer the head can get to the platter, the more information can be stored on the platter. With modern hard disks, the head may float above the platter as close as five micrometers. To give you an idea how small that gap is, a human hair is between about 17 and 189 micrometers. With that kind of clearance, you can understand why any dust, fingerprint or anything else on the platter can cause problems. Also remember that the platter is spinning very quickly and thus, anything big enough will strike the head with a lot of force and could potentially damage it. If the head is not damaged, the item may be pushed into the disk, damaging it. You can start to understand why these devices are so fragile if they are opened.</a:t>
            </a:r>
          </a:p>
          <a:p>
            <a:endParaRPr lang="en-GB"/>
          </a:p>
          <a:p>
            <a:r>
              <a:rPr lang="en-GB"/>
              <a:t>Now that we understand how data is accessed on the platter, let’s have a look at how it is stored.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640610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12:44 The platter itself is a circular disk used to store magnetic data. These platters are very shiny like a mirror, so you will probably be able to see your face in it. The surface needs to be very smooth to prevent the head getting stuck or damaged as the platter spins around.</a:t>
            </a:r>
          </a:p>
          <a:p>
            <a:endParaRPr lang="en-GB"/>
          </a:p>
          <a:p>
            <a:r>
              <a:rPr lang="en-GB"/>
              <a:t>The platter itself is made of a number of different layers. The middle layer is a rigid layer. This rigid layer is pretty strong. You can see in the case of this platter I have attempted to break it; however, it has a strong metal layer in the middle. Some platters may be made of glass, so be careful if they break as you may get cut by glass fragments.</a:t>
            </a:r>
          </a:p>
          <a:p>
            <a:endParaRPr lang="en-GB"/>
          </a:p>
          <a:p>
            <a:r>
              <a:rPr lang="en-GB"/>
              <a:t>Due to the rigid middle of the disc, this is where the hard disk got its name. If you remember the old days of computing, you will recall the floppy disk. The material inside floppy disks could easily be bent and thus the name floppy disks. Hard disks could not bend like this, and therefore got the name hard disk.</a:t>
            </a:r>
          </a:p>
          <a:p>
            <a:endParaRPr lang="en-GB"/>
          </a:p>
          <a:p>
            <a:r>
              <a:rPr lang="en-GB"/>
              <a:t>In most cases the middle of the platter is a rigid layer and on top of this is a magnetic layer. This magnetic layer is what stores the data. Modern hard disks store data on both sides, thus the magnetic layer will be on both sides of the platter.</a:t>
            </a:r>
          </a:p>
          <a:p>
            <a:endParaRPr lang="en-GB"/>
          </a:p>
          <a:p>
            <a:r>
              <a:rPr lang="en-GB"/>
              <a:t>There are many different materials that are used for this layer. The layer itself may not be magnetic, but the important point is that it has the ability to change its structure when a magnetic field is applied to it. More on that in a moment.</a:t>
            </a:r>
          </a:p>
          <a:p>
            <a:endParaRPr lang="en-GB"/>
          </a:p>
          <a:p>
            <a:r>
              <a:rPr lang="en-GB"/>
              <a:t>On top of this layer is a protective layer. This layer protects the magnetic layer from wear and damage. In order to store the data, the head moves across the surface of the platter. If the head is reading, it simply needs to detect what magnetic field is in the platter. Modern hard disks will change the magnetic field in the material to facing either up or down to represent a one or zero. Old hard disks may change the field to left and right; however, as the amount of data on the platter increases, it becomes harder and harder to use this method to store data.</a:t>
            </a:r>
          </a:p>
          <a:p>
            <a:endParaRPr lang="en-GB"/>
          </a:p>
          <a:p>
            <a:r>
              <a:rPr lang="en-GB"/>
              <a:t>To make this even more complicated, as data increased on the platters, it was not possible to ensure that the area of the drive could be set to an up or a down field. Large capacity drives use a number of different tricks when reading the data to interpret what is read to work out if they are ones or zeros. Rest assured, the hard disk takes care of this for you, so you don’t need to worry about it. Next, I will have a look at how this data is laid out.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45847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15:17 The data on the platter is laid out in sectors. However, nowadays this is also often referred to as blocks. Both are technically correct, but there is one small difference I will talk about shortly. To understand how they work, consider a platter on the hard disk.</a:t>
            </a:r>
          </a:p>
          <a:p>
            <a:endParaRPr lang="en-GB"/>
          </a:p>
          <a:p>
            <a:r>
              <a:rPr lang="en-GB"/>
              <a:t>As the platter spins, the data is read or written on the platter. The data is laid out in what is referred to as a track. If you drew a circular line around the platter it would meet where it started. This track is divided into sectors. These sectors contain the base unit for data on the drive. In old hard disk drives, the sectors were 512 bytes; whereas in modern drives they are generally 4096 bytes or four kilobytes, commonly referred to as 4k.</a:t>
            </a:r>
          </a:p>
          <a:p>
            <a:endParaRPr lang="en-GB"/>
          </a:p>
          <a:p>
            <a:r>
              <a:rPr lang="en-GB"/>
              <a:t>The sector size is important because it is the smallest unit on the drive. So, if you attempted to save a file that was one byte in size on the hard disk, it would take up a whole sector. If you have a lot of small files, this can mean a lot of wasted space on the hard disk. Due to this previous hardware limitation, this is why the sector size was increased to 4096 bytes. The hardware limitation created a hard limit on certain specifications of the hard disk. Due to the hardware limit, having a smaller sector size limited the maximum size the hard disk could be. In order to increase the maximum space on the hard disk, the sector size had to increase because everything else had reached its limit.</a:t>
            </a:r>
          </a:p>
          <a:p>
            <a:endParaRPr lang="en-GB"/>
          </a:p>
          <a:p>
            <a:r>
              <a:rPr lang="en-GB"/>
              <a:t>You will be happy to know that nowadays we don’t need to worry about this. Modern hard drives support what is called logical block addressing. Essentially, each sector on the hard disk is given a number. The operating system simply requests the block with that number when it wants to read or write to it. Thus, you can see the difference between sectors and blocks. Sectors are the physical locations on the platter. A block is a number that is assigned to that sector. The advantage is, if the sector fails, the hard disk can allocate that block to a reserve sector. All hard disks will have a small number of reserve sectors to replace failed sectors on the platter. So, you can see the big differences between sectors and blocks is that sectors are physical and don’t change. Blocks are logical, referring to a sector on the hard disk and can thus change.</a:t>
            </a:r>
          </a:p>
          <a:p>
            <a:endParaRPr lang="en-GB"/>
          </a:p>
          <a:p>
            <a:r>
              <a:rPr lang="en-GB"/>
              <a:t>If you remember the old days of having clusters, cylinders and the like, don’t worry, you don’t need to worry about that anymore. Nowadays, data is accessed by using the block number and the operating system does not need to worry about how the data is laid out on the hard disk.</a:t>
            </a:r>
          </a:p>
          <a:p>
            <a:endParaRPr lang="en-GB"/>
          </a:p>
          <a:p>
            <a:r>
              <a:rPr lang="en-GB"/>
              <a:t>Each sector has header and data information. It is up to the manufacturer of the hard disk to decide what data is stored in the header. Generally, it will contain information that will allow the hard disk to determine which sector it is. It may also contain additional data, such as if the sector is bad and can’t be used. When this is the case, the sector may be marked as bad or it may have an address of an alternative sector that it can use.</a:t>
            </a:r>
          </a:p>
          <a:p>
            <a:endParaRPr lang="en-GB"/>
          </a:p>
          <a:p>
            <a:r>
              <a:rPr lang="en-GB"/>
              <a:t>You may be thinking, there is more surface area as we go out from the center, so does this mean there is more room for sectors? The answer is yes, there is. As we go further away from the center, more sectors can be fitted in, but we don’t need to worry about that. Why? Because logical block addressing takes care of that for us on modern drives. All we need to do is provide the block number and the drive will work out where it is.</a:t>
            </a:r>
          </a:p>
          <a:p>
            <a:endParaRPr lang="en-GB"/>
          </a:p>
          <a:p>
            <a:r>
              <a:rPr lang="en-GB"/>
              <a:t>You can see that in modern drives there is not much we need to worry about. Since blocks are essentially a number assigned to a sector, you may see the terms used interchangeably. You will generally find that newer software, unless accessing the physical sector, will refer to the data by blocks rather than sectors.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015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11/29/2023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Spindle</a:t>
            </a:r>
          </a:p>
        </p:txBody>
      </p:sp>
      <p:sp>
        <p:nvSpPr>
          <p:cNvPr id="9" name="2_Bullet 1">
            <a:extLst>
              <a:ext uri="{FF2B5EF4-FFF2-40B4-BE49-F238E27FC236}">
                <a16:creationId xmlns:a16="http://schemas.microsoft.com/office/drawing/2014/main" id="{9AB0CD40-3F8C-4AD7-ABD2-0365709E7B83}"/>
              </a:ext>
            </a:extLst>
          </p:cNvPr>
          <p:cNvSpPr txBox="1"/>
          <p:nvPr/>
        </p:nvSpPr>
        <p:spPr>
          <a:xfrm>
            <a:off x="854965" y="3613667"/>
            <a:ext cx="2664922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Spins the platter at fixed speed</a:t>
            </a:r>
            <a:endParaRPr lang="en-US" sz="10500" b="1" dirty="0">
              <a:solidFill>
                <a:srgbClr val="1884C7"/>
              </a:solidFill>
              <a:latin typeface="Arial" panose="020B0604020202020204" pitchFamily="34" charset="0"/>
              <a:cs typeface="Arial" panose="020B0604020202020204" pitchFamily="34" charset="0"/>
            </a:endParaRPr>
          </a:p>
        </p:txBody>
      </p:sp>
      <p:sp>
        <p:nvSpPr>
          <p:cNvPr id="3" name="7_Enterprise">
            <a:extLst>
              <a:ext uri="{FF2B5EF4-FFF2-40B4-BE49-F238E27FC236}">
                <a16:creationId xmlns:a16="http://schemas.microsoft.com/office/drawing/2014/main" id="{2C4EE418-714D-033D-4F84-74EE43F0C28D}"/>
              </a:ext>
            </a:extLst>
          </p:cNvPr>
          <p:cNvSpPr txBox="1"/>
          <p:nvPr/>
        </p:nvSpPr>
        <p:spPr>
          <a:xfrm>
            <a:off x="24309438" y="11875729"/>
            <a:ext cx="5442516"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Enterprise</a:t>
            </a:r>
          </a:p>
        </p:txBody>
      </p:sp>
      <p:sp>
        <p:nvSpPr>
          <p:cNvPr id="4" name="6_Mobile desktop text">
            <a:extLst>
              <a:ext uri="{FF2B5EF4-FFF2-40B4-BE49-F238E27FC236}">
                <a16:creationId xmlns:a16="http://schemas.microsoft.com/office/drawing/2014/main" id="{ADF7E720-7356-EB4E-51B7-3C033AC1ED2E}"/>
              </a:ext>
            </a:extLst>
          </p:cNvPr>
          <p:cNvSpPr txBox="1"/>
          <p:nvPr/>
        </p:nvSpPr>
        <p:spPr>
          <a:xfrm>
            <a:off x="4538948" y="11864845"/>
            <a:ext cx="8135560"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Mobile/Desktop</a:t>
            </a:r>
          </a:p>
        </p:txBody>
      </p:sp>
      <p:sp>
        <p:nvSpPr>
          <p:cNvPr id="6" name="5_Arrow Bottom">
            <a:extLst>
              <a:ext uri="{FF2B5EF4-FFF2-40B4-BE49-F238E27FC236}">
                <a16:creationId xmlns:a16="http://schemas.microsoft.com/office/drawing/2014/main" id="{2ED8C301-4BE6-271B-15E6-B8F7DE733B33}"/>
              </a:ext>
            </a:extLst>
          </p:cNvPr>
          <p:cNvSpPr/>
          <p:nvPr/>
        </p:nvSpPr>
        <p:spPr>
          <a:xfrm rot="10800000">
            <a:off x="1047470" y="12710886"/>
            <a:ext cx="34891586" cy="5510381"/>
          </a:xfrm>
          <a:prstGeom prst="leftRightArrow">
            <a:avLst/>
          </a:prstGeom>
          <a:gradFill>
            <a:gsLst>
              <a:gs pos="0">
                <a:schemeClr val="accent3"/>
              </a:gs>
              <a:gs pos="60000">
                <a:schemeClr val="bg1"/>
              </a:gs>
              <a:gs pos="100000">
                <a:schemeClr val="accent2"/>
              </a:gs>
            </a:gsLst>
            <a:lin ang="108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 name="5_Text bottom right">
            <a:extLst>
              <a:ext uri="{FF2B5EF4-FFF2-40B4-BE49-F238E27FC236}">
                <a16:creationId xmlns:a16="http://schemas.microsoft.com/office/drawing/2014/main" id="{2C7F75C9-DD33-A77D-4AB5-0FEE9D7ADD0A}"/>
              </a:ext>
            </a:extLst>
          </p:cNvPr>
          <p:cNvSpPr txBox="1"/>
          <p:nvPr/>
        </p:nvSpPr>
        <p:spPr>
          <a:xfrm>
            <a:off x="19724737" y="13985505"/>
            <a:ext cx="15244373" cy="2246768"/>
          </a:xfrm>
          <a:prstGeom prst="rect">
            <a:avLst/>
          </a:prstGeom>
          <a:noFill/>
        </p:spPr>
        <p:txBody>
          <a:bodyPr wrap="square" rtlCol="0">
            <a:spAutoFit/>
          </a:bodyPr>
          <a:lstStyle/>
          <a:p>
            <a:r>
              <a:rPr lang="en-US" sz="7000" dirty="0">
                <a:latin typeface="Arial" panose="020B0604020202020204" pitchFamily="34" charset="0"/>
                <a:cs typeface="Arial" panose="020B0604020202020204" pitchFamily="34" charset="0"/>
              </a:rPr>
              <a:t>Lower capacity/shorter life</a:t>
            </a:r>
          </a:p>
          <a:p>
            <a:r>
              <a:rPr lang="en-US" sz="7000" dirty="0">
                <a:latin typeface="Arial" panose="020B0604020202020204" pitchFamily="34" charset="0"/>
                <a:cs typeface="Arial" panose="020B0604020202020204" pitchFamily="34" charset="0"/>
              </a:rPr>
              <a:t>More heat/noisy</a:t>
            </a:r>
          </a:p>
        </p:txBody>
      </p:sp>
      <p:sp>
        <p:nvSpPr>
          <p:cNvPr id="10" name="5_Text bottom left">
            <a:extLst>
              <a:ext uri="{FF2B5EF4-FFF2-40B4-BE49-F238E27FC236}">
                <a16:creationId xmlns:a16="http://schemas.microsoft.com/office/drawing/2014/main" id="{3008EABE-FBEC-9CCE-CCFA-0DFAEEBD5797}"/>
              </a:ext>
            </a:extLst>
          </p:cNvPr>
          <p:cNvSpPr txBox="1"/>
          <p:nvPr/>
        </p:nvSpPr>
        <p:spPr>
          <a:xfrm>
            <a:off x="4171235" y="14086421"/>
            <a:ext cx="13214174" cy="2246768"/>
          </a:xfrm>
          <a:prstGeom prst="rect">
            <a:avLst/>
          </a:prstGeom>
          <a:noFill/>
        </p:spPr>
        <p:txBody>
          <a:bodyPr wrap="square" rtlCol="0">
            <a:spAutoFit/>
          </a:bodyPr>
          <a:lstStyle/>
          <a:p>
            <a:r>
              <a:rPr lang="en-US" sz="7000" dirty="0">
                <a:latin typeface="Arial" panose="020B0604020202020204" pitchFamily="34" charset="0"/>
                <a:cs typeface="Arial" panose="020B0604020202020204" pitchFamily="34" charset="0"/>
              </a:rPr>
              <a:t>Larger capacity/longer life</a:t>
            </a:r>
          </a:p>
          <a:p>
            <a:r>
              <a:rPr lang="en-US" sz="7000" dirty="0">
                <a:latin typeface="Arial" panose="020B0604020202020204" pitchFamily="34" charset="0"/>
                <a:cs typeface="Arial" panose="020B0604020202020204" pitchFamily="34" charset="0"/>
              </a:rPr>
              <a:t>Less heat/quieter</a:t>
            </a:r>
          </a:p>
        </p:txBody>
      </p:sp>
      <p:sp>
        <p:nvSpPr>
          <p:cNvPr id="16" name="4_Arrow top">
            <a:extLst>
              <a:ext uri="{FF2B5EF4-FFF2-40B4-BE49-F238E27FC236}">
                <a16:creationId xmlns:a16="http://schemas.microsoft.com/office/drawing/2014/main" id="{6CE0A2FA-328E-ABE5-31C2-DDAF67BE92EF}"/>
              </a:ext>
            </a:extLst>
          </p:cNvPr>
          <p:cNvSpPr/>
          <p:nvPr/>
        </p:nvSpPr>
        <p:spPr>
          <a:xfrm>
            <a:off x="1862055" y="8678989"/>
            <a:ext cx="33165240" cy="3901193"/>
          </a:xfrm>
          <a:prstGeom prst="leftRightArrow">
            <a:avLst/>
          </a:prstGeom>
          <a:gradFill>
            <a:gsLst>
              <a:gs pos="0">
                <a:schemeClr val="accent3"/>
              </a:gs>
              <a:gs pos="51000">
                <a:schemeClr val="bg1"/>
              </a:gs>
              <a:gs pos="100000">
                <a:schemeClr val="accent2"/>
              </a:gs>
            </a:gsLst>
            <a:lin ang="108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7" name="4_Speed Right text">
            <a:extLst>
              <a:ext uri="{FF2B5EF4-FFF2-40B4-BE49-F238E27FC236}">
                <a16:creationId xmlns:a16="http://schemas.microsoft.com/office/drawing/2014/main" id="{CA5A2C54-7609-BF38-FE13-CC99FC41053A}"/>
              </a:ext>
            </a:extLst>
          </p:cNvPr>
          <p:cNvSpPr txBox="1"/>
          <p:nvPr/>
        </p:nvSpPr>
        <p:spPr>
          <a:xfrm>
            <a:off x="21344849" y="9755067"/>
            <a:ext cx="8711040"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Faster transfer speed</a:t>
            </a:r>
          </a:p>
        </p:txBody>
      </p:sp>
      <p:sp>
        <p:nvSpPr>
          <p:cNvPr id="23" name="4_Speed Left text">
            <a:extLst>
              <a:ext uri="{FF2B5EF4-FFF2-40B4-BE49-F238E27FC236}">
                <a16:creationId xmlns:a16="http://schemas.microsoft.com/office/drawing/2014/main" id="{F883C3A2-E0C4-CDDC-1C0D-BDED956D7723}"/>
              </a:ext>
            </a:extLst>
          </p:cNvPr>
          <p:cNvSpPr txBox="1"/>
          <p:nvPr/>
        </p:nvSpPr>
        <p:spPr>
          <a:xfrm>
            <a:off x="4200327" y="9643268"/>
            <a:ext cx="8909811"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Slower transfer speed</a:t>
            </a:r>
          </a:p>
        </p:txBody>
      </p:sp>
      <p:sp>
        <p:nvSpPr>
          <p:cNvPr id="24" name="3_15000 RPM_D 2.0">
            <a:extLst>
              <a:ext uri="{FF2B5EF4-FFF2-40B4-BE49-F238E27FC236}">
                <a16:creationId xmlns:a16="http://schemas.microsoft.com/office/drawing/2014/main" id="{C92563F3-467B-199B-D36B-4BF4EC0D1297}"/>
              </a:ext>
            </a:extLst>
          </p:cNvPr>
          <p:cNvSpPr txBox="1"/>
          <p:nvPr/>
        </p:nvSpPr>
        <p:spPr>
          <a:xfrm>
            <a:off x="28487144" y="5316117"/>
            <a:ext cx="6660799" cy="2862322"/>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15,000 (15k)</a:t>
            </a:r>
          </a:p>
          <a:p>
            <a:pPr algn="ctr"/>
            <a:r>
              <a:rPr lang="en-US" sz="9000" dirty="0">
                <a:latin typeface="Arial" panose="020B0604020202020204" pitchFamily="34" charset="0"/>
                <a:cs typeface="Arial" panose="020B0604020202020204" pitchFamily="34" charset="0"/>
              </a:rPr>
              <a:t>RPM</a:t>
            </a:r>
          </a:p>
        </p:txBody>
      </p:sp>
      <p:sp>
        <p:nvSpPr>
          <p:cNvPr id="25" name="3_10000 RPM_D 1.5">
            <a:extLst>
              <a:ext uri="{FF2B5EF4-FFF2-40B4-BE49-F238E27FC236}">
                <a16:creationId xmlns:a16="http://schemas.microsoft.com/office/drawing/2014/main" id="{A6484DE8-F760-37E5-52D4-67EAC2308450}"/>
              </a:ext>
            </a:extLst>
          </p:cNvPr>
          <p:cNvSpPr txBox="1"/>
          <p:nvPr/>
        </p:nvSpPr>
        <p:spPr>
          <a:xfrm>
            <a:off x="18412597" y="5316117"/>
            <a:ext cx="6660799" cy="2862322"/>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10,000 (10k)</a:t>
            </a:r>
          </a:p>
          <a:p>
            <a:pPr algn="ctr"/>
            <a:r>
              <a:rPr lang="en-US" sz="9000" dirty="0">
                <a:latin typeface="Arial" panose="020B0604020202020204" pitchFamily="34" charset="0"/>
                <a:cs typeface="Arial" panose="020B0604020202020204" pitchFamily="34" charset="0"/>
              </a:rPr>
              <a:t>RPM</a:t>
            </a:r>
          </a:p>
        </p:txBody>
      </p:sp>
      <p:sp>
        <p:nvSpPr>
          <p:cNvPr id="26" name="3_7200 RPM_D 1.0">
            <a:extLst>
              <a:ext uri="{FF2B5EF4-FFF2-40B4-BE49-F238E27FC236}">
                <a16:creationId xmlns:a16="http://schemas.microsoft.com/office/drawing/2014/main" id="{5BC27F61-25F6-B369-CA11-BA07B9009CAD}"/>
              </a:ext>
            </a:extLst>
          </p:cNvPr>
          <p:cNvSpPr txBox="1"/>
          <p:nvPr/>
        </p:nvSpPr>
        <p:spPr>
          <a:xfrm>
            <a:off x="13473378" y="5316117"/>
            <a:ext cx="2749471" cy="2862322"/>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7200</a:t>
            </a:r>
          </a:p>
          <a:p>
            <a:pPr algn="ctr"/>
            <a:r>
              <a:rPr lang="en-US" sz="9000" dirty="0">
                <a:latin typeface="Arial" panose="020B0604020202020204" pitchFamily="34" charset="0"/>
                <a:cs typeface="Arial" panose="020B0604020202020204" pitchFamily="34" charset="0"/>
              </a:rPr>
              <a:t>RPM</a:t>
            </a:r>
          </a:p>
        </p:txBody>
      </p:sp>
      <p:sp>
        <p:nvSpPr>
          <p:cNvPr id="27" name="3_5900 RPM_D 0.5">
            <a:extLst>
              <a:ext uri="{FF2B5EF4-FFF2-40B4-BE49-F238E27FC236}">
                <a16:creationId xmlns:a16="http://schemas.microsoft.com/office/drawing/2014/main" id="{8DCE8290-A918-9A92-2F2E-F96CA2AB084D}"/>
              </a:ext>
            </a:extLst>
          </p:cNvPr>
          <p:cNvSpPr txBox="1"/>
          <p:nvPr/>
        </p:nvSpPr>
        <p:spPr>
          <a:xfrm>
            <a:off x="8033115" y="5316117"/>
            <a:ext cx="2749471" cy="2862322"/>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5900</a:t>
            </a:r>
          </a:p>
          <a:p>
            <a:pPr algn="ctr"/>
            <a:r>
              <a:rPr lang="en-US" sz="9000" dirty="0">
                <a:latin typeface="Arial" panose="020B0604020202020204" pitchFamily="34" charset="0"/>
                <a:cs typeface="Arial" panose="020B0604020202020204" pitchFamily="34" charset="0"/>
              </a:rPr>
              <a:t>RPM</a:t>
            </a:r>
          </a:p>
        </p:txBody>
      </p:sp>
      <p:sp>
        <p:nvSpPr>
          <p:cNvPr id="28" name="3_5400 RPM">
            <a:extLst>
              <a:ext uri="{FF2B5EF4-FFF2-40B4-BE49-F238E27FC236}">
                <a16:creationId xmlns:a16="http://schemas.microsoft.com/office/drawing/2014/main" id="{58DE2BBA-5D39-F429-D458-3493722BFD89}"/>
              </a:ext>
            </a:extLst>
          </p:cNvPr>
          <p:cNvSpPr txBox="1"/>
          <p:nvPr/>
        </p:nvSpPr>
        <p:spPr>
          <a:xfrm>
            <a:off x="2796498" y="5316117"/>
            <a:ext cx="2749471" cy="2862322"/>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5400</a:t>
            </a:r>
          </a:p>
          <a:p>
            <a:pPr algn="ctr"/>
            <a:r>
              <a:rPr lang="en-US" sz="9000" dirty="0">
                <a:latin typeface="Arial" panose="020B0604020202020204" pitchFamily="34" charset="0"/>
                <a:cs typeface="Arial" panose="020B0604020202020204" pitchFamily="34" charset="0"/>
              </a:rPr>
              <a:t>RPM</a:t>
            </a:r>
          </a:p>
        </p:txBody>
      </p:sp>
      <p:pic>
        <p:nvPicPr>
          <p:cNvPr id="29" name="1_Spindle picture" descr="A picture containing black, sitting, motorcycle, table&#10;&#10;Description automatically generated">
            <a:extLst>
              <a:ext uri="{FF2B5EF4-FFF2-40B4-BE49-F238E27FC236}">
                <a16:creationId xmlns:a16="http://schemas.microsoft.com/office/drawing/2014/main" id="{5FF289D0-351D-4064-4C62-F177290D40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862064" y="296371"/>
            <a:ext cx="5352988" cy="4712273"/>
          </a:xfrm>
          <a:prstGeom prst="rect">
            <a:avLst/>
          </a:prstGeom>
        </p:spPr>
      </p:pic>
    </p:spTree>
    <p:extLst>
      <p:ext uri="{BB962C8B-B14F-4D97-AF65-F5344CB8AC3E}">
        <p14:creationId xmlns:p14="http://schemas.microsoft.com/office/powerpoint/2010/main" val="107500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Air Filters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259282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 filter that collects dust and dirt</a:t>
            </a:r>
            <a:endParaRPr lang="en-US" sz="10500" b="1" dirty="0">
              <a:solidFill>
                <a:srgbClr val="1884C7"/>
              </a:solidFill>
              <a:latin typeface="Arial" panose="020B0604020202020204" pitchFamily="34" charset="0"/>
              <a:cs typeface="Arial" panose="020B0604020202020204" pitchFamily="34" charset="0"/>
            </a:endParaRPr>
          </a:p>
        </p:txBody>
      </p:sp>
      <p:pic>
        <p:nvPicPr>
          <p:cNvPr id="3" name="5_Filter facing away" descr="A picture containing indoor, accessory, sitting, piece&#10;&#10;Description automatically generated">
            <a:extLst>
              <a:ext uri="{FF2B5EF4-FFF2-40B4-BE49-F238E27FC236}">
                <a16:creationId xmlns:a16="http://schemas.microsoft.com/office/drawing/2014/main" id="{5F6F979E-ECEB-E870-3B23-8AFDC8E20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3552" y="12079873"/>
            <a:ext cx="4633131" cy="4747766"/>
          </a:xfrm>
          <a:prstGeom prst="rect">
            <a:avLst/>
          </a:prstGeom>
        </p:spPr>
      </p:pic>
      <p:sp>
        <p:nvSpPr>
          <p:cNvPr id="4" name="5_Filter facing away text">
            <a:extLst>
              <a:ext uri="{FF2B5EF4-FFF2-40B4-BE49-F238E27FC236}">
                <a16:creationId xmlns:a16="http://schemas.microsoft.com/office/drawing/2014/main" id="{0ABC3ACE-A870-ADC7-6C74-3690DF72A3D7}"/>
              </a:ext>
            </a:extLst>
          </p:cNvPr>
          <p:cNvSpPr txBox="1"/>
          <p:nvPr/>
        </p:nvSpPr>
        <p:spPr>
          <a:xfrm>
            <a:off x="2459528" y="16827639"/>
            <a:ext cx="4504759"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Facing away</a:t>
            </a:r>
          </a:p>
        </p:txBody>
      </p:sp>
      <p:pic>
        <p:nvPicPr>
          <p:cNvPr id="6" name="5_Filter facing disk" descr="A picture containing sitting, white, old, cat&#10;&#10;Description automatically generated">
            <a:extLst>
              <a:ext uri="{FF2B5EF4-FFF2-40B4-BE49-F238E27FC236}">
                <a16:creationId xmlns:a16="http://schemas.microsoft.com/office/drawing/2014/main" id="{B7538A23-7B56-8E7E-11F9-421137A7B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4079" y="6041902"/>
            <a:ext cx="4097258" cy="4747765"/>
          </a:xfrm>
          <a:prstGeom prst="rect">
            <a:avLst/>
          </a:prstGeom>
        </p:spPr>
      </p:pic>
      <p:sp>
        <p:nvSpPr>
          <p:cNvPr id="8" name="5_Filter facing disk text">
            <a:extLst>
              <a:ext uri="{FF2B5EF4-FFF2-40B4-BE49-F238E27FC236}">
                <a16:creationId xmlns:a16="http://schemas.microsoft.com/office/drawing/2014/main" id="{0CC5933F-649A-DE95-3930-089C9DE07796}"/>
              </a:ext>
            </a:extLst>
          </p:cNvPr>
          <p:cNvSpPr txBox="1"/>
          <p:nvPr/>
        </p:nvSpPr>
        <p:spPr>
          <a:xfrm>
            <a:off x="2760619" y="10630768"/>
            <a:ext cx="4076757"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Facing disk</a:t>
            </a:r>
          </a:p>
        </p:txBody>
      </p:sp>
      <p:pic>
        <p:nvPicPr>
          <p:cNvPr id="10" name="3_Duct" descr="A picture containing electronics, sitting, telephone, black&#10;&#10;Description automatically generated">
            <a:extLst>
              <a:ext uri="{FF2B5EF4-FFF2-40B4-BE49-F238E27FC236}">
                <a16:creationId xmlns:a16="http://schemas.microsoft.com/office/drawing/2014/main" id="{0062C19E-8F5B-4C0E-EEC3-A45984D0AB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4778472" y="6992900"/>
            <a:ext cx="8298775" cy="10173946"/>
          </a:xfrm>
          <a:prstGeom prst="rect">
            <a:avLst/>
          </a:prstGeom>
        </p:spPr>
      </p:pic>
      <p:sp>
        <p:nvSpPr>
          <p:cNvPr id="21" name="4_Air flow text">
            <a:extLst>
              <a:ext uri="{FF2B5EF4-FFF2-40B4-BE49-F238E27FC236}">
                <a16:creationId xmlns:a16="http://schemas.microsoft.com/office/drawing/2014/main" id="{F2CFD7E3-023D-F966-6627-8314D9D23742}"/>
              </a:ext>
            </a:extLst>
          </p:cNvPr>
          <p:cNvSpPr txBox="1"/>
          <p:nvPr/>
        </p:nvSpPr>
        <p:spPr>
          <a:xfrm>
            <a:off x="26733187" y="14453756"/>
            <a:ext cx="4389343" cy="1631216"/>
          </a:xfrm>
          <a:prstGeom prst="rect">
            <a:avLst/>
          </a:prstGeom>
          <a:noFill/>
        </p:spPr>
        <p:txBody>
          <a:bodyPr wrap="none" rtlCol="0">
            <a:spAutoFit/>
          </a:bodyPr>
          <a:lstStyle/>
          <a:p>
            <a:r>
              <a:rPr lang="en-US" sz="10000" dirty="0">
                <a:solidFill>
                  <a:schemeClr val="bg1"/>
                </a:solidFill>
                <a:latin typeface="Arial" panose="020B0604020202020204" pitchFamily="34" charset="0"/>
                <a:cs typeface="Arial" panose="020B0604020202020204" pitchFamily="34" charset="0"/>
              </a:rPr>
              <a:t>Air flow</a:t>
            </a:r>
          </a:p>
        </p:txBody>
      </p:sp>
      <p:sp>
        <p:nvSpPr>
          <p:cNvPr id="22" name="4_Air flow arrow">
            <a:extLst>
              <a:ext uri="{FF2B5EF4-FFF2-40B4-BE49-F238E27FC236}">
                <a16:creationId xmlns:a16="http://schemas.microsoft.com/office/drawing/2014/main" id="{E942D802-C36D-241E-21F0-52DAC7EB8F38}"/>
              </a:ext>
            </a:extLst>
          </p:cNvPr>
          <p:cNvSpPr/>
          <p:nvPr/>
        </p:nvSpPr>
        <p:spPr>
          <a:xfrm rot="9641892">
            <a:off x="29999792" y="7885610"/>
            <a:ext cx="1877807" cy="7577943"/>
          </a:xfrm>
          <a:prstGeom prst="curvedRightArrow">
            <a:avLst/>
          </a:prstGeom>
          <a:solidFill>
            <a:schemeClr val="accent6">
              <a:lumMod val="60000"/>
              <a:lumOff val="40000"/>
            </a:schemeClr>
          </a:solidFill>
          <a:scene3d>
            <a:camera prst="obliqueTopRigh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pic>
        <p:nvPicPr>
          <p:cNvPr id="23" name="2_Hard disk" descr="A picture containing disk, electronics, indoor, black&#10;&#10;Description automatically generated">
            <a:extLst>
              <a:ext uri="{FF2B5EF4-FFF2-40B4-BE49-F238E27FC236}">
                <a16:creationId xmlns:a16="http://schemas.microsoft.com/office/drawing/2014/main" id="{CBCAFBD8-A643-9B3B-5B41-B5B67E6119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8276" y="7582786"/>
            <a:ext cx="13765236" cy="9546980"/>
          </a:xfrm>
          <a:prstGeom prst="rect">
            <a:avLst/>
          </a:prstGeom>
        </p:spPr>
      </p:pic>
      <p:sp>
        <p:nvSpPr>
          <p:cNvPr id="24" name="5_Filter highlight">
            <a:extLst>
              <a:ext uri="{FF2B5EF4-FFF2-40B4-BE49-F238E27FC236}">
                <a16:creationId xmlns:a16="http://schemas.microsoft.com/office/drawing/2014/main" id="{206FF7ED-6981-DE27-D782-95C5D72316E0}"/>
              </a:ext>
            </a:extLst>
          </p:cNvPr>
          <p:cNvSpPr/>
          <p:nvPr/>
        </p:nvSpPr>
        <p:spPr>
          <a:xfrm>
            <a:off x="1956850" y="5425548"/>
            <a:ext cx="10637636" cy="13251607"/>
          </a:xfrm>
          <a:custGeom>
            <a:avLst/>
            <a:gdLst>
              <a:gd name="connsiteX0" fmla="*/ 274258 w 7890804"/>
              <a:gd name="connsiteY0" fmla="*/ 274258 h 9829800"/>
              <a:gd name="connsiteX1" fmla="*/ 274258 w 7890804"/>
              <a:gd name="connsiteY1" fmla="*/ 9555542 h 9829800"/>
              <a:gd name="connsiteX2" fmla="*/ 4526342 w 7890804"/>
              <a:gd name="connsiteY2" fmla="*/ 9555542 h 9829800"/>
              <a:gd name="connsiteX3" fmla="*/ 4526342 w 7890804"/>
              <a:gd name="connsiteY3" fmla="*/ 274258 h 9829800"/>
              <a:gd name="connsiteX4" fmla="*/ 0 w 7890804"/>
              <a:gd name="connsiteY4" fmla="*/ 0 h 9829800"/>
              <a:gd name="connsiteX5" fmla="*/ 4800600 w 7890804"/>
              <a:gd name="connsiteY5" fmla="*/ 0 h 9829800"/>
              <a:gd name="connsiteX6" fmla="*/ 4800600 w 7890804"/>
              <a:gd name="connsiteY6" fmla="*/ 2212029 h 9829800"/>
              <a:gd name="connsiteX7" fmla="*/ 7662922 w 7890804"/>
              <a:gd name="connsiteY7" fmla="*/ 2212029 h 9829800"/>
              <a:gd name="connsiteX8" fmla="*/ 7662922 w 7890804"/>
              <a:gd name="connsiteY8" fmla="*/ 1981200 h 9829800"/>
              <a:gd name="connsiteX9" fmla="*/ 7890804 w 7890804"/>
              <a:gd name="connsiteY9" fmla="*/ 2270434 h 9829800"/>
              <a:gd name="connsiteX10" fmla="*/ 7662922 w 7890804"/>
              <a:gd name="connsiteY10" fmla="*/ 2559668 h 9829800"/>
              <a:gd name="connsiteX11" fmla="*/ 7662922 w 7890804"/>
              <a:gd name="connsiteY11" fmla="*/ 2328839 h 9829800"/>
              <a:gd name="connsiteX12" fmla="*/ 4800600 w 7890804"/>
              <a:gd name="connsiteY12" fmla="*/ 2328839 h 9829800"/>
              <a:gd name="connsiteX13" fmla="*/ 4800600 w 7890804"/>
              <a:gd name="connsiteY13" fmla="*/ 9829800 h 9829800"/>
              <a:gd name="connsiteX14" fmla="*/ 0 w 7890804"/>
              <a:gd name="connsiteY14" fmla="*/ 9829800 h 982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90804" h="9829800">
                <a:moveTo>
                  <a:pt x="274258" y="274258"/>
                </a:moveTo>
                <a:lnTo>
                  <a:pt x="274258" y="9555542"/>
                </a:lnTo>
                <a:lnTo>
                  <a:pt x="4526342" y="9555542"/>
                </a:lnTo>
                <a:lnTo>
                  <a:pt x="4526342" y="274258"/>
                </a:lnTo>
                <a:close/>
                <a:moveTo>
                  <a:pt x="0" y="0"/>
                </a:moveTo>
                <a:lnTo>
                  <a:pt x="4800600" y="0"/>
                </a:lnTo>
                <a:lnTo>
                  <a:pt x="4800600" y="2212029"/>
                </a:lnTo>
                <a:lnTo>
                  <a:pt x="7662922" y="2212029"/>
                </a:lnTo>
                <a:lnTo>
                  <a:pt x="7662922" y="1981200"/>
                </a:lnTo>
                <a:lnTo>
                  <a:pt x="7890804" y="2270434"/>
                </a:lnTo>
                <a:lnTo>
                  <a:pt x="7662922" y="2559668"/>
                </a:lnTo>
                <a:lnTo>
                  <a:pt x="7662922" y="2328839"/>
                </a:lnTo>
                <a:lnTo>
                  <a:pt x="4800600" y="2328839"/>
                </a:lnTo>
                <a:lnTo>
                  <a:pt x="4800600" y="9829800"/>
                </a:lnTo>
                <a:lnTo>
                  <a:pt x="0" y="9829800"/>
                </a:lnTo>
                <a:close/>
              </a:path>
            </a:pathLst>
          </a:custGeom>
          <a:gradFill>
            <a:gsLst>
              <a:gs pos="0">
                <a:schemeClr val="accent6"/>
              </a:gs>
              <a:gs pos="80000">
                <a:schemeClr val="accent6">
                  <a:lumMod val="40000"/>
                  <a:lumOff val="60000"/>
                </a:schemeClr>
              </a:gs>
              <a:gs pos="100000">
                <a:schemeClr val="accent6">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translucentPowde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25" name="3_Highlgiht">
            <a:extLst>
              <a:ext uri="{FF2B5EF4-FFF2-40B4-BE49-F238E27FC236}">
                <a16:creationId xmlns:a16="http://schemas.microsoft.com/office/drawing/2014/main" id="{51B1CCB2-7DF0-94CD-D3EE-DF78FBC64EAF}"/>
              </a:ext>
            </a:extLst>
          </p:cNvPr>
          <p:cNvSpPr/>
          <p:nvPr/>
        </p:nvSpPr>
        <p:spPr>
          <a:xfrm>
            <a:off x="11669955" y="6555529"/>
            <a:ext cx="21777834" cy="10991644"/>
          </a:xfrm>
          <a:custGeom>
            <a:avLst/>
            <a:gdLst>
              <a:gd name="connsiteX0" fmla="*/ 187620 w 16154400"/>
              <a:gd name="connsiteY0" fmla="*/ 797221 h 8153401"/>
              <a:gd name="connsiteX1" fmla="*/ 187620 w 16154400"/>
              <a:gd name="connsiteY1" fmla="*/ 2403181 h 8153401"/>
              <a:gd name="connsiteX2" fmla="*/ 3317580 w 16154400"/>
              <a:gd name="connsiteY2" fmla="*/ 2403181 h 8153401"/>
              <a:gd name="connsiteX3" fmla="*/ 3317580 w 16154400"/>
              <a:gd name="connsiteY3" fmla="*/ 797221 h 8153401"/>
              <a:gd name="connsiteX4" fmla="*/ 9755246 w 16154400"/>
              <a:gd name="connsiteY4" fmla="*/ 306446 h 8153401"/>
              <a:gd name="connsiteX5" fmla="*/ 9755246 w 16154400"/>
              <a:gd name="connsiteY5" fmla="*/ 7846955 h 8153401"/>
              <a:gd name="connsiteX6" fmla="*/ 15847954 w 16154400"/>
              <a:gd name="connsiteY6" fmla="*/ 7846955 h 8153401"/>
              <a:gd name="connsiteX7" fmla="*/ 15847954 w 16154400"/>
              <a:gd name="connsiteY7" fmla="*/ 306446 h 8153401"/>
              <a:gd name="connsiteX8" fmla="*/ 9448800 w 16154400"/>
              <a:gd name="connsiteY8" fmla="*/ 0 h 8153401"/>
              <a:gd name="connsiteX9" fmla="*/ 16154400 w 16154400"/>
              <a:gd name="connsiteY9" fmla="*/ 0 h 8153401"/>
              <a:gd name="connsiteX10" fmla="*/ 16154400 w 16154400"/>
              <a:gd name="connsiteY10" fmla="*/ 8153401 h 8153401"/>
              <a:gd name="connsiteX11" fmla="*/ 9448800 w 16154400"/>
              <a:gd name="connsiteY11" fmla="*/ 8153401 h 8153401"/>
              <a:gd name="connsiteX12" fmla="*/ 9448800 w 16154400"/>
              <a:gd name="connsiteY12" fmla="*/ 1600200 h 8153401"/>
              <a:gd name="connsiteX13" fmla="*/ 3505200 w 16154400"/>
              <a:gd name="connsiteY13" fmla="*/ 1600200 h 8153401"/>
              <a:gd name="connsiteX14" fmla="*/ 3505200 w 16154400"/>
              <a:gd name="connsiteY14" fmla="*/ 2590801 h 8153401"/>
              <a:gd name="connsiteX15" fmla="*/ 0 w 16154400"/>
              <a:gd name="connsiteY15" fmla="*/ 2590801 h 8153401"/>
              <a:gd name="connsiteX16" fmla="*/ 0 w 16154400"/>
              <a:gd name="connsiteY16" fmla="*/ 609601 h 8153401"/>
              <a:gd name="connsiteX17" fmla="*/ 3505200 w 16154400"/>
              <a:gd name="connsiteY17" fmla="*/ 609601 h 8153401"/>
              <a:gd name="connsiteX18" fmla="*/ 3505200 w 16154400"/>
              <a:gd name="connsiteY18" fmla="*/ 1344562 h 8153401"/>
              <a:gd name="connsiteX19" fmla="*/ 9448800 w 16154400"/>
              <a:gd name="connsiteY19" fmla="*/ 1344562 h 81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54400" h="8153401">
                <a:moveTo>
                  <a:pt x="187620" y="797221"/>
                </a:moveTo>
                <a:lnTo>
                  <a:pt x="187620" y="2403181"/>
                </a:lnTo>
                <a:lnTo>
                  <a:pt x="3317580" y="2403181"/>
                </a:lnTo>
                <a:lnTo>
                  <a:pt x="3317580" y="797221"/>
                </a:lnTo>
                <a:close/>
                <a:moveTo>
                  <a:pt x="9755246" y="306446"/>
                </a:moveTo>
                <a:lnTo>
                  <a:pt x="9755246" y="7846955"/>
                </a:lnTo>
                <a:lnTo>
                  <a:pt x="15847954" y="7846955"/>
                </a:lnTo>
                <a:lnTo>
                  <a:pt x="15847954" y="306446"/>
                </a:lnTo>
                <a:close/>
                <a:moveTo>
                  <a:pt x="9448800" y="0"/>
                </a:moveTo>
                <a:lnTo>
                  <a:pt x="16154400" y="0"/>
                </a:lnTo>
                <a:lnTo>
                  <a:pt x="16154400" y="8153401"/>
                </a:lnTo>
                <a:lnTo>
                  <a:pt x="9448800" y="8153401"/>
                </a:lnTo>
                <a:lnTo>
                  <a:pt x="9448800" y="1600200"/>
                </a:lnTo>
                <a:lnTo>
                  <a:pt x="3505200" y="1600200"/>
                </a:lnTo>
                <a:lnTo>
                  <a:pt x="3505200" y="2590801"/>
                </a:lnTo>
                <a:lnTo>
                  <a:pt x="0" y="2590801"/>
                </a:lnTo>
                <a:lnTo>
                  <a:pt x="0" y="609601"/>
                </a:lnTo>
                <a:lnTo>
                  <a:pt x="3505200" y="609601"/>
                </a:lnTo>
                <a:lnTo>
                  <a:pt x="3505200" y="1344562"/>
                </a:lnTo>
                <a:lnTo>
                  <a:pt x="9448800" y="1344562"/>
                </a:lnTo>
                <a:close/>
              </a:path>
            </a:pathLst>
          </a:custGeom>
          <a:gradFill>
            <a:gsLst>
              <a:gs pos="0">
                <a:schemeClr val="accent2">
                  <a:lumMod val="60000"/>
                  <a:lumOff val="40000"/>
                </a:schemeClr>
              </a:gs>
              <a:gs pos="80000">
                <a:schemeClr val="accent2">
                  <a:lumMod val="60000"/>
                  <a:lumOff val="40000"/>
                </a:schemeClr>
              </a:gs>
              <a:gs pos="100000">
                <a:schemeClr val="accent2">
                  <a:lumMod val="75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translucentPowde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57740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2023</a:t>
            </a: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Form Factors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3314719"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2.5/3.5-inch form factors most commonly used</a:t>
            </a:r>
            <a:endParaRPr lang="en-US" sz="10500" b="1" dirty="0">
              <a:solidFill>
                <a:srgbClr val="1884C7"/>
              </a:solidFill>
              <a:latin typeface="Arial" panose="020B0604020202020204" pitchFamily="34" charset="0"/>
              <a:cs typeface="Arial" panose="020B0604020202020204" pitchFamily="34" charset="0"/>
            </a:endParaRPr>
          </a:p>
        </p:txBody>
      </p:sp>
      <p:sp>
        <p:nvSpPr>
          <p:cNvPr id="3" name="6_bracket text">
            <a:extLst>
              <a:ext uri="{FF2B5EF4-FFF2-40B4-BE49-F238E27FC236}">
                <a16:creationId xmlns:a16="http://schemas.microsoft.com/office/drawing/2014/main" id="{B3E08C68-25B3-6A0F-5276-74359133186C}"/>
              </a:ext>
            </a:extLst>
          </p:cNvPr>
          <p:cNvSpPr txBox="1"/>
          <p:nvPr/>
        </p:nvSpPr>
        <p:spPr>
          <a:xfrm>
            <a:off x="22062682" y="15876823"/>
            <a:ext cx="10410221"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2.5 to 3.5 adapter bracket</a:t>
            </a:r>
          </a:p>
        </p:txBody>
      </p:sp>
      <p:pic>
        <p:nvPicPr>
          <p:cNvPr id="4" name="6_bracket" descr="A close up of a sign&#10;&#10;Description automatically generated">
            <a:extLst>
              <a:ext uri="{FF2B5EF4-FFF2-40B4-BE49-F238E27FC236}">
                <a16:creationId xmlns:a16="http://schemas.microsoft.com/office/drawing/2014/main" id="{DD87D0B1-0AB6-CDFF-5865-FAFFA85FB6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63054" y="7708332"/>
            <a:ext cx="11789175" cy="7898191"/>
          </a:xfrm>
          <a:prstGeom prst="rect">
            <a:avLst/>
          </a:prstGeom>
        </p:spPr>
      </p:pic>
      <p:sp>
        <p:nvSpPr>
          <p:cNvPr id="6" name="5_3 5 in adapter">
            <a:extLst>
              <a:ext uri="{FF2B5EF4-FFF2-40B4-BE49-F238E27FC236}">
                <a16:creationId xmlns:a16="http://schemas.microsoft.com/office/drawing/2014/main" id="{CD6D777C-68E4-387E-14A4-B3A48091DF4E}"/>
              </a:ext>
            </a:extLst>
          </p:cNvPr>
          <p:cNvSpPr txBox="1"/>
          <p:nvPr/>
        </p:nvSpPr>
        <p:spPr>
          <a:xfrm>
            <a:off x="13836336" y="17039756"/>
            <a:ext cx="6365845" cy="2246769"/>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3.5-inch</a:t>
            </a:r>
          </a:p>
          <a:p>
            <a:pPr algn="ctr"/>
            <a:r>
              <a:rPr lang="en-US" sz="7000" dirty="0">
                <a:latin typeface="Arial" panose="020B0604020202020204" pitchFamily="34" charset="0"/>
                <a:cs typeface="Arial" panose="020B0604020202020204" pitchFamily="34" charset="0"/>
              </a:rPr>
              <a:t>drive in adapter</a:t>
            </a:r>
          </a:p>
        </p:txBody>
      </p:sp>
      <p:sp>
        <p:nvSpPr>
          <p:cNvPr id="8" name="4_ 3 5 inch">
            <a:extLst>
              <a:ext uri="{FF2B5EF4-FFF2-40B4-BE49-F238E27FC236}">
                <a16:creationId xmlns:a16="http://schemas.microsoft.com/office/drawing/2014/main" id="{DA483981-3E87-E81A-270B-8295ED0F547C}"/>
              </a:ext>
            </a:extLst>
          </p:cNvPr>
          <p:cNvSpPr txBox="1"/>
          <p:nvPr/>
        </p:nvSpPr>
        <p:spPr>
          <a:xfrm>
            <a:off x="8626015" y="15356406"/>
            <a:ext cx="3374642"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3.5-inch</a:t>
            </a:r>
          </a:p>
        </p:txBody>
      </p:sp>
      <p:sp>
        <p:nvSpPr>
          <p:cNvPr id="10" name="3_ 2 5 inch">
            <a:extLst>
              <a:ext uri="{FF2B5EF4-FFF2-40B4-BE49-F238E27FC236}">
                <a16:creationId xmlns:a16="http://schemas.microsoft.com/office/drawing/2014/main" id="{BDCAC49A-1DE0-5BF3-8E32-5BA60332B827}"/>
              </a:ext>
            </a:extLst>
          </p:cNvPr>
          <p:cNvSpPr txBox="1"/>
          <p:nvPr/>
        </p:nvSpPr>
        <p:spPr>
          <a:xfrm>
            <a:off x="3753732" y="14342049"/>
            <a:ext cx="3374642"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2.5-inch</a:t>
            </a:r>
          </a:p>
        </p:txBody>
      </p:sp>
      <p:pic>
        <p:nvPicPr>
          <p:cNvPr id="21" name="2_Example HDDs" descr="A close up of electronics&#10;&#10;Description automatically generated">
            <a:extLst>
              <a:ext uri="{FF2B5EF4-FFF2-40B4-BE49-F238E27FC236}">
                <a16:creationId xmlns:a16="http://schemas.microsoft.com/office/drawing/2014/main" id="{7D28CC8D-47A2-9145-7A81-9B4AC160ED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3770" y="5321827"/>
            <a:ext cx="17065731" cy="11453696"/>
          </a:xfrm>
          <a:prstGeom prst="rect">
            <a:avLst/>
          </a:prstGeom>
        </p:spPr>
      </p:pic>
    </p:spTree>
    <p:extLst>
      <p:ext uri="{BB962C8B-B14F-4D97-AF65-F5344CB8AC3E}">
        <p14:creationId xmlns:p14="http://schemas.microsoft.com/office/powerpoint/2010/main" val="284522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2023</a:t>
            </a: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https://ITFreeTraining.com/ap/3b10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Drive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45526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Used since the first computers were developed</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Data stored on thin platters</a:t>
            </a:r>
            <a:endParaRPr lang="en-US" sz="7500" dirty="0">
              <a:latin typeface="Arial" panose="020B0604020202020204" pitchFamily="34" charset="0"/>
              <a:cs typeface="Arial" panose="020B0604020202020204" pitchFamily="34" charset="0"/>
            </a:endParaRPr>
          </a:p>
        </p:txBody>
      </p:sp>
      <p:pic>
        <p:nvPicPr>
          <p:cNvPr id="2" name="4_new HDD" descr="A close up of a device&#10;&#10;Description automatically generated">
            <a:extLst>
              <a:ext uri="{FF2B5EF4-FFF2-40B4-BE49-F238E27FC236}">
                <a16:creationId xmlns:a16="http://schemas.microsoft.com/office/drawing/2014/main" id="{1C6ED1C3-C6CF-BF3B-6284-3D3802781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320688" y="6733013"/>
            <a:ext cx="13818553" cy="11241459"/>
          </a:xfrm>
          <a:prstGeom prst="rect">
            <a:avLst/>
          </a:prstGeom>
        </p:spPr>
      </p:pic>
      <p:pic>
        <p:nvPicPr>
          <p:cNvPr id="3" name="3_old HDD" descr="A close up of a computer&#10;&#10;Description automatically generated">
            <a:extLst>
              <a:ext uri="{FF2B5EF4-FFF2-40B4-BE49-F238E27FC236}">
                <a16:creationId xmlns:a16="http://schemas.microsoft.com/office/drawing/2014/main" id="{6DD670D1-FE37-D115-1FED-6C86C0F74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4694" y="7013765"/>
            <a:ext cx="15133306" cy="11558297"/>
          </a:xfrm>
          <a:prstGeom prst="rect">
            <a:avLst/>
          </a:prstGeom>
        </p:spPr>
      </p:pic>
    </p:spTree>
    <p:extLst>
      <p:ext uri="{BB962C8B-B14F-4D97-AF65-F5344CB8AC3E}">
        <p14:creationId xmlns:p14="http://schemas.microsoft.com/office/powerpoint/2010/main" val="3986032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Inside a Hard Disk</a:t>
            </a:r>
          </a:p>
        </p:txBody>
      </p:sp>
      <p:sp>
        <p:nvSpPr>
          <p:cNvPr id="3" name="8_Circuit board">
            <a:extLst>
              <a:ext uri="{FF2B5EF4-FFF2-40B4-BE49-F238E27FC236}">
                <a16:creationId xmlns:a16="http://schemas.microsoft.com/office/drawing/2014/main" id="{523FB81A-84D0-A52C-064E-83FD6442A2FE}"/>
              </a:ext>
            </a:extLst>
          </p:cNvPr>
          <p:cNvSpPr txBox="1"/>
          <p:nvPr/>
        </p:nvSpPr>
        <p:spPr>
          <a:xfrm>
            <a:off x="24063888" y="3985729"/>
            <a:ext cx="6000361"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Circuit board</a:t>
            </a:r>
          </a:p>
        </p:txBody>
      </p:sp>
      <p:pic>
        <p:nvPicPr>
          <p:cNvPr id="4" name="7_Hdd back" descr="A close up of a device&#10;&#10;Description automatically generated">
            <a:extLst>
              <a:ext uri="{FF2B5EF4-FFF2-40B4-BE49-F238E27FC236}">
                <a16:creationId xmlns:a16="http://schemas.microsoft.com/office/drawing/2014/main" id="{71F25743-D9BA-5145-E7A9-BD3A20DF0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9737" y="6193772"/>
            <a:ext cx="14854068" cy="11793542"/>
          </a:xfrm>
          <a:prstGeom prst="rect">
            <a:avLst/>
          </a:prstGeom>
        </p:spPr>
      </p:pic>
      <p:sp>
        <p:nvSpPr>
          <p:cNvPr id="6" name="6_Air filter">
            <a:extLst>
              <a:ext uri="{FF2B5EF4-FFF2-40B4-BE49-F238E27FC236}">
                <a16:creationId xmlns:a16="http://schemas.microsoft.com/office/drawing/2014/main" id="{5258BFDE-E5E0-6A5F-B80A-AB2C3C56EBB2}"/>
              </a:ext>
            </a:extLst>
          </p:cNvPr>
          <p:cNvSpPr txBox="1"/>
          <p:nvPr/>
        </p:nvSpPr>
        <p:spPr>
          <a:xfrm>
            <a:off x="1362194" y="16933253"/>
            <a:ext cx="3661580"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Air filter</a:t>
            </a:r>
          </a:p>
        </p:txBody>
      </p:sp>
      <p:sp>
        <p:nvSpPr>
          <p:cNvPr id="8" name="5_Actuator">
            <a:extLst>
              <a:ext uri="{FF2B5EF4-FFF2-40B4-BE49-F238E27FC236}">
                <a16:creationId xmlns:a16="http://schemas.microsoft.com/office/drawing/2014/main" id="{2B004A5F-533F-B260-EAC0-7E434B5A3166}"/>
              </a:ext>
            </a:extLst>
          </p:cNvPr>
          <p:cNvSpPr txBox="1"/>
          <p:nvPr/>
        </p:nvSpPr>
        <p:spPr>
          <a:xfrm>
            <a:off x="14873493" y="15921919"/>
            <a:ext cx="4006225"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Actuator</a:t>
            </a:r>
          </a:p>
        </p:txBody>
      </p:sp>
      <p:sp>
        <p:nvSpPr>
          <p:cNvPr id="10" name="4_Arm">
            <a:extLst>
              <a:ext uri="{FF2B5EF4-FFF2-40B4-BE49-F238E27FC236}">
                <a16:creationId xmlns:a16="http://schemas.microsoft.com/office/drawing/2014/main" id="{7F425257-8A14-D2E1-F03E-0B3835F416F6}"/>
              </a:ext>
            </a:extLst>
          </p:cNvPr>
          <p:cNvSpPr txBox="1"/>
          <p:nvPr/>
        </p:nvSpPr>
        <p:spPr>
          <a:xfrm>
            <a:off x="14440446" y="5529884"/>
            <a:ext cx="6115264"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Actuator Arm</a:t>
            </a:r>
          </a:p>
        </p:txBody>
      </p:sp>
      <p:sp>
        <p:nvSpPr>
          <p:cNvPr id="21" name="3_read write head">
            <a:extLst>
              <a:ext uri="{FF2B5EF4-FFF2-40B4-BE49-F238E27FC236}">
                <a16:creationId xmlns:a16="http://schemas.microsoft.com/office/drawing/2014/main" id="{CBA8A123-861E-B875-90D3-85E7BF4E06BB}"/>
              </a:ext>
            </a:extLst>
          </p:cNvPr>
          <p:cNvSpPr txBox="1"/>
          <p:nvPr/>
        </p:nvSpPr>
        <p:spPr>
          <a:xfrm>
            <a:off x="10754850" y="3625023"/>
            <a:ext cx="8378319"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Read/Write heads</a:t>
            </a:r>
          </a:p>
        </p:txBody>
      </p:sp>
      <p:sp>
        <p:nvSpPr>
          <p:cNvPr id="22" name="2_Spindle">
            <a:extLst>
              <a:ext uri="{FF2B5EF4-FFF2-40B4-BE49-F238E27FC236}">
                <a16:creationId xmlns:a16="http://schemas.microsoft.com/office/drawing/2014/main" id="{ED9328E0-F072-A76B-F503-1A83491E1788}"/>
              </a:ext>
            </a:extLst>
          </p:cNvPr>
          <p:cNvSpPr txBox="1"/>
          <p:nvPr/>
        </p:nvSpPr>
        <p:spPr>
          <a:xfrm>
            <a:off x="6175776" y="3985729"/>
            <a:ext cx="3607078"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Spindle</a:t>
            </a:r>
          </a:p>
        </p:txBody>
      </p:sp>
      <p:sp>
        <p:nvSpPr>
          <p:cNvPr id="23" name="1_platter">
            <a:extLst>
              <a:ext uri="{FF2B5EF4-FFF2-40B4-BE49-F238E27FC236}">
                <a16:creationId xmlns:a16="http://schemas.microsoft.com/office/drawing/2014/main" id="{B439330D-EC91-838E-C232-78E7447B250C}"/>
              </a:ext>
            </a:extLst>
          </p:cNvPr>
          <p:cNvSpPr txBox="1"/>
          <p:nvPr/>
        </p:nvSpPr>
        <p:spPr>
          <a:xfrm>
            <a:off x="2043442" y="6759122"/>
            <a:ext cx="3150221"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Platter</a:t>
            </a:r>
          </a:p>
        </p:txBody>
      </p:sp>
      <p:pic>
        <p:nvPicPr>
          <p:cNvPr id="24" name="0_Inside HDD" descr="A close up of electronics&#10;&#10;Description automatically generated">
            <a:extLst>
              <a:ext uri="{FF2B5EF4-FFF2-40B4-BE49-F238E27FC236}">
                <a16:creationId xmlns:a16="http://schemas.microsoft.com/office/drawing/2014/main" id="{C22324EB-99EA-4DC6-CF83-B2DACC4EC7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6951" y="6714967"/>
            <a:ext cx="16034145" cy="11852433"/>
          </a:xfrm>
          <a:prstGeom prst="rect">
            <a:avLst/>
          </a:prstGeom>
        </p:spPr>
      </p:pic>
      <p:cxnSp>
        <p:nvCxnSpPr>
          <p:cNvPr id="25" name="8_Circuit board Arrow">
            <a:extLst>
              <a:ext uri="{FF2B5EF4-FFF2-40B4-BE49-F238E27FC236}">
                <a16:creationId xmlns:a16="http://schemas.microsoft.com/office/drawing/2014/main" id="{E624D0D9-77DD-5019-30B2-2BF34BBF6416}"/>
              </a:ext>
            </a:extLst>
          </p:cNvPr>
          <p:cNvCxnSpPr>
            <a:cxnSpLocks/>
          </p:cNvCxnSpPr>
          <p:nvPr/>
        </p:nvCxnSpPr>
        <p:spPr>
          <a:xfrm flipH="1">
            <a:off x="26167342" y="5300294"/>
            <a:ext cx="1426689" cy="6396108"/>
          </a:xfrm>
          <a:prstGeom prst="straightConnector1">
            <a:avLst/>
          </a:prstGeom>
          <a:ln w="190500">
            <a:solidFill>
              <a:schemeClr val="bg1">
                <a:lumMod val="75000"/>
              </a:schemeClr>
            </a:solidFill>
            <a:tailEnd type="triangle"/>
          </a:ln>
          <a:scene3d>
            <a:camera prst="orthographicFront">
              <a:rot lat="0" lon="0" rev="0"/>
            </a:camera>
            <a:lightRig rig="freezing"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cxnSp>
        <p:nvCxnSpPr>
          <p:cNvPr id="26" name="6_Air filter Arrow">
            <a:extLst>
              <a:ext uri="{FF2B5EF4-FFF2-40B4-BE49-F238E27FC236}">
                <a16:creationId xmlns:a16="http://schemas.microsoft.com/office/drawing/2014/main" id="{9950DD5D-3FCA-A213-29EF-091F3B4D31B0}"/>
              </a:ext>
            </a:extLst>
          </p:cNvPr>
          <p:cNvCxnSpPr>
            <a:cxnSpLocks/>
          </p:cNvCxnSpPr>
          <p:nvPr/>
        </p:nvCxnSpPr>
        <p:spPr>
          <a:xfrm flipV="1">
            <a:off x="3554877" y="16208048"/>
            <a:ext cx="4721799" cy="885260"/>
          </a:xfrm>
          <a:prstGeom prst="straightConnector1">
            <a:avLst/>
          </a:prstGeom>
          <a:ln w="190500">
            <a:solidFill>
              <a:schemeClr val="bg1">
                <a:lumMod val="75000"/>
              </a:schemeClr>
            </a:solidFill>
            <a:tailEnd type="triangle"/>
          </a:ln>
          <a:scene3d>
            <a:camera prst="orthographicFront">
              <a:rot lat="0" lon="0" rev="0"/>
            </a:camera>
            <a:lightRig rig="freezing"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cxnSp>
        <p:nvCxnSpPr>
          <p:cNvPr id="27" name="5_Actuator Arrow">
            <a:extLst>
              <a:ext uri="{FF2B5EF4-FFF2-40B4-BE49-F238E27FC236}">
                <a16:creationId xmlns:a16="http://schemas.microsoft.com/office/drawing/2014/main" id="{55F00C88-F938-16D2-531F-452DC36F9E58}"/>
              </a:ext>
            </a:extLst>
          </p:cNvPr>
          <p:cNvCxnSpPr>
            <a:cxnSpLocks/>
          </p:cNvCxnSpPr>
          <p:nvPr/>
        </p:nvCxnSpPr>
        <p:spPr>
          <a:xfrm flipH="1" flipV="1">
            <a:off x="16339088" y="10912768"/>
            <a:ext cx="1005161" cy="5295281"/>
          </a:xfrm>
          <a:prstGeom prst="straightConnector1">
            <a:avLst/>
          </a:prstGeom>
          <a:ln w="190500">
            <a:solidFill>
              <a:schemeClr val="bg1">
                <a:lumMod val="75000"/>
              </a:schemeClr>
            </a:solidFill>
            <a:tailEnd type="triangle"/>
          </a:ln>
          <a:scene3d>
            <a:camera prst="orthographicFront">
              <a:rot lat="0" lon="0" rev="0"/>
            </a:camera>
            <a:lightRig rig="freezing"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cxnSp>
        <p:nvCxnSpPr>
          <p:cNvPr id="28" name="4_Arm Arrow">
            <a:extLst>
              <a:ext uri="{FF2B5EF4-FFF2-40B4-BE49-F238E27FC236}">
                <a16:creationId xmlns:a16="http://schemas.microsoft.com/office/drawing/2014/main" id="{B331B9D6-E2EC-C367-C43C-40CD27E5F40D}"/>
              </a:ext>
            </a:extLst>
          </p:cNvPr>
          <p:cNvCxnSpPr>
            <a:cxnSpLocks/>
          </p:cNvCxnSpPr>
          <p:nvPr/>
        </p:nvCxnSpPr>
        <p:spPr>
          <a:xfrm flipH="1">
            <a:off x="12487455" y="6931615"/>
            <a:ext cx="2104633" cy="2612699"/>
          </a:xfrm>
          <a:prstGeom prst="straightConnector1">
            <a:avLst/>
          </a:prstGeom>
          <a:ln w="190500">
            <a:solidFill>
              <a:schemeClr val="bg1">
                <a:lumMod val="75000"/>
              </a:schemeClr>
            </a:solidFill>
            <a:tailEnd type="triangle"/>
          </a:ln>
          <a:scene3d>
            <a:camera prst="orthographicFront">
              <a:rot lat="0" lon="0" rev="0"/>
            </a:camera>
            <a:lightRig rig="chilly"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cxnSp>
        <p:nvCxnSpPr>
          <p:cNvPr id="29" name="3_read write head Arrow">
            <a:extLst>
              <a:ext uri="{FF2B5EF4-FFF2-40B4-BE49-F238E27FC236}">
                <a16:creationId xmlns:a16="http://schemas.microsoft.com/office/drawing/2014/main" id="{9D5D1F6C-754E-AAA3-073F-F77DE8A8C3E4}"/>
              </a:ext>
            </a:extLst>
          </p:cNvPr>
          <p:cNvCxnSpPr>
            <a:cxnSpLocks/>
          </p:cNvCxnSpPr>
          <p:nvPr/>
        </p:nvCxnSpPr>
        <p:spPr>
          <a:xfrm flipH="1">
            <a:off x="10084743" y="4978110"/>
            <a:ext cx="4890854" cy="3726614"/>
          </a:xfrm>
          <a:prstGeom prst="straightConnector1">
            <a:avLst/>
          </a:prstGeom>
          <a:ln w="190500">
            <a:solidFill>
              <a:schemeClr val="bg1">
                <a:lumMod val="75000"/>
              </a:schemeClr>
            </a:solidFill>
            <a:tailEnd type="triangle"/>
          </a:ln>
          <a:scene3d>
            <a:camera prst="orthographicFront">
              <a:rot lat="0" lon="0" rev="0"/>
            </a:camera>
            <a:lightRig rig="chilly"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cxnSp>
        <p:nvCxnSpPr>
          <p:cNvPr id="30" name="2_Spindle Arrow">
            <a:extLst>
              <a:ext uri="{FF2B5EF4-FFF2-40B4-BE49-F238E27FC236}">
                <a16:creationId xmlns:a16="http://schemas.microsoft.com/office/drawing/2014/main" id="{7F9A74C3-A172-3F9B-8E63-12F58C28E98F}"/>
              </a:ext>
            </a:extLst>
          </p:cNvPr>
          <p:cNvCxnSpPr>
            <a:cxnSpLocks/>
          </p:cNvCxnSpPr>
          <p:nvPr/>
        </p:nvCxnSpPr>
        <p:spPr>
          <a:xfrm>
            <a:off x="8217600" y="5318908"/>
            <a:ext cx="459857" cy="6771634"/>
          </a:xfrm>
          <a:prstGeom prst="straightConnector1">
            <a:avLst/>
          </a:prstGeom>
          <a:ln w="190500">
            <a:solidFill>
              <a:schemeClr val="bg1">
                <a:lumMod val="75000"/>
              </a:schemeClr>
            </a:solidFill>
            <a:tailEnd type="triangle"/>
          </a:ln>
          <a:scene3d>
            <a:camera prst="orthographicFront">
              <a:rot lat="0" lon="0" rev="0"/>
            </a:camera>
            <a:lightRig rig="chilly"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cxnSp>
        <p:nvCxnSpPr>
          <p:cNvPr id="31" name="1_platter arrow">
            <a:extLst>
              <a:ext uri="{FF2B5EF4-FFF2-40B4-BE49-F238E27FC236}">
                <a16:creationId xmlns:a16="http://schemas.microsoft.com/office/drawing/2014/main" id="{12906C1D-4CCB-76AA-0C65-8883917B34C3}"/>
              </a:ext>
            </a:extLst>
          </p:cNvPr>
          <p:cNvCxnSpPr>
            <a:cxnSpLocks/>
          </p:cNvCxnSpPr>
          <p:nvPr/>
        </p:nvCxnSpPr>
        <p:spPr>
          <a:xfrm>
            <a:off x="3794198" y="8186542"/>
            <a:ext cx="3056156" cy="3509860"/>
          </a:xfrm>
          <a:prstGeom prst="straightConnector1">
            <a:avLst/>
          </a:prstGeom>
          <a:ln w="190500">
            <a:solidFill>
              <a:schemeClr val="bg1">
                <a:lumMod val="75000"/>
              </a:schemeClr>
            </a:solidFill>
            <a:tailEnd type="triangle"/>
          </a:ln>
          <a:scene3d>
            <a:camera prst="orthographicFront">
              <a:rot lat="0" lon="0" rev="0"/>
            </a:camera>
            <a:lightRig rig="chilly"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616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Circuit Board</a:t>
            </a:r>
          </a:p>
        </p:txBody>
      </p:sp>
      <p:sp>
        <p:nvSpPr>
          <p:cNvPr id="9" name="2_Bullet 1">
            <a:extLst>
              <a:ext uri="{FF2B5EF4-FFF2-40B4-BE49-F238E27FC236}">
                <a16:creationId xmlns:a16="http://schemas.microsoft.com/office/drawing/2014/main" id="{9AB0CD40-3F8C-4AD7-ABD2-0365709E7B83}"/>
              </a:ext>
            </a:extLst>
          </p:cNvPr>
          <p:cNvSpPr txBox="1"/>
          <p:nvPr/>
        </p:nvSpPr>
        <p:spPr>
          <a:xfrm>
            <a:off x="854965" y="3613667"/>
            <a:ext cx="3013838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Controls the actuator and rotation of platters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3_Bullet 2">
            <a:extLst>
              <a:ext uri="{FF2B5EF4-FFF2-40B4-BE49-F238E27FC236}">
                <a16:creationId xmlns:a16="http://schemas.microsoft.com/office/drawing/2014/main" id="{F7302874-6FF6-4F12-9408-F903772FAD68}"/>
              </a:ext>
            </a:extLst>
          </p:cNvPr>
          <p:cNvSpPr txBox="1"/>
          <p:nvPr/>
        </p:nvSpPr>
        <p:spPr>
          <a:xfrm>
            <a:off x="854963" y="5467572"/>
            <a:ext cx="21571899"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Transfers data to and from the hard disk</a:t>
            </a:r>
            <a:endParaRPr lang="en-US" sz="7500" dirty="0">
              <a:latin typeface="Arial" panose="020B0604020202020204" pitchFamily="34" charset="0"/>
              <a:cs typeface="Arial" panose="020B0604020202020204" pitchFamily="34" charset="0"/>
            </a:endParaRPr>
          </a:p>
        </p:txBody>
      </p:sp>
      <p:pic>
        <p:nvPicPr>
          <p:cNvPr id="2" name="1_Circuit board" descr="A circuit board&#10;&#10;Description automatically generated">
            <a:extLst>
              <a:ext uri="{FF2B5EF4-FFF2-40B4-BE49-F238E27FC236}">
                <a16:creationId xmlns:a16="http://schemas.microsoft.com/office/drawing/2014/main" id="{C40E67C8-781F-15C0-5FFE-F592F562CC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114" y="6915675"/>
            <a:ext cx="12023934" cy="10876135"/>
          </a:xfrm>
          <a:prstGeom prst="rect">
            <a:avLst/>
          </a:prstGeom>
        </p:spPr>
      </p:pic>
    </p:spTree>
    <p:extLst>
      <p:ext uri="{BB962C8B-B14F-4D97-AF65-F5344CB8AC3E}">
        <p14:creationId xmlns:p14="http://schemas.microsoft.com/office/powerpoint/2010/main" val="165016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Actuator and Heads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066777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Moves heads to different locations on platter</a:t>
            </a:r>
            <a:endParaRPr lang="en-US" sz="10500" b="1" dirty="0">
              <a:solidFill>
                <a:srgbClr val="1884C7"/>
              </a:solidFill>
              <a:latin typeface="Arial" panose="020B0604020202020204" pitchFamily="34" charset="0"/>
              <a:cs typeface="Arial" panose="020B0604020202020204" pitchFamily="34" charset="0"/>
            </a:endParaRPr>
          </a:p>
        </p:txBody>
      </p:sp>
      <p:pic>
        <p:nvPicPr>
          <p:cNvPr id="2" name="PDF inside hard disk" descr="A picture containing pan&#10;&#10;Description automatically generated">
            <a:extLst>
              <a:ext uri="{FF2B5EF4-FFF2-40B4-BE49-F238E27FC236}">
                <a16:creationId xmlns:a16="http://schemas.microsoft.com/office/drawing/2014/main" id="{EEBD5424-C538-D640-4BB1-89B2D55BA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464" y="5725569"/>
            <a:ext cx="21225071" cy="11939103"/>
          </a:xfrm>
          <a:prstGeom prst="rect">
            <a:avLst/>
          </a:prstGeom>
        </p:spPr>
      </p:pic>
    </p:spTree>
    <p:extLst>
      <p:ext uri="{BB962C8B-B14F-4D97-AF65-F5344CB8AC3E}">
        <p14:creationId xmlns:p14="http://schemas.microsoft.com/office/powerpoint/2010/main" val="309678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Actuator</a:t>
            </a:r>
          </a:p>
        </p:txBody>
      </p:sp>
      <p:pic>
        <p:nvPicPr>
          <p:cNvPr id="3" name="PDF Image" descr="A picture containing disk, indoor, table, sitting&#10;&#10;Description automatically generated">
            <a:extLst>
              <a:ext uri="{FF2B5EF4-FFF2-40B4-BE49-F238E27FC236}">
                <a16:creationId xmlns:a16="http://schemas.microsoft.com/office/drawing/2014/main" id="{15D3763E-EC78-ECA0-700E-2DB868DC7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1735" y="10475756"/>
            <a:ext cx="13384808" cy="7528954"/>
          </a:xfrm>
          <a:prstGeom prst="rect">
            <a:avLst/>
          </a:prstGeom>
        </p:spPr>
      </p:pic>
      <p:sp>
        <p:nvSpPr>
          <p:cNvPr id="4" name="3_Point">
            <a:extLst>
              <a:ext uri="{FF2B5EF4-FFF2-40B4-BE49-F238E27FC236}">
                <a16:creationId xmlns:a16="http://schemas.microsoft.com/office/drawing/2014/main" id="{4F2F02A0-DD4F-224C-101F-D35A9FAAADA7}"/>
              </a:ext>
            </a:extLst>
          </p:cNvPr>
          <p:cNvSpPr txBox="1"/>
          <p:nvPr/>
        </p:nvSpPr>
        <p:spPr>
          <a:xfrm>
            <a:off x="19482499" y="7750382"/>
            <a:ext cx="14098731"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Controls movement by using a</a:t>
            </a:r>
          </a:p>
          <a:p>
            <a:r>
              <a:rPr lang="en-US" sz="8000" dirty="0">
                <a:latin typeface="Arial" panose="020B0604020202020204" pitchFamily="34" charset="0"/>
                <a:cs typeface="Arial" panose="020B0604020202020204" pitchFamily="34" charset="0"/>
              </a:rPr>
              <a:t>coil of wires in a magnetic field</a:t>
            </a:r>
          </a:p>
        </p:txBody>
      </p:sp>
      <p:pic>
        <p:nvPicPr>
          <p:cNvPr id="6" name="2_Strong Magnet 2_D 1.0" descr="A picture containing indoor, sitting, black, table&#10;&#10;Description automatically generated">
            <a:extLst>
              <a:ext uri="{FF2B5EF4-FFF2-40B4-BE49-F238E27FC236}">
                <a16:creationId xmlns:a16="http://schemas.microsoft.com/office/drawing/2014/main" id="{ED016CEC-6912-1340-5590-ED16D96E6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0343" y="14114175"/>
            <a:ext cx="8668258" cy="4878909"/>
          </a:xfrm>
          <a:prstGeom prst="rect">
            <a:avLst/>
          </a:prstGeom>
        </p:spPr>
      </p:pic>
      <p:cxnSp>
        <p:nvCxnSpPr>
          <p:cNvPr id="8" name="2_Strong Magnet Arrow 2_D 1.0">
            <a:extLst>
              <a:ext uri="{FF2B5EF4-FFF2-40B4-BE49-F238E27FC236}">
                <a16:creationId xmlns:a16="http://schemas.microsoft.com/office/drawing/2014/main" id="{2B2B8C3D-0E81-5F84-ECE0-1B9F5E534416}"/>
              </a:ext>
            </a:extLst>
          </p:cNvPr>
          <p:cNvCxnSpPr>
            <a:cxnSpLocks/>
          </p:cNvCxnSpPr>
          <p:nvPr/>
        </p:nvCxnSpPr>
        <p:spPr>
          <a:xfrm>
            <a:off x="4530586" y="16046737"/>
            <a:ext cx="4772845" cy="0"/>
          </a:xfrm>
          <a:prstGeom prst="straightConnector1">
            <a:avLst/>
          </a:prstGeom>
          <a:ln w="254000">
            <a:solidFill>
              <a:schemeClr val="accent3">
                <a:alpha val="60000"/>
              </a:schemeClr>
            </a:solidFill>
            <a:tailEnd type="triangle"/>
          </a:ln>
          <a:scene3d>
            <a:camera prst="orthographicFront"/>
            <a:lightRig rig="threePt" dir="t"/>
          </a:scene3d>
          <a:sp3d>
            <a:bevelT prst="angle"/>
          </a:sp3d>
        </p:spPr>
        <p:style>
          <a:lnRef idx="3">
            <a:schemeClr val="accent3"/>
          </a:lnRef>
          <a:fillRef idx="0">
            <a:schemeClr val="accent3"/>
          </a:fillRef>
          <a:effectRef idx="2">
            <a:schemeClr val="accent3"/>
          </a:effectRef>
          <a:fontRef idx="minor">
            <a:schemeClr val="tx1"/>
          </a:fontRef>
        </p:style>
      </p:cxnSp>
      <p:sp>
        <p:nvSpPr>
          <p:cNvPr id="10" name="2_Strong Magnet Text 2_D 1.0">
            <a:extLst>
              <a:ext uri="{FF2B5EF4-FFF2-40B4-BE49-F238E27FC236}">
                <a16:creationId xmlns:a16="http://schemas.microsoft.com/office/drawing/2014/main" id="{0CEBC102-9BF2-2E8D-13E7-31CF0A40C616}"/>
              </a:ext>
            </a:extLst>
          </p:cNvPr>
          <p:cNvSpPr txBox="1"/>
          <p:nvPr/>
        </p:nvSpPr>
        <p:spPr>
          <a:xfrm>
            <a:off x="1086333" y="15068744"/>
            <a:ext cx="3607078"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Strong</a:t>
            </a:r>
            <a:br>
              <a:rPr lang="en-US" sz="8000" dirty="0">
                <a:latin typeface="Arial" panose="020B0604020202020204" pitchFamily="34" charset="0"/>
                <a:cs typeface="Arial" panose="020B0604020202020204" pitchFamily="34" charset="0"/>
              </a:rPr>
            </a:br>
            <a:r>
              <a:rPr lang="en-US" sz="8000" dirty="0">
                <a:latin typeface="Arial" panose="020B0604020202020204" pitchFamily="34" charset="0"/>
                <a:cs typeface="Arial" panose="020B0604020202020204" pitchFamily="34" charset="0"/>
              </a:rPr>
              <a:t>Magnet</a:t>
            </a:r>
          </a:p>
        </p:txBody>
      </p:sp>
      <p:cxnSp>
        <p:nvCxnSpPr>
          <p:cNvPr id="16" name="2_Strong Magnet Arrow">
            <a:extLst>
              <a:ext uri="{FF2B5EF4-FFF2-40B4-BE49-F238E27FC236}">
                <a16:creationId xmlns:a16="http://schemas.microsoft.com/office/drawing/2014/main" id="{3F74089E-02B1-90E4-2E93-73E3D52ACE29}"/>
              </a:ext>
            </a:extLst>
          </p:cNvPr>
          <p:cNvCxnSpPr>
            <a:cxnSpLocks/>
          </p:cNvCxnSpPr>
          <p:nvPr/>
        </p:nvCxnSpPr>
        <p:spPr>
          <a:xfrm>
            <a:off x="4530586" y="6089164"/>
            <a:ext cx="2860705" cy="0"/>
          </a:xfrm>
          <a:prstGeom prst="straightConnector1">
            <a:avLst/>
          </a:prstGeom>
          <a:ln w="254000">
            <a:solidFill>
              <a:schemeClr val="accent3">
                <a:alpha val="60000"/>
              </a:schemeClr>
            </a:solidFill>
            <a:tailEnd type="triangle"/>
          </a:ln>
          <a:scene3d>
            <a:camera prst="orthographicFront"/>
            <a:lightRig rig="threePt" dir="t"/>
          </a:scene3d>
          <a:sp3d>
            <a:bevelT prst="angle"/>
          </a:sp3d>
        </p:spPr>
        <p:style>
          <a:lnRef idx="3">
            <a:schemeClr val="accent3"/>
          </a:lnRef>
          <a:fillRef idx="0">
            <a:schemeClr val="accent3"/>
          </a:fillRef>
          <a:effectRef idx="2">
            <a:schemeClr val="accent3"/>
          </a:effectRef>
          <a:fontRef idx="minor">
            <a:schemeClr val="tx1"/>
          </a:fontRef>
        </p:style>
      </p:cxnSp>
      <p:pic>
        <p:nvPicPr>
          <p:cNvPr id="17" name="2_Strong Magnet" descr="A picture containing guitar&#10;&#10;Description automatically generated">
            <a:extLst>
              <a:ext uri="{FF2B5EF4-FFF2-40B4-BE49-F238E27FC236}">
                <a16:creationId xmlns:a16="http://schemas.microsoft.com/office/drawing/2014/main" id="{39F0F7D1-2A36-4FAC-6FE9-CCDB871F9502}"/>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5057900" y="3826042"/>
            <a:ext cx="8837354" cy="5833478"/>
          </a:xfrm>
          <a:prstGeom prst="rect">
            <a:avLst/>
          </a:prstGeom>
        </p:spPr>
      </p:pic>
      <p:sp>
        <p:nvSpPr>
          <p:cNvPr id="23" name="2_Strong Magnet Text">
            <a:extLst>
              <a:ext uri="{FF2B5EF4-FFF2-40B4-BE49-F238E27FC236}">
                <a16:creationId xmlns:a16="http://schemas.microsoft.com/office/drawing/2014/main" id="{A2DE262C-568C-35FA-8ED4-478A8CE26F75}"/>
              </a:ext>
            </a:extLst>
          </p:cNvPr>
          <p:cNvSpPr txBox="1"/>
          <p:nvPr/>
        </p:nvSpPr>
        <p:spPr>
          <a:xfrm>
            <a:off x="1086333" y="5111172"/>
            <a:ext cx="3607078"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Strong</a:t>
            </a:r>
            <a:br>
              <a:rPr lang="en-US" sz="8000" dirty="0">
                <a:latin typeface="Arial" panose="020B0604020202020204" pitchFamily="34" charset="0"/>
                <a:cs typeface="Arial" panose="020B0604020202020204" pitchFamily="34" charset="0"/>
              </a:rPr>
            </a:br>
            <a:r>
              <a:rPr lang="en-US" sz="8000" dirty="0">
                <a:latin typeface="Arial" panose="020B0604020202020204" pitchFamily="34" charset="0"/>
                <a:cs typeface="Arial" panose="020B0604020202020204" pitchFamily="34" charset="0"/>
              </a:rPr>
              <a:t>Magnet</a:t>
            </a:r>
          </a:p>
        </p:txBody>
      </p:sp>
      <p:pic>
        <p:nvPicPr>
          <p:cNvPr id="24" name="1_Voice Coil" descr="A picture containing indoor, sitting, table, black&#10;&#10;Description automatically generated">
            <a:extLst>
              <a:ext uri="{FF2B5EF4-FFF2-40B4-BE49-F238E27FC236}">
                <a16:creationId xmlns:a16="http://schemas.microsoft.com/office/drawing/2014/main" id="{597FFC7F-C7FD-7689-EB16-7C6718CC3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8848" y="9659520"/>
            <a:ext cx="11242703" cy="3588457"/>
          </a:xfrm>
          <a:prstGeom prst="rect">
            <a:avLst/>
          </a:prstGeom>
        </p:spPr>
      </p:pic>
      <p:cxnSp>
        <p:nvCxnSpPr>
          <p:cNvPr id="25" name="1_Voice Coil Arrow">
            <a:extLst>
              <a:ext uri="{FF2B5EF4-FFF2-40B4-BE49-F238E27FC236}">
                <a16:creationId xmlns:a16="http://schemas.microsoft.com/office/drawing/2014/main" id="{F9B76581-6795-3221-82ED-397D94AB07F7}"/>
              </a:ext>
            </a:extLst>
          </p:cNvPr>
          <p:cNvCxnSpPr>
            <a:cxnSpLocks/>
          </p:cNvCxnSpPr>
          <p:nvPr/>
        </p:nvCxnSpPr>
        <p:spPr>
          <a:xfrm>
            <a:off x="4079318" y="11587610"/>
            <a:ext cx="2459975" cy="0"/>
          </a:xfrm>
          <a:prstGeom prst="straightConnector1">
            <a:avLst/>
          </a:prstGeom>
          <a:ln w="254000">
            <a:solidFill>
              <a:schemeClr val="accent3">
                <a:alpha val="60000"/>
              </a:schemeClr>
            </a:solidFill>
            <a:tailEnd type="triangle"/>
          </a:ln>
          <a:scene3d>
            <a:camera prst="orthographicFront"/>
            <a:lightRig rig="threePt" dir="t"/>
          </a:scene3d>
          <a:sp3d>
            <a:bevelT prst="angle"/>
          </a:sp3d>
        </p:spPr>
        <p:style>
          <a:lnRef idx="3">
            <a:schemeClr val="accent3"/>
          </a:lnRef>
          <a:fillRef idx="0">
            <a:schemeClr val="accent3"/>
          </a:fillRef>
          <a:effectRef idx="2">
            <a:schemeClr val="accent3"/>
          </a:effectRef>
          <a:fontRef idx="minor">
            <a:schemeClr val="tx1"/>
          </a:fontRef>
        </p:style>
      </p:cxnSp>
      <p:sp>
        <p:nvSpPr>
          <p:cNvPr id="26" name="1_Voice Coil text">
            <a:extLst>
              <a:ext uri="{FF2B5EF4-FFF2-40B4-BE49-F238E27FC236}">
                <a16:creationId xmlns:a16="http://schemas.microsoft.com/office/drawing/2014/main" id="{77DE9CF3-64A0-C497-585E-9BA2AEC66EBF}"/>
              </a:ext>
            </a:extLst>
          </p:cNvPr>
          <p:cNvSpPr txBox="1"/>
          <p:nvPr/>
        </p:nvSpPr>
        <p:spPr>
          <a:xfrm>
            <a:off x="1203345" y="10475756"/>
            <a:ext cx="2694456"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Voice</a:t>
            </a:r>
            <a:br>
              <a:rPr lang="en-US" sz="8000" dirty="0">
                <a:latin typeface="Arial" panose="020B0604020202020204" pitchFamily="34" charset="0"/>
                <a:cs typeface="Arial" panose="020B0604020202020204" pitchFamily="34" charset="0"/>
              </a:rPr>
            </a:br>
            <a:r>
              <a:rPr lang="en-US" sz="8000" dirty="0">
                <a:latin typeface="Arial" panose="020B0604020202020204" pitchFamily="34" charset="0"/>
                <a:cs typeface="Arial" panose="020B0604020202020204" pitchFamily="34" charset="0"/>
              </a:rPr>
              <a:t>Coil</a:t>
            </a:r>
          </a:p>
        </p:txBody>
      </p:sp>
      <p:pic>
        <p:nvPicPr>
          <p:cNvPr id="28" name="PDF Header Image" descr="A picture containing guitar&#10;&#10;Description automatically generated">
            <a:extLst>
              <a:ext uri="{FF2B5EF4-FFF2-40B4-BE49-F238E27FC236}">
                <a16:creationId xmlns:a16="http://schemas.microsoft.com/office/drawing/2014/main" id="{65F5FA91-A461-5565-0EE6-47AA12B64D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25226" y="394362"/>
            <a:ext cx="12089817" cy="6800521"/>
          </a:xfrm>
          <a:prstGeom prst="rect">
            <a:avLst/>
          </a:prstGeom>
        </p:spPr>
      </p:pic>
    </p:spTree>
    <p:extLst>
      <p:ext uri="{BB962C8B-B14F-4D97-AF65-F5344CB8AC3E}">
        <p14:creationId xmlns:p14="http://schemas.microsoft.com/office/powerpoint/2010/main" val="231393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Heads</a:t>
            </a:r>
          </a:p>
        </p:txBody>
      </p:sp>
      <p:sp>
        <p:nvSpPr>
          <p:cNvPr id="9" name="4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Head floats above platter</a:t>
            </a:r>
          </a:p>
        </p:txBody>
      </p:sp>
      <p:sp>
        <p:nvSpPr>
          <p:cNvPr id="14" name="5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Air pushes head up</a:t>
            </a:r>
          </a:p>
        </p:txBody>
      </p:sp>
      <p:sp>
        <p:nvSpPr>
          <p:cNvPr id="11" name="6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Suspension arm pushes head down</a:t>
            </a:r>
            <a:endParaRPr lang="en-US" sz="7500" dirty="0">
              <a:latin typeface="Arial" panose="020B0604020202020204" pitchFamily="34" charset="0"/>
              <a:cs typeface="Arial" panose="020B0604020202020204" pitchFamily="34" charset="0"/>
            </a:endParaRPr>
          </a:p>
        </p:txBody>
      </p:sp>
      <p:sp>
        <p:nvSpPr>
          <p:cNvPr id="12" name="7_Bullet 4">
            <a:extLst>
              <a:ext uri="{FF2B5EF4-FFF2-40B4-BE49-F238E27FC236}">
                <a16:creationId xmlns:a16="http://schemas.microsoft.com/office/drawing/2014/main" id="{97EAF12F-B867-4C15-8390-FCF105AAB49B}"/>
              </a:ext>
            </a:extLst>
          </p:cNvPr>
          <p:cNvSpPr txBox="1"/>
          <p:nvPr/>
        </p:nvSpPr>
        <p:spPr>
          <a:xfrm>
            <a:off x="854964" y="8252049"/>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Constant height should be maintained</a:t>
            </a:r>
            <a:endParaRPr lang="en-US" sz="7500" dirty="0">
              <a:latin typeface="Arial" panose="020B0604020202020204" pitchFamily="34" charset="0"/>
              <a:cs typeface="Arial" panose="020B0604020202020204" pitchFamily="34" charset="0"/>
            </a:endParaRPr>
          </a:p>
        </p:txBody>
      </p:sp>
      <p:cxnSp>
        <p:nvCxnSpPr>
          <p:cNvPr id="3" name="3_Air Flow Arrow">
            <a:extLst>
              <a:ext uri="{FF2B5EF4-FFF2-40B4-BE49-F238E27FC236}">
                <a16:creationId xmlns:a16="http://schemas.microsoft.com/office/drawing/2014/main" id="{8F3F1CAC-32AA-8006-22DA-B708D99A93C4}"/>
              </a:ext>
            </a:extLst>
          </p:cNvPr>
          <p:cNvCxnSpPr>
            <a:cxnSpLocks/>
          </p:cNvCxnSpPr>
          <p:nvPr/>
        </p:nvCxnSpPr>
        <p:spPr>
          <a:xfrm>
            <a:off x="4258619" y="15583586"/>
            <a:ext cx="27353139" cy="0"/>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sp>
        <p:nvSpPr>
          <p:cNvPr id="4" name="3_Air Flow">
            <a:extLst>
              <a:ext uri="{FF2B5EF4-FFF2-40B4-BE49-F238E27FC236}">
                <a16:creationId xmlns:a16="http://schemas.microsoft.com/office/drawing/2014/main" id="{64AA5A60-F236-FE27-BBBF-910070D9ACBD}"/>
              </a:ext>
            </a:extLst>
          </p:cNvPr>
          <p:cNvSpPr txBox="1"/>
          <p:nvPr/>
        </p:nvSpPr>
        <p:spPr>
          <a:xfrm>
            <a:off x="28260188" y="14334825"/>
            <a:ext cx="3435556"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Air gap</a:t>
            </a:r>
          </a:p>
        </p:txBody>
      </p:sp>
      <p:sp>
        <p:nvSpPr>
          <p:cNvPr id="6" name="2_head text">
            <a:extLst>
              <a:ext uri="{FF2B5EF4-FFF2-40B4-BE49-F238E27FC236}">
                <a16:creationId xmlns:a16="http://schemas.microsoft.com/office/drawing/2014/main" id="{3A2BE06E-4C2A-1A6B-AB35-245647CCD18F}"/>
              </a:ext>
            </a:extLst>
          </p:cNvPr>
          <p:cNvSpPr txBox="1"/>
          <p:nvPr/>
        </p:nvSpPr>
        <p:spPr>
          <a:xfrm>
            <a:off x="24042665" y="11945162"/>
            <a:ext cx="2637260"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Head</a:t>
            </a:r>
          </a:p>
        </p:txBody>
      </p:sp>
      <p:sp>
        <p:nvSpPr>
          <p:cNvPr id="8" name="2_head">
            <a:extLst>
              <a:ext uri="{FF2B5EF4-FFF2-40B4-BE49-F238E27FC236}">
                <a16:creationId xmlns:a16="http://schemas.microsoft.com/office/drawing/2014/main" id="{CC1F0488-80C8-1253-1CAB-C1172BD806B5}"/>
              </a:ext>
            </a:extLst>
          </p:cNvPr>
          <p:cNvSpPr/>
          <p:nvPr/>
        </p:nvSpPr>
        <p:spPr>
          <a:xfrm>
            <a:off x="20760926" y="14430332"/>
            <a:ext cx="400602" cy="791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10" name="2_suspension arm">
            <a:extLst>
              <a:ext uri="{FF2B5EF4-FFF2-40B4-BE49-F238E27FC236}">
                <a16:creationId xmlns:a16="http://schemas.microsoft.com/office/drawing/2014/main" id="{8515D923-365B-A4F2-3444-4E115669BBDA}"/>
              </a:ext>
            </a:extLst>
          </p:cNvPr>
          <p:cNvGrpSpPr/>
          <p:nvPr/>
        </p:nvGrpSpPr>
        <p:grpSpPr>
          <a:xfrm>
            <a:off x="0" y="10723318"/>
            <a:ext cx="24043724" cy="4420954"/>
            <a:chOff x="-180948" y="6857999"/>
            <a:chExt cx="16209324" cy="2980431"/>
          </a:xfrm>
        </p:grpSpPr>
        <p:grpSp>
          <p:nvGrpSpPr>
            <p:cNvPr id="27" name="Group 26">
              <a:extLst>
                <a:ext uri="{FF2B5EF4-FFF2-40B4-BE49-F238E27FC236}">
                  <a16:creationId xmlns:a16="http://schemas.microsoft.com/office/drawing/2014/main" id="{4D714141-21F3-7A8B-1B4A-6DE4ED41505A}"/>
                </a:ext>
              </a:extLst>
            </p:cNvPr>
            <p:cNvGrpSpPr/>
            <p:nvPr/>
          </p:nvGrpSpPr>
          <p:grpSpPr>
            <a:xfrm>
              <a:off x="-180948" y="6857999"/>
              <a:ext cx="14506547" cy="2267556"/>
              <a:chOff x="-180948" y="6857999"/>
              <a:chExt cx="14506547" cy="2267556"/>
            </a:xfrm>
          </p:grpSpPr>
          <p:sp>
            <p:nvSpPr>
              <p:cNvPr id="31" name="Minus Sign 30">
                <a:extLst>
                  <a:ext uri="{FF2B5EF4-FFF2-40B4-BE49-F238E27FC236}">
                    <a16:creationId xmlns:a16="http://schemas.microsoft.com/office/drawing/2014/main" id="{5D3A6794-8452-2F56-BA0A-A0301000C6CF}"/>
                  </a:ext>
                </a:extLst>
              </p:cNvPr>
              <p:cNvSpPr/>
              <p:nvPr/>
            </p:nvSpPr>
            <p:spPr>
              <a:xfrm rot="542807" flipV="1">
                <a:off x="12047070" y="8196660"/>
                <a:ext cx="288380" cy="928895"/>
              </a:xfrm>
              <a:prstGeom prst="mathMinus">
                <a:avLst/>
              </a:prstGeom>
              <a:ln w="254000"/>
              <a:scene3d>
                <a:camera prst="orthographicFront"/>
                <a:lightRig rig="threePt" dir="t"/>
              </a:scene3d>
              <a:sp3d prstMaterial="powder"/>
            </p:spPr>
            <p:style>
              <a:lnRef idx="1">
                <a:schemeClr val="dk1"/>
              </a:lnRef>
              <a:fillRef idx="0">
                <a:schemeClr val="dk1"/>
              </a:fillRef>
              <a:effectRef idx="0">
                <a:schemeClr val="dk1"/>
              </a:effectRef>
              <a:fontRef idx="minor">
                <a:schemeClr val="tx1"/>
              </a:fontRef>
            </p:style>
            <p:txBody>
              <a:bodyPr rtlCol="0" anchor="ctr"/>
              <a:lstStyle/>
              <a:p>
                <a:pPr algn="ctr"/>
                <a:endParaRPr lang="en-US" b="1" dirty="0"/>
              </a:p>
            </p:txBody>
          </p:sp>
          <p:sp>
            <p:nvSpPr>
              <p:cNvPr id="32" name="Arc 31">
                <a:extLst>
                  <a:ext uri="{FF2B5EF4-FFF2-40B4-BE49-F238E27FC236}">
                    <a16:creationId xmlns:a16="http://schemas.microsoft.com/office/drawing/2014/main" id="{F19D1EB4-E159-A74E-9F07-02FEFC4E0A50}"/>
                  </a:ext>
                </a:extLst>
              </p:cNvPr>
              <p:cNvSpPr/>
              <p:nvPr/>
            </p:nvSpPr>
            <p:spPr>
              <a:xfrm rot="542807" flipV="1">
                <a:off x="-180948" y="6857999"/>
                <a:ext cx="14506547" cy="928895"/>
              </a:xfrm>
              <a:prstGeom prst="arc">
                <a:avLst>
                  <a:gd name="adj1" fmla="val 10778112"/>
                  <a:gd name="adj2" fmla="val 0"/>
                </a:avLst>
              </a:prstGeom>
              <a:ln w="254000"/>
              <a:scene3d>
                <a:camera prst="orthographicFront"/>
                <a:lightRig rig="threePt" dir="t"/>
              </a:scene3d>
              <a:sp3d prstMaterial="powder"/>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28" name="Rectangle 16">
              <a:extLst>
                <a:ext uri="{FF2B5EF4-FFF2-40B4-BE49-F238E27FC236}">
                  <a16:creationId xmlns:a16="http://schemas.microsoft.com/office/drawing/2014/main" id="{83E73E48-AC44-3821-502B-4D749935BD8A}"/>
                </a:ext>
              </a:extLst>
            </p:cNvPr>
            <p:cNvSpPr/>
            <p:nvPr/>
          </p:nvSpPr>
          <p:spPr>
            <a:xfrm rot="215114">
              <a:off x="10585632" y="8777218"/>
              <a:ext cx="3211259" cy="1061212"/>
            </a:xfrm>
            <a:custGeom>
              <a:avLst/>
              <a:gdLst>
                <a:gd name="connsiteX0" fmla="*/ -8 w 3037611"/>
                <a:gd name="connsiteY0" fmla="*/ 686842 h 1068006"/>
                <a:gd name="connsiteX1" fmla="*/ 300817 w 3037611"/>
                <a:gd name="connsiteY1" fmla="*/ 211533 h 1068006"/>
                <a:gd name="connsiteX2" fmla="*/ 1518806 w 3037611"/>
                <a:gd name="connsiteY2" fmla="*/ 0 h 1068006"/>
                <a:gd name="connsiteX3" fmla="*/ 2736794 w 3037611"/>
                <a:gd name="connsiteY3" fmla="*/ 211533 h 1068006"/>
                <a:gd name="connsiteX4" fmla="*/ 3037619 w 3037611"/>
                <a:gd name="connsiteY4" fmla="*/ 686842 h 1068006"/>
                <a:gd name="connsiteX5" fmla="*/ 2194734 w 3037611"/>
                <a:gd name="connsiteY5" fmla="*/ 1068012 h 1068006"/>
                <a:gd name="connsiteX6" fmla="*/ 842877 w 3037611"/>
                <a:gd name="connsiteY6" fmla="*/ 1068012 h 1068006"/>
                <a:gd name="connsiteX7" fmla="*/ -8 w 3037611"/>
                <a:gd name="connsiteY7" fmla="*/ 686842 h 1068006"/>
                <a:gd name="connsiteX0" fmla="*/ 0 w 3037627"/>
                <a:gd name="connsiteY0" fmla="*/ 686842 h 1068012"/>
                <a:gd name="connsiteX1" fmla="*/ 300825 w 3037627"/>
                <a:gd name="connsiteY1" fmla="*/ 211533 h 1068012"/>
                <a:gd name="connsiteX2" fmla="*/ 1518814 w 3037627"/>
                <a:gd name="connsiteY2" fmla="*/ 0 h 1068012"/>
                <a:gd name="connsiteX3" fmla="*/ 2904169 w 3037627"/>
                <a:gd name="connsiteY3" fmla="*/ 21792 h 1068012"/>
                <a:gd name="connsiteX4" fmla="*/ 3037627 w 3037627"/>
                <a:gd name="connsiteY4" fmla="*/ 686842 h 1068012"/>
                <a:gd name="connsiteX5" fmla="*/ 2194742 w 3037627"/>
                <a:gd name="connsiteY5" fmla="*/ 1068012 h 1068012"/>
                <a:gd name="connsiteX6" fmla="*/ 842885 w 3037627"/>
                <a:gd name="connsiteY6" fmla="*/ 1068012 h 1068012"/>
                <a:gd name="connsiteX7" fmla="*/ 0 w 3037627"/>
                <a:gd name="connsiteY7" fmla="*/ 686842 h 1068012"/>
                <a:gd name="connsiteX0" fmla="*/ 0 w 2953347"/>
                <a:gd name="connsiteY0" fmla="*/ 686842 h 1068012"/>
                <a:gd name="connsiteX1" fmla="*/ 300825 w 2953347"/>
                <a:gd name="connsiteY1" fmla="*/ 211533 h 1068012"/>
                <a:gd name="connsiteX2" fmla="*/ 1518814 w 2953347"/>
                <a:gd name="connsiteY2" fmla="*/ 0 h 1068012"/>
                <a:gd name="connsiteX3" fmla="*/ 2904169 w 2953347"/>
                <a:gd name="connsiteY3" fmla="*/ 21792 h 1068012"/>
                <a:gd name="connsiteX4" fmla="*/ 2953347 w 2953347"/>
                <a:gd name="connsiteY4" fmla="*/ 931129 h 1068012"/>
                <a:gd name="connsiteX5" fmla="*/ 2194742 w 2953347"/>
                <a:gd name="connsiteY5" fmla="*/ 1068012 h 1068012"/>
                <a:gd name="connsiteX6" fmla="*/ 842885 w 2953347"/>
                <a:gd name="connsiteY6" fmla="*/ 1068012 h 1068012"/>
                <a:gd name="connsiteX7" fmla="*/ 0 w 2953347"/>
                <a:gd name="connsiteY7" fmla="*/ 686842 h 1068012"/>
                <a:gd name="connsiteX0" fmla="*/ 0 w 2953347"/>
                <a:gd name="connsiteY0" fmla="*/ 686842 h 1068012"/>
                <a:gd name="connsiteX1" fmla="*/ 300825 w 2953347"/>
                <a:gd name="connsiteY1" fmla="*/ 211533 h 1068012"/>
                <a:gd name="connsiteX2" fmla="*/ 1518814 w 2953347"/>
                <a:gd name="connsiteY2" fmla="*/ 0 h 1068012"/>
                <a:gd name="connsiteX3" fmla="*/ 2904169 w 2953347"/>
                <a:gd name="connsiteY3" fmla="*/ 21792 h 1068012"/>
                <a:gd name="connsiteX4" fmla="*/ 2953347 w 2953347"/>
                <a:gd name="connsiteY4" fmla="*/ 931129 h 1068012"/>
                <a:gd name="connsiteX5" fmla="*/ 1147558 w 2953347"/>
                <a:gd name="connsiteY5" fmla="*/ 884659 h 1068012"/>
                <a:gd name="connsiteX6" fmla="*/ 842885 w 2953347"/>
                <a:gd name="connsiteY6" fmla="*/ 1068012 h 1068012"/>
                <a:gd name="connsiteX7" fmla="*/ 0 w 2953347"/>
                <a:gd name="connsiteY7" fmla="*/ 686842 h 1068012"/>
                <a:gd name="connsiteX0" fmla="*/ 0 w 2953347"/>
                <a:gd name="connsiteY0" fmla="*/ 686842 h 931129"/>
                <a:gd name="connsiteX1" fmla="*/ 300825 w 2953347"/>
                <a:gd name="connsiteY1" fmla="*/ 211533 h 931129"/>
                <a:gd name="connsiteX2" fmla="*/ 1518814 w 2953347"/>
                <a:gd name="connsiteY2" fmla="*/ 0 h 931129"/>
                <a:gd name="connsiteX3" fmla="*/ 2904169 w 2953347"/>
                <a:gd name="connsiteY3" fmla="*/ 21792 h 931129"/>
                <a:gd name="connsiteX4" fmla="*/ 2953347 w 2953347"/>
                <a:gd name="connsiteY4" fmla="*/ 931129 h 931129"/>
                <a:gd name="connsiteX5" fmla="*/ 1147558 w 2953347"/>
                <a:gd name="connsiteY5" fmla="*/ 884659 h 931129"/>
                <a:gd name="connsiteX6" fmla="*/ 673604 w 2953347"/>
                <a:gd name="connsiteY6" fmla="*/ 909322 h 931129"/>
                <a:gd name="connsiteX7" fmla="*/ 0 w 2953347"/>
                <a:gd name="connsiteY7" fmla="*/ 686842 h 931129"/>
                <a:gd name="connsiteX0" fmla="*/ 0 w 3211259"/>
                <a:gd name="connsiteY0" fmla="*/ 703002 h 931129"/>
                <a:gd name="connsiteX1" fmla="*/ 558737 w 3211259"/>
                <a:gd name="connsiteY1" fmla="*/ 211533 h 931129"/>
                <a:gd name="connsiteX2" fmla="*/ 1776726 w 3211259"/>
                <a:gd name="connsiteY2" fmla="*/ 0 h 931129"/>
                <a:gd name="connsiteX3" fmla="*/ 3162081 w 3211259"/>
                <a:gd name="connsiteY3" fmla="*/ 21792 h 931129"/>
                <a:gd name="connsiteX4" fmla="*/ 3211259 w 3211259"/>
                <a:gd name="connsiteY4" fmla="*/ 931129 h 931129"/>
                <a:gd name="connsiteX5" fmla="*/ 1405470 w 3211259"/>
                <a:gd name="connsiteY5" fmla="*/ 884659 h 931129"/>
                <a:gd name="connsiteX6" fmla="*/ 931516 w 3211259"/>
                <a:gd name="connsiteY6" fmla="*/ 909322 h 931129"/>
                <a:gd name="connsiteX7" fmla="*/ 0 w 3211259"/>
                <a:gd name="connsiteY7" fmla="*/ 703002 h 931129"/>
                <a:gd name="connsiteX0" fmla="*/ 0 w 3211259"/>
                <a:gd name="connsiteY0" fmla="*/ 788985 h 1017112"/>
                <a:gd name="connsiteX1" fmla="*/ 62082 w 3211259"/>
                <a:gd name="connsiteY1" fmla="*/ 0 h 1017112"/>
                <a:gd name="connsiteX2" fmla="*/ 1776726 w 3211259"/>
                <a:gd name="connsiteY2" fmla="*/ 85983 h 1017112"/>
                <a:gd name="connsiteX3" fmla="*/ 3162081 w 3211259"/>
                <a:gd name="connsiteY3" fmla="*/ 107775 h 1017112"/>
                <a:gd name="connsiteX4" fmla="*/ 3211259 w 3211259"/>
                <a:gd name="connsiteY4" fmla="*/ 1017112 h 1017112"/>
                <a:gd name="connsiteX5" fmla="*/ 1405470 w 3211259"/>
                <a:gd name="connsiteY5" fmla="*/ 970642 h 1017112"/>
                <a:gd name="connsiteX6" fmla="*/ 931516 w 3211259"/>
                <a:gd name="connsiteY6" fmla="*/ 995305 h 1017112"/>
                <a:gd name="connsiteX7" fmla="*/ 0 w 3211259"/>
                <a:gd name="connsiteY7" fmla="*/ 788985 h 1017112"/>
                <a:gd name="connsiteX0" fmla="*/ 0 w 3211259"/>
                <a:gd name="connsiteY0" fmla="*/ 788985 h 1017112"/>
                <a:gd name="connsiteX1" fmla="*/ 62082 w 3211259"/>
                <a:gd name="connsiteY1" fmla="*/ 0 h 1017112"/>
                <a:gd name="connsiteX2" fmla="*/ 1725886 w 3211259"/>
                <a:gd name="connsiteY2" fmla="*/ 69252 h 1017112"/>
                <a:gd name="connsiteX3" fmla="*/ 3162081 w 3211259"/>
                <a:gd name="connsiteY3" fmla="*/ 107775 h 1017112"/>
                <a:gd name="connsiteX4" fmla="*/ 3211259 w 3211259"/>
                <a:gd name="connsiteY4" fmla="*/ 1017112 h 1017112"/>
                <a:gd name="connsiteX5" fmla="*/ 1405470 w 3211259"/>
                <a:gd name="connsiteY5" fmla="*/ 970642 h 1017112"/>
                <a:gd name="connsiteX6" fmla="*/ 931516 w 3211259"/>
                <a:gd name="connsiteY6" fmla="*/ 995305 h 1017112"/>
                <a:gd name="connsiteX7" fmla="*/ 0 w 3211259"/>
                <a:gd name="connsiteY7" fmla="*/ 788985 h 1017112"/>
                <a:gd name="connsiteX0" fmla="*/ 0 w 3211259"/>
                <a:gd name="connsiteY0" fmla="*/ 788985 h 1017112"/>
                <a:gd name="connsiteX1" fmla="*/ 62082 w 3211259"/>
                <a:gd name="connsiteY1" fmla="*/ 0 h 1017112"/>
                <a:gd name="connsiteX2" fmla="*/ 1725886 w 3211259"/>
                <a:gd name="connsiteY2" fmla="*/ 69252 h 1017112"/>
                <a:gd name="connsiteX3" fmla="*/ 3162081 w 3211259"/>
                <a:gd name="connsiteY3" fmla="*/ 107775 h 1017112"/>
                <a:gd name="connsiteX4" fmla="*/ 3211259 w 3211259"/>
                <a:gd name="connsiteY4" fmla="*/ 1017112 h 1017112"/>
                <a:gd name="connsiteX5" fmla="*/ 1405470 w 3211259"/>
                <a:gd name="connsiteY5" fmla="*/ 970642 h 1017112"/>
                <a:gd name="connsiteX6" fmla="*/ 888107 w 3211259"/>
                <a:gd name="connsiteY6" fmla="*/ 938273 h 1017112"/>
                <a:gd name="connsiteX7" fmla="*/ 0 w 3211259"/>
                <a:gd name="connsiteY7" fmla="*/ 788985 h 1017112"/>
                <a:gd name="connsiteX0" fmla="*/ 0 w 3211259"/>
                <a:gd name="connsiteY0" fmla="*/ 788985 h 1037569"/>
                <a:gd name="connsiteX1" fmla="*/ 62082 w 3211259"/>
                <a:gd name="connsiteY1" fmla="*/ 0 h 1037569"/>
                <a:gd name="connsiteX2" fmla="*/ 1725886 w 3211259"/>
                <a:gd name="connsiteY2" fmla="*/ 69252 h 1037569"/>
                <a:gd name="connsiteX3" fmla="*/ 3162081 w 3211259"/>
                <a:gd name="connsiteY3" fmla="*/ 107775 h 1037569"/>
                <a:gd name="connsiteX4" fmla="*/ 3211259 w 3211259"/>
                <a:gd name="connsiteY4" fmla="*/ 1017112 h 1037569"/>
                <a:gd name="connsiteX5" fmla="*/ 1608836 w 3211259"/>
                <a:gd name="connsiteY5" fmla="*/ 1037569 h 1037569"/>
                <a:gd name="connsiteX6" fmla="*/ 888107 w 3211259"/>
                <a:gd name="connsiteY6" fmla="*/ 938273 h 1037569"/>
                <a:gd name="connsiteX7" fmla="*/ 0 w 3211259"/>
                <a:gd name="connsiteY7" fmla="*/ 788985 h 1037569"/>
                <a:gd name="connsiteX0" fmla="*/ 0 w 3211259"/>
                <a:gd name="connsiteY0" fmla="*/ 788985 h 1037569"/>
                <a:gd name="connsiteX1" fmla="*/ 62082 w 3211259"/>
                <a:gd name="connsiteY1" fmla="*/ 0 h 1037569"/>
                <a:gd name="connsiteX2" fmla="*/ 1725886 w 3211259"/>
                <a:gd name="connsiteY2" fmla="*/ 69252 h 1037569"/>
                <a:gd name="connsiteX3" fmla="*/ 3162081 w 3211259"/>
                <a:gd name="connsiteY3" fmla="*/ 107775 h 1037569"/>
                <a:gd name="connsiteX4" fmla="*/ 3211259 w 3211259"/>
                <a:gd name="connsiteY4" fmla="*/ 1017112 h 1037569"/>
                <a:gd name="connsiteX5" fmla="*/ 1608836 w 3211259"/>
                <a:gd name="connsiteY5" fmla="*/ 1037569 h 1037569"/>
                <a:gd name="connsiteX6" fmla="*/ 838508 w 3211259"/>
                <a:gd name="connsiteY6" fmla="*/ 941380 h 1037569"/>
                <a:gd name="connsiteX7" fmla="*/ 0 w 3211259"/>
                <a:gd name="connsiteY7" fmla="*/ 788985 h 1037569"/>
                <a:gd name="connsiteX0" fmla="*/ 0 w 3211259"/>
                <a:gd name="connsiteY0" fmla="*/ 788985 h 1061212"/>
                <a:gd name="connsiteX1" fmla="*/ 62082 w 3211259"/>
                <a:gd name="connsiteY1" fmla="*/ 0 h 1061212"/>
                <a:gd name="connsiteX2" fmla="*/ 1725886 w 3211259"/>
                <a:gd name="connsiteY2" fmla="*/ 69252 h 1061212"/>
                <a:gd name="connsiteX3" fmla="*/ 3162081 w 3211259"/>
                <a:gd name="connsiteY3" fmla="*/ 107775 h 1061212"/>
                <a:gd name="connsiteX4" fmla="*/ 3211259 w 3211259"/>
                <a:gd name="connsiteY4" fmla="*/ 1017112 h 1061212"/>
                <a:gd name="connsiteX5" fmla="*/ 1072552 w 3211259"/>
                <a:gd name="connsiteY5" fmla="*/ 1061212 h 1061212"/>
                <a:gd name="connsiteX6" fmla="*/ 838508 w 3211259"/>
                <a:gd name="connsiteY6" fmla="*/ 941380 h 1061212"/>
                <a:gd name="connsiteX7" fmla="*/ 0 w 3211259"/>
                <a:gd name="connsiteY7" fmla="*/ 788985 h 1061212"/>
                <a:gd name="connsiteX0" fmla="*/ 0 w 3211259"/>
                <a:gd name="connsiteY0" fmla="*/ 788985 h 1061212"/>
                <a:gd name="connsiteX1" fmla="*/ 62082 w 3211259"/>
                <a:gd name="connsiteY1" fmla="*/ 0 h 1061212"/>
                <a:gd name="connsiteX2" fmla="*/ 1725886 w 3211259"/>
                <a:gd name="connsiteY2" fmla="*/ 69252 h 1061212"/>
                <a:gd name="connsiteX3" fmla="*/ 3162081 w 3211259"/>
                <a:gd name="connsiteY3" fmla="*/ 107775 h 1061212"/>
                <a:gd name="connsiteX4" fmla="*/ 3211259 w 3211259"/>
                <a:gd name="connsiteY4" fmla="*/ 1017112 h 1061212"/>
                <a:gd name="connsiteX5" fmla="*/ 1072552 w 3211259"/>
                <a:gd name="connsiteY5" fmla="*/ 1061212 h 1061212"/>
                <a:gd name="connsiteX6" fmla="*/ 340039 w 3211259"/>
                <a:gd name="connsiteY6" fmla="*/ 932777 h 1061212"/>
                <a:gd name="connsiteX7" fmla="*/ 0 w 3211259"/>
                <a:gd name="connsiteY7" fmla="*/ 788985 h 1061212"/>
                <a:gd name="connsiteX0" fmla="*/ 0 w 3211259"/>
                <a:gd name="connsiteY0" fmla="*/ 788985 h 1061212"/>
                <a:gd name="connsiteX1" fmla="*/ 62082 w 3211259"/>
                <a:gd name="connsiteY1" fmla="*/ 0 h 1061212"/>
                <a:gd name="connsiteX2" fmla="*/ 1725886 w 3211259"/>
                <a:gd name="connsiteY2" fmla="*/ 69252 h 1061212"/>
                <a:gd name="connsiteX3" fmla="*/ 3162081 w 3211259"/>
                <a:gd name="connsiteY3" fmla="*/ 107775 h 1061212"/>
                <a:gd name="connsiteX4" fmla="*/ 3211259 w 3211259"/>
                <a:gd name="connsiteY4" fmla="*/ 1017112 h 1061212"/>
                <a:gd name="connsiteX5" fmla="*/ 1072552 w 3211259"/>
                <a:gd name="connsiteY5" fmla="*/ 1061212 h 1061212"/>
                <a:gd name="connsiteX6" fmla="*/ 378474 w 3211259"/>
                <a:gd name="connsiteY6" fmla="*/ 910452 h 1061212"/>
                <a:gd name="connsiteX7" fmla="*/ 0 w 3211259"/>
                <a:gd name="connsiteY7" fmla="*/ 788985 h 1061212"/>
                <a:gd name="connsiteX0" fmla="*/ 0 w 3211259"/>
                <a:gd name="connsiteY0" fmla="*/ 788985 h 1061212"/>
                <a:gd name="connsiteX1" fmla="*/ 62082 w 3211259"/>
                <a:gd name="connsiteY1" fmla="*/ 0 h 1061212"/>
                <a:gd name="connsiteX2" fmla="*/ 1725886 w 3211259"/>
                <a:gd name="connsiteY2" fmla="*/ 69252 h 1061212"/>
                <a:gd name="connsiteX3" fmla="*/ 3162081 w 3211259"/>
                <a:gd name="connsiteY3" fmla="*/ 107775 h 1061212"/>
                <a:gd name="connsiteX4" fmla="*/ 3211259 w 3211259"/>
                <a:gd name="connsiteY4" fmla="*/ 1017112 h 1061212"/>
                <a:gd name="connsiteX5" fmla="*/ 1072552 w 3211259"/>
                <a:gd name="connsiteY5" fmla="*/ 1061212 h 1061212"/>
                <a:gd name="connsiteX6" fmla="*/ 436128 w 3211259"/>
                <a:gd name="connsiteY6" fmla="*/ 876963 h 1061212"/>
                <a:gd name="connsiteX7" fmla="*/ 0 w 3211259"/>
                <a:gd name="connsiteY7" fmla="*/ 788985 h 10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1259" h="1061212">
                  <a:moveTo>
                    <a:pt x="0" y="788985"/>
                  </a:moveTo>
                  <a:lnTo>
                    <a:pt x="62082" y="0"/>
                  </a:lnTo>
                  <a:lnTo>
                    <a:pt x="1725886" y="69252"/>
                  </a:lnTo>
                  <a:lnTo>
                    <a:pt x="3162081" y="107775"/>
                  </a:lnTo>
                  <a:lnTo>
                    <a:pt x="3211259" y="1017112"/>
                  </a:lnTo>
                  <a:lnTo>
                    <a:pt x="1072552" y="1061212"/>
                  </a:lnTo>
                  <a:lnTo>
                    <a:pt x="436128" y="876963"/>
                  </a:lnTo>
                  <a:lnTo>
                    <a:pt x="0" y="788985"/>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29" name="5_Actuator Arrow">
              <a:extLst>
                <a:ext uri="{FF2B5EF4-FFF2-40B4-BE49-F238E27FC236}">
                  <a16:creationId xmlns:a16="http://schemas.microsoft.com/office/drawing/2014/main" id="{9A9F346F-0986-6009-CB8B-AAF0075EA753}"/>
                </a:ext>
              </a:extLst>
            </p:cNvPr>
            <p:cNvCxnSpPr>
              <a:cxnSpLocks/>
            </p:cNvCxnSpPr>
            <p:nvPr/>
          </p:nvCxnSpPr>
          <p:spPr>
            <a:xfrm flipH="1">
              <a:off x="14195798" y="8305800"/>
              <a:ext cx="1832578" cy="1315139"/>
            </a:xfrm>
            <a:prstGeom prst="straightConnector1">
              <a:avLst/>
            </a:prstGeom>
            <a:ln w="190500">
              <a:solidFill>
                <a:schemeClr val="bg1">
                  <a:lumMod val="75000"/>
                </a:schemeClr>
              </a:solidFill>
              <a:tailEnd type="triangle"/>
            </a:ln>
            <a:scene3d>
              <a:camera prst="orthographicFront">
                <a:rot lat="0" lon="0" rev="0"/>
              </a:camera>
              <a:lightRig rig="freezing"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AF4FFBA9-2673-EB71-C44F-B046A6611F90}"/>
                </a:ext>
              </a:extLst>
            </p:cNvPr>
            <p:cNvSpPr txBox="1"/>
            <p:nvPr/>
          </p:nvSpPr>
          <p:spPr>
            <a:xfrm>
              <a:off x="11553886" y="8866793"/>
              <a:ext cx="1892489" cy="892210"/>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Slider</a:t>
              </a:r>
            </a:p>
          </p:txBody>
        </p:sp>
      </p:grpSp>
      <p:sp>
        <p:nvSpPr>
          <p:cNvPr id="21" name="2_suspension arm Text">
            <a:extLst>
              <a:ext uri="{FF2B5EF4-FFF2-40B4-BE49-F238E27FC236}">
                <a16:creationId xmlns:a16="http://schemas.microsoft.com/office/drawing/2014/main" id="{45010C21-6B25-7EFA-4B8E-2907A563A6B8}"/>
              </a:ext>
            </a:extLst>
          </p:cNvPr>
          <p:cNvSpPr txBox="1"/>
          <p:nvPr/>
        </p:nvSpPr>
        <p:spPr>
          <a:xfrm>
            <a:off x="6519209" y="10145926"/>
            <a:ext cx="7598555"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Suspension arm</a:t>
            </a:r>
          </a:p>
        </p:txBody>
      </p:sp>
      <p:sp>
        <p:nvSpPr>
          <p:cNvPr id="22" name="1_Platter Text">
            <a:extLst>
              <a:ext uri="{FF2B5EF4-FFF2-40B4-BE49-F238E27FC236}">
                <a16:creationId xmlns:a16="http://schemas.microsoft.com/office/drawing/2014/main" id="{73A2F93E-9DE2-EF53-FBDF-6F56B7F11264}"/>
              </a:ext>
            </a:extLst>
          </p:cNvPr>
          <p:cNvSpPr txBox="1"/>
          <p:nvPr/>
        </p:nvSpPr>
        <p:spPr>
          <a:xfrm>
            <a:off x="15513042" y="16836402"/>
            <a:ext cx="6857968"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Platter rotation</a:t>
            </a:r>
          </a:p>
        </p:txBody>
      </p:sp>
      <p:cxnSp>
        <p:nvCxnSpPr>
          <p:cNvPr id="23" name="1_Platter Arrow">
            <a:extLst>
              <a:ext uri="{FF2B5EF4-FFF2-40B4-BE49-F238E27FC236}">
                <a16:creationId xmlns:a16="http://schemas.microsoft.com/office/drawing/2014/main" id="{DFF1914F-1E78-541F-65DE-42E7245E6041}"/>
              </a:ext>
            </a:extLst>
          </p:cNvPr>
          <p:cNvCxnSpPr>
            <a:cxnSpLocks/>
          </p:cNvCxnSpPr>
          <p:nvPr/>
        </p:nvCxnSpPr>
        <p:spPr>
          <a:xfrm>
            <a:off x="14402579" y="18163677"/>
            <a:ext cx="8094597" cy="0"/>
          </a:xfrm>
          <a:prstGeom prst="straightConnector1">
            <a:avLst/>
          </a:prstGeom>
          <a:ln w="190500">
            <a:solidFill>
              <a:schemeClr val="bg1">
                <a:lumMod val="75000"/>
              </a:schemeClr>
            </a:solidFill>
            <a:tailEnd type="triangle"/>
          </a:ln>
          <a:scene3d>
            <a:camera prst="orthographicFront">
              <a:rot lat="0" lon="0" rev="0"/>
            </a:camera>
            <a:lightRig rig="freezing" dir="t"/>
          </a:scene3d>
          <a:sp3d extrusionH="254000" prstMaterial="translucentPowder">
            <a:bevelT w="127000" h="127000" prst="relaxedInset"/>
          </a:sp3d>
        </p:spPr>
        <p:style>
          <a:lnRef idx="1">
            <a:schemeClr val="dk1"/>
          </a:lnRef>
          <a:fillRef idx="0">
            <a:schemeClr val="dk1"/>
          </a:fillRef>
          <a:effectRef idx="0">
            <a:schemeClr val="dk1"/>
          </a:effectRef>
          <a:fontRef idx="minor">
            <a:schemeClr val="tx1"/>
          </a:fontRef>
        </p:style>
      </p:cxnSp>
      <p:sp>
        <p:nvSpPr>
          <p:cNvPr id="24" name="1_Platter">
            <a:extLst>
              <a:ext uri="{FF2B5EF4-FFF2-40B4-BE49-F238E27FC236}">
                <a16:creationId xmlns:a16="http://schemas.microsoft.com/office/drawing/2014/main" id="{69253636-B471-6A56-96AD-02B296AB4715}"/>
              </a:ext>
            </a:extLst>
          </p:cNvPr>
          <p:cNvSpPr/>
          <p:nvPr/>
        </p:nvSpPr>
        <p:spPr>
          <a:xfrm>
            <a:off x="2354965" y="16035704"/>
            <a:ext cx="32421619" cy="1017266"/>
          </a:xfrm>
          <a:prstGeom prst="rect">
            <a:avLst/>
          </a:prstGeom>
          <a:gradFill>
            <a:gsLst>
              <a:gs pos="0">
                <a:schemeClr val="dk1">
                  <a:tint val="50000"/>
                  <a:satMod val="300000"/>
                  <a:lumMod val="99000"/>
                </a:schemeClr>
              </a:gs>
              <a:gs pos="35000">
                <a:schemeClr val="dk1">
                  <a:tint val="37000"/>
                  <a:satMod val="300000"/>
                </a:schemeClr>
              </a:gs>
              <a:gs pos="100000">
                <a:schemeClr val="dk1">
                  <a:tint val="15000"/>
                  <a:satMod val="350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5" name="0_Head 1_D 2.0" descr="A picture containing indoor, table, cake, sitting&#10;&#10;Description automatically generated">
            <a:extLst>
              <a:ext uri="{FF2B5EF4-FFF2-40B4-BE49-F238E27FC236}">
                <a16:creationId xmlns:a16="http://schemas.microsoft.com/office/drawing/2014/main" id="{FDFC5AC2-5E81-30CD-ED26-53EEAFB03D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65668" y="-38524"/>
            <a:ext cx="10699957" cy="6392708"/>
          </a:xfrm>
          <a:prstGeom prst="rect">
            <a:avLst/>
          </a:prstGeom>
        </p:spPr>
      </p:pic>
      <p:pic>
        <p:nvPicPr>
          <p:cNvPr id="26" name="0_Head 1_D 1.0" descr="A picture containing indoor, sitting, black, small&#10;&#10;Description automatically generated">
            <a:extLst>
              <a:ext uri="{FF2B5EF4-FFF2-40B4-BE49-F238E27FC236}">
                <a16:creationId xmlns:a16="http://schemas.microsoft.com/office/drawing/2014/main" id="{9E11DBC0-30C1-B81D-DD0E-8FD54CDF2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61227" y="22899"/>
            <a:ext cx="4931051" cy="8161920"/>
          </a:xfrm>
          <a:prstGeom prst="rect">
            <a:avLst/>
          </a:prstGeom>
        </p:spPr>
      </p:pic>
    </p:spTree>
    <p:extLst>
      <p:ext uri="{BB962C8B-B14F-4D97-AF65-F5344CB8AC3E}">
        <p14:creationId xmlns:p14="http://schemas.microsoft.com/office/powerpoint/2010/main" val="2414138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Platter</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2751549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Circular disk to store magnetic data</a:t>
            </a:r>
            <a:endParaRPr lang="en-US" sz="10500" b="1" dirty="0">
              <a:solidFill>
                <a:srgbClr val="1884C7"/>
              </a:solidFill>
              <a:latin typeface="Arial" panose="020B0604020202020204" pitchFamily="34" charset="0"/>
              <a:cs typeface="Arial" panose="020B0604020202020204" pitchFamily="34" charset="0"/>
            </a:endParaRPr>
          </a:p>
        </p:txBody>
      </p:sp>
      <p:grpSp>
        <p:nvGrpSpPr>
          <p:cNvPr id="3" name="6_Platter Data">
            <a:extLst>
              <a:ext uri="{FF2B5EF4-FFF2-40B4-BE49-F238E27FC236}">
                <a16:creationId xmlns:a16="http://schemas.microsoft.com/office/drawing/2014/main" id="{26C0AE5E-A877-17BD-C70D-0D8DFCE8FDCB}"/>
              </a:ext>
            </a:extLst>
          </p:cNvPr>
          <p:cNvGrpSpPr/>
          <p:nvPr/>
        </p:nvGrpSpPr>
        <p:grpSpPr>
          <a:xfrm>
            <a:off x="19070512" y="17716504"/>
            <a:ext cx="13468695" cy="1276580"/>
            <a:chOff x="13219026" y="11315700"/>
            <a:chExt cx="10451432" cy="990600"/>
          </a:xfrm>
        </p:grpSpPr>
        <p:sp>
          <p:nvSpPr>
            <p:cNvPr id="30" name="Rectangle 29">
              <a:extLst>
                <a:ext uri="{FF2B5EF4-FFF2-40B4-BE49-F238E27FC236}">
                  <a16:creationId xmlns:a16="http://schemas.microsoft.com/office/drawing/2014/main" id="{3C6F9AA2-E0F2-ECBE-F8F9-75611E6045A6}"/>
                </a:ext>
              </a:extLst>
            </p:cNvPr>
            <p:cNvSpPr/>
            <p:nvPr/>
          </p:nvSpPr>
          <p:spPr>
            <a:xfrm>
              <a:off x="13219026" y="11315700"/>
              <a:ext cx="10451432" cy="990600"/>
            </a:xfrm>
            <a:prstGeom prst="rect">
              <a:avLst/>
            </a:prstGeom>
            <a:gradFill>
              <a:gsLst>
                <a:gs pos="0">
                  <a:schemeClr val="tx1">
                    <a:lumMod val="65000"/>
                    <a:lumOff val="35000"/>
                  </a:schemeClr>
                </a:gs>
                <a:gs pos="35000">
                  <a:schemeClr val="tx1"/>
                </a:gs>
                <a:gs pos="100000">
                  <a:schemeClr val="tx1">
                    <a:lumMod val="65000"/>
                    <a:lumOff val="35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sz="6000" dirty="0">
                <a:solidFill>
                  <a:schemeClr val="bg1"/>
                </a:solidFill>
              </a:endParaRPr>
            </a:p>
          </p:txBody>
        </p:sp>
        <p:sp>
          <p:nvSpPr>
            <p:cNvPr id="31" name="Arrow: Down 30">
              <a:extLst>
                <a:ext uri="{FF2B5EF4-FFF2-40B4-BE49-F238E27FC236}">
                  <a16:creationId xmlns:a16="http://schemas.microsoft.com/office/drawing/2014/main" id="{F7F2B449-2199-9ACB-8C42-561ED017FCA4}"/>
                </a:ext>
              </a:extLst>
            </p:cNvPr>
            <p:cNvSpPr/>
            <p:nvPr/>
          </p:nvSpPr>
          <p:spPr>
            <a:xfrm rot="10800000">
              <a:off x="13411200" y="11384524"/>
              <a:ext cx="883675" cy="88367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A6F0D517-A996-7CE3-E9E5-546BD5EE2958}"/>
                </a:ext>
              </a:extLst>
            </p:cNvPr>
            <p:cNvSpPr/>
            <p:nvPr/>
          </p:nvSpPr>
          <p:spPr>
            <a:xfrm>
              <a:off x="14435743" y="11384524"/>
              <a:ext cx="883675" cy="88367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6A82BF51-D866-B0D9-7E26-3C776EA7D660}"/>
                </a:ext>
              </a:extLst>
            </p:cNvPr>
            <p:cNvSpPr/>
            <p:nvPr/>
          </p:nvSpPr>
          <p:spPr>
            <a:xfrm>
              <a:off x="15460286" y="11384524"/>
              <a:ext cx="883675" cy="88367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24116E07-4736-F953-A3C2-A996BCEFEF54}"/>
                </a:ext>
              </a:extLst>
            </p:cNvPr>
            <p:cNvSpPr/>
            <p:nvPr/>
          </p:nvSpPr>
          <p:spPr>
            <a:xfrm rot="10800000">
              <a:off x="16484829" y="11384524"/>
              <a:ext cx="883675" cy="88367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2D4A8D6F-F512-F251-FB5D-409F6A53D2D3}"/>
                </a:ext>
              </a:extLst>
            </p:cNvPr>
            <p:cNvSpPr/>
            <p:nvPr/>
          </p:nvSpPr>
          <p:spPr>
            <a:xfrm>
              <a:off x="17509372" y="11384524"/>
              <a:ext cx="883675" cy="88367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6ECB9A1C-4C9C-5FED-9655-A10687456BB3}"/>
                </a:ext>
              </a:extLst>
            </p:cNvPr>
            <p:cNvSpPr/>
            <p:nvPr/>
          </p:nvSpPr>
          <p:spPr>
            <a:xfrm rot="10800000">
              <a:off x="18533915" y="11384524"/>
              <a:ext cx="883675" cy="88367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71EC2215-E5D9-C889-E2EB-248A6DC2586D}"/>
                </a:ext>
              </a:extLst>
            </p:cNvPr>
            <p:cNvSpPr/>
            <p:nvPr/>
          </p:nvSpPr>
          <p:spPr>
            <a:xfrm rot="10800000">
              <a:off x="19558458" y="11384524"/>
              <a:ext cx="883675" cy="88367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6F6A5AFD-1AE3-4CDE-26F6-D066F2E3629E}"/>
                </a:ext>
              </a:extLst>
            </p:cNvPr>
            <p:cNvSpPr/>
            <p:nvPr/>
          </p:nvSpPr>
          <p:spPr>
            <a:xfrm>
              <a:off x="20583001" y="11384524"/>
              <a:ext cx="883675" cy="88367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9" name="Arrow: Down 38">
              <a:extLst>
                <a:ext uri="{FF2B5EF4-FFF2-40B4-BE49-F238E27FC236}">
                  <a16:creationId xmlns:a16="http://schemas.microsoft.com/office/drawing/2014/main" id="{50AE42BA-9095-33A0-8445-C77708D4169A}"/>
                </a:ext>
              </a:extLst>
            </p:cNvPr>
            <p:cNvSpPr/>
            <p:nvPr/>
          </p:nvSpPr>
          <p:spPr>
            <a:xfrm>
              <a:off x="21607544" y="11384524"/>
              <a:ext cx="883675" cy="88367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952065C0-B274-FC12-F7B9-544DBD669601}"/>
                </a:ext>
              </a:extLst>
            </p:cNvPr>
            <p:cNvSpPr/>
            <p:nvPr/>
          </p:nvSpPr>
          <p:spPr>
            <a:xfrm>
              <a:off x="22632084" y="11384524"/>
              <a:ext cx="883675" cy="88367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4" name="6_Head">
            <a:extLst>
              <a:ext uri="{FF2B5EF4-FFF2-40B4-BE49-F238E27FC236}">
                <a16:creationId xmlns:a16="http://schemas.microsoft.com/office/drawing/2014/main" id="{0660CAF1-2A6A-6A23-7C24-C7A4CFA3304D}"/>
              </a:ext>
            </a:extLst>
          </p:cNvPr>
          <p:cNvGrpSpPr/>
          <p:nvPr/>
        </p:nvGrpSpPr>
        <p:grpSpPr>
          <a:xfrm>
            <a:off x="9456973" y="14108473"/>
            <a:ext cx="15971432" cy="3338749"/>
            <a:chOff x="-203992" y="6858000"/>
            <a:chExt cx="14506547" cy="3032522"/>
          </a:xfrm>
        </p:grpSpPr>
        <p:sp>
          <p:nvSpPr>
            <p:cNvPr id="25" name="2_head">
              <a:extLst>
                <a:ext uri="{FF2B5EF4-FFF2-40B4-BE49-F238E27FC236}">
                  <a16:creationId xmlns:a16="http://schemas.microsoft.com/office/drawing/2014/main" id="{2FF416AF-64AF-D8D8-74DA-433A0F8B76FD}"/>
                </a:ext>
              </a:extLst>
            </p:cNvPr>
            <p:cNvSpPr/>
            <p:nvPr/>
          </p:nvSpPr>
          <p:spPr>
            <a:xfrm>
              <a:off x="13792200" y="9357122"/>
              <a:ext cx="270070" cy="533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D573696-1756-3FFD-DB93-E4EF5CCBDE35}"/>
                </a:ext>
              </a:extLst>
            </p:cNvPr>
            <p:cNvGrpSpPr/>
            <p:nvPr/>
          </p:nvGrpSpPr>
          <p:grpSpPr>
            <a:xfrm>
              <a:off x="-203992" y="6858000"/>
              <a:ext cx="14506547" cy="2267556"/>
              <a:chOff x="-180948" y="6857999"/>
              <a:chExt cx="14506547" cy="2267556"/>
            </a:xfrm>
          </p:grpSpPr>
          <p:sp>
            <p:nvSpPr>
              <p:cNvPr id="28" name="Minus Sign 27">
                <a:extLst>
                  <a:ext uri="{FF2B5EF4-FFF2-40B4-BE49-F238E27FC236}">
                    <a16:creationId xmlns:a16="http://schemas.microsoft.com/office/drawing/2014/main" id="{1B4A05E5-CDE2-EF7C-8211-DA5F075EC6D3}"/>
                  </a:ext>
                </a:extLst>
              </p:cNvPr>
              <p:cNvSpPr/>
              <p:nvPr/>
            </p:nvSpPr>
            <p:spPr>
              <a:xfrm rot="542807" flipV="1">
                <a:off x="12047070" y="8196660"/>
                <a:ext cx="288380" cy="928895"/>
              </a:xfrm>
              <a:prstGeom prst="mathMinus">
                <a:avLst/>
              </a:prstGeom>
              <a:ln w="254000"/>
              <a:scene3d>
                <a:camera prst="orthographicFront"/>
                <a:lightRig rig="threePt" dir="t"/>
              </a:scene3d>
              <a:sp3d prstMaterial="powder"/>
            </p:spPr>
            <p:style>
              <a:lnRef idx="1">
                <a:schemeClr val="dk1"/>
              </a:lnRef>
              <a:fillRef idx="0">
                <a:schemeClr val="dk1"/>
              </a:fillRef>
              <a:effectRef idx="0">
                <a:schemeClr val="dk1"/>
              </a:effectRef>
              <a:fontRef idx="minor">
                <a:schemeClr val="tx1"/>
              </a:fontRef>
            </p:style>
            <p:txBody>
              <a:bodyPr rtlCol="0" anchor="ctr"/>
              <a:lstStyle/>
              <a:p>
                <a:pPr algn="ctr"/>
                <a:endParaRPr lang="en-US" b="1" dirty="0"/>
              </a:p>
            </p:txBody>
          </p:sp>
          <p:sp>
            <p:nvSpPr>
              <p:cNvPr id="29" name="Arc 28">
                <a:extLst>
                  <a:ext uri="{FF2B5EF4-FFF2-40B4-BE49-F238E27FC236}">
                    <a16:creationId xmlns:a16="http://schemas.microsoft.com/office/drawing/2014/main" id="{8B4E209A-F400-2D40-05D3-DCAF182B765B}"/>
                  </a:ext>
                </a:extLst>
              </p:cNvPr>
              <p:cNvSpPr/>
              <p:nvPr/>
            </p:nvSpPr>
            <p:spPr>
              <a:xfrm rot="542807" flipV="1">
                <a:off x="-180948" y="6857999"/>
                <a:ext cx="14506547" cy="928895"/>
              </a:xfrm>
              <a:prstGeom prst="arc">
                <a:avLst>
                  <a:gd name="adj1" fmla="val 10778112"/>
                  <a:gd name="adj2" fmla="val 0"/>
                </a:avLst>
              </a:prstGeom>
              <a:ln w="254000"/>
              <a:scene3d>
                <a:camera prst="orthographicFront"/>
                <a:lightRig rig="threePt" dir="t"/>
              </a:scene3d>
              <a:sp3d prstMaterial="powder"/>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27" name="Rectangle 16">
              <a:extLst>
                <a:ext uri="{FF2B5EF4-FFF2-40B4-BE49-F238E27FC236}">
                  <a16:creationId xmlns:a16="http://schemas.microsoft.com/office/drawing/2014/main" id="{D7F97350-49AF-A391-9089-0DC323E5DCDC}"/>
                </a:ext>
              </a:extLst>
            </p:cNvPr>
            <p:cNvSpPr/>
            <p:nvPr/>
          </p:nvSpPr>
          <p:spPr>
            <a:xfrm rot="215114">
              <a:off x="10562588" y="8777219"/>
              <a:ext cx="3211259" cy="1061212"/>
            </a:xfrm>
            <a:custGeom>
              <a:avLst/>
              <a:gdLst>
                <a:gd name="connsiteX0" fmla="*/ -8 w 3037611"/>
                <a:gd name="connsiteY0" fmla="*/ 686842 h 1068006"/>
                <a:gd name="connsiteX1" fmla="*/ 300817 w 3037611"/>
                <a:gd name="connsiteY1" fmla="*/ 211533 h 1068006"/>
                <a:gd name="connsiteX2" fmla="*/ 1518806 w 3037611"/>
                <a:gd name="connsiteY2" fmla="*/ 0 h 1068006"/>
                <a:gd name="connsiteX3" fmla="*/ 2736794 w 3037611"/>
                <a:gd name="connsiteY3" fmla="*/ 211533 h 1068006"/>
                <a:gd name="connsiteX4" fmla="*/ 3037619 w 3037611"/>
                <a:gd name="connsiteY4" fmla="*/ 686842 h 1068006"/>
                <a:gd name="connsiteX5" fmla="*/ 2194734 w 3037611"/>
                <a:gd name="connsiteY5" fmla="*/ 1068012 h 1068006"/>
                <a:gd name="connsiteX6" fmla="*/ 842877 w 3037611"/>
                <a:gd name="connsiteY6" fmla="*/ 1068012 h 1068006"/>
                <a:gd name="connsiteX7" fmla="*/ -8 w 3037611"/>
                <a:gd name="connsiteY7" fmla="*/ 686842 h 1068006"/>
                <a:gd name="connsiteX0" fmla="*/ 0 w 3037627"/>
                <a:gd name="connsiteY0" fmla="*/ 686842 h 1068012"/>
                <a:gd name="connsiteX1" fmla="*/ 300825 w 3037627"/>
                <a:gd name="connsiteY1" fmla="*/ 211533 h 1068012"/>
                <a:gd name="connsiteX2" fmla="*/ 1518814 w 3037627"/>
                <a:gd name="connsiteY2" fmla="*/ 0 h 1068012"/>
                <a:gd name="connsiteX3" fmla="*/ 2904169 w 3037627"/>
                <a:gd name="connsiteY3" fmla="*/ 21792 h 1068012"/>
                <a:gd name="connsiteX4" fmla="*/ 3037627 w 3037627"/>
                <a:gd name="connsiteY4" fmla="*/ 686842 h 1068012"/>
                <a:gd name="connsiteX5" fmla="*/ 2194742 w 3037627"/>
                <a:gd name="connsiteY5" fmla="*/ 1068012 h 1068012"/>
                <a:gd name="connsiteX6" fmla="*/ 842885 w 3037627"/>
                <a:gd name="connsiteY6" fmla="*/ 1068012 h 1068012"/>
                <a:gd name="connsiteX7" fmla="*/ 0 w 3037627"/>
                <a:gd name="connsiteY7" fmla="*/ 686842 h 1068012"/>
                <a:gd name="connsiteX0" fmla="*/ 0 w 2953347"/>
                <a:gd name="connsiteY0" fmla="*/ 686842 h 1068012"/>
                <a:gd name="connsiteX1" fmla="*/ 300825 w 2953347"/>
                <a:gd name="connsiteY1" fmla="*/ 211533 h 1068012"/>
                <a:gd name="connsiteX2" fmla="*/ 1518814 w 2953347"/>
                <a:gd name="connsiteY2" fmla="*/ 0 h 1068012"/>
                <a:gd name="connsiteX3" fmla="*/ 2904169 w 2953347"/>
                <a:gd name="connsiteY3" fmla="*/ 21792 h 1068012"/>
                <a:gd name="connsiteX4" fmla="*/ 2953347 w 2953347"/>
                <a:gd name="connsiteY4" fmla="*/ 931129 h 1068012"/>
                <a:gd name="connsiteX5" fmla="*/ 2194742 w 2953347"/>
                <a:gd name="connsiteY5" fmla="*/ 1068012 h 1068012"/>
                <a:gd name="connsiteX6" fmla="*/ 842885 w 2953347"/>
                <a:gd name="connsiteY6" fmla="*/ 1068012 h 1068012"/>
                <a:gd name="connsiteX7" fmla="*/ 0 w 2953347"/>
                <a:gd name="connsiteY7" fmla="*/ 686842 h 1068012"/>
                <a:gd name="connsiteX0" fmla="*/ 0 w 2953347"/>
                <a:gd name="connsiteY0" fmla="*/ 686842 h 1068012"/>
                <a:gd name="connsiteX1" fmla="*/ 300825 w 2953347"/>
                <a:gd name="connsiteY1" fmla="*/ 211533 h 1068012"/>
                <a:gd name="connsiteX2" fmla="*/ 1518814 w 2953347"/>
                <a:gd name="connsiteY2" fmla="*/ 0 h 1068012"/>
                <a:gd name="connsiteX3" fmla="*/ 2904169 w 2953347"/>
                <a:gd name="connsiteY3" fmla="*/ 21792 h 1068012"/>
                <a:gd name="connsiteX4" fmla="*/ 2953347 w 2953347"/>
                <a:gd name="connsiteY4" fmla="*/ 931129 h 1068012"/>
                <a:gd name="connsiteX5" fmla="*/ 1147558 w 2953347"/>
                <a:gd name="connsiteY5" fmla="*/ 884659 h 1068012"/>
                <a:gd name="connsiteX6" fmla="*/ 842885 w 2953347"/>
                <a:gd name="connsiteY6" fmla="*/ 1068012 h 1068012"/>
                <a:gd name="connsiteX7" fmla="*/ 0 w 2953347"/>
                <a:gd name="connsiteY7" fmla="*/ 686842 h 1068012"/>
                <a:gd name="connsiteX0" fmla="*/ 0 w 2953347"/>
                <a:gd name="connsiteY0" fmla="*/ 686842 h 931129"/>
                <a:gd name="connsiteX1" fmla="*/ 300825 w 2953347"/>
                <a:gd name="connsiteY1" fmla="*/ 211533 h 931129"/>
                <a:gd name="connsiteX2" fmla="*/ 1518814 w 2953347"/>
                <a:gd name="connsiteY2" fmla="*/ 0 h 931129"/>
                <a:gd name="connsiteX3" fmla="*/ 2904169 w 2953347"/>
                <a:gd name="connsiteY3" fmla="*/ 21792 h 931129"/>
                <a:gd name="connsiteX4" fmla="*/ 2953347 w 2953347"/>
                <a:gd name="connsiteY4" fmla="*/ 931129 h 931129"/>
                <a:gd name="connsiteX5" fmla="*/ 1147558 w 2953347"/>
                <a:gd name="connsiteY5" fmla="*/ 884659 h 931129"/>
                <a:gd name="connsiteX6" fmla="*/ 673604 w 2953347"/>
                <a:gd name="connsiteY6" fmla="*/ 909322 h 931129"/>
                <a:gd name="connsiteX7" fmla="*/ 0 w 2953347"/>
                <a:gd name="connsiteY7" fmla="*/ 686842 h 931129"/>
                <a:gd name="connsiteX0" fmla="*/ 0 w 3211259"/>
                <a:gd name="connsiteY0" fmla="*/ 703002 h 931129"/>
                <a:gd name="connsiteX1" fmla="*/ 558737 w 3211259"/>
                <a:gd name="connsiteY1" fmla="*/ 211533 h 931129"/>
                <a:gd name="connsiteX2" fmla="*/ 1776726 w 3211259"/>
                <a:gd name="connsiteY2" fmla="*/ 0 h 931129"/>
                <a:gd name="connsiteX3" fmla="*/ 3162081 w 3211259"/>
                <a:gd name="connsiteY3" fmla="*/ 21792 h 931129"/>
                <a:gd name="connsiteX4" fmla="*/ 3211259 w 3211259"/>
                <a:gd name="connsiteY4" fmla="*/ 931129 h 931129"/>
                <a:gd name="connsiteX5" fmla="*/ 1405470 w 3211259"/>
                <a:gd name="connsiteY5" fmla="*/ 884659 h 931129"/>
                <a:gd name="connsiteX6" fmla="*/ 931516 w 3211259"/>
                <a:gd name="connsiteY6" fmla="*/ 909322 h 931129"/>
                <a:gd name="connsiteX7" fmla="*/ 0 w 3211259"/>
                <a:gd name="connsiteY7" fmla="*/ 703002 h 931129"/>
                <a:gd name="connsiteX0" fmla="*/ 0 w 3211259"/>
                <a:gd name="connsiteY0" fmla="*/ 788985 h 1017112"/>
                <a:gd name="connsiteX1" fmla="*/ 62082 w 3211259"/>
                <a:gd name="connsiteY1" fmla="*/ 0 h 1017112"/>
                <a:gd name="connsiteX2" fmla="*/ 1776726 w 3211259"/>
                <a:gd name="connsiteY2" fmla="*/ 85983 h 1017112"/>
                <a:gd name="connsiteX3" fmla="*/ 3162081 w 3211259"/>
                <a:gd name="connsiteY3" fmla="*/ 107775 h 1017112"/>
                <a:gd name="connsiteX4" fmla="*/ 3211259 w 3211259"/>
                <a:gd name="connsiteY4" fmla="*/ 1017112 h 1017112"/>
                <a:gd name="connsiteX5" fmla="*/ 1405470 w 3211259"/>
                <a:gd name="connsiteY5" fmla="*/ 970642 h 1017112"/>
                <a:gd name="connsiteX6" fmla="*/ 931516 w 3211259"/>
                <a:gd name="connsiteY6" fmla="*/ 995305 h 1017112"/>
                <a:gd name="connsiteX7" fmla="*/ 0 w 3211259"/>
                <a:gd name="connsiteY7" fmla="*/ 788985 h 1017112"/>
                <a:gd name="connsiteX0" fmla="*/ 0 w 3211259"/>
                <a:gd name="connsiteY0" fmla="*/ 788985 h 1017112"/>
                <a:gd name="connsiteX1" fmla="*/ 62082 w 3211259"/>
                <a:gd name="connsiteY1" fmla="*/ 0 h 1017112"/>
                <a:gd name="connsiteX2" fmla="*/ 1725886 w 3211259"/>
                <a:gd name="connsiteY2" fmla="*/ 69252 h 1017112"/>
                <a:gd name="connsiteX3" fmla="*/ 3162081 w 3211259"/>
                <a:gd name="connsiteY3" fmla="*/ 107775 h 1017112"/>
                <a:gd name="connsiteX4" fmla="*/ 3211259 w 3211259"/>
                <a:gd name="connsiteY4" fmla="*/ 1017112 h 1017112"/>
                <a:gd name="connsiteX5" fmla="*/ 1405470 w 3211259"/>
                <a:gd name="connsiteY5" fmla="*/ 970642 h 1017112"/>
                <a:gd name="connsiteX6" fmla="*/ 931516 w 3211259"/>
                <a:gd name="connsiteY6" fmla="*/ 995305 h 1017112"/>
                <a:gd name="connsiteX7" fmla="*/ 0 w 3211259"/>
                <a:gd name="connsiteY7" fmla="*/ 788985 h 1017112"/>
                <a:gd name="connsiteX0" fmla="*/ 0 w 3211259"/>
                <a:gd name="connsiteY0" fmla="*/ 788985 h 1017112"/>
                <a:gd name="connsiteX1" fmla="*/ 62082 w 3211259"/>
                <a:gd name="connsiteY1" fmla="*/ 0 h 1017112"/>
                <a:gd name="connsiteX2" fmla="*/ 1725886 w 3211259"/>
                <a:gd name="connsiteY2" fmla="*/ 69252 h 1017112"/>
                <a:gd name="connsiteX3" fmla="*/ 3162081 w 3211259"/>
                <a:gd name="connsiteY3" fmla="*/ 107775 h 1017112"/>
                <a:gd name="connsiteX4" fmla="*/ 3211259 w 3211259"/>
                <a:gd name="connsiteY4" fmla="*/ 1017112 h 1017112"/>
                <a:gd name="connsiteX5" fmla="*/ 1405470 w 3211259"/>
                <a:gd name="connsiteY5" fmla="*/ 970642 h 1017112"/>
                <a:gd name="connsiteX6" fmla="*/ 888107 w 3211259"/>
                <a:gd name="connsiteY6" fmla="*/ 938273 h 1017112"/>
                <a:gd name="connsiteX7" fmla="*/ 0 w 3211259"/>
                <a:gd name="connsiteY7" fmla="*/ 788985 h 1017112"/>
                <a:gd name="connsiteX0" fmla="*/ 0 w 3211259"/>
                <a:gd name="connsiteY0" fmla="*/ 788985 h 1037569"/>
                <a:gd name="connsiteX1" fmla="*/ 62082 w 3211259"/>
                <a:gd name="connsiteY1" fmla="*/ 0 h 1037569"/>
                <a:gd name="connsiteX2" fmla="*/ 1725886 w 3211259"/>
                <a:gd name="connsiteY2" fmla="*/ 69252 h 1037569"/>
                <a:gd name="connsiteX3" fmla="*/ 3162081 w 3211259"/>
                <a:gd name="connsiteY3" fmla="*/ 107775 h 1037569"/>
                <a:gd name="connsiteX4" fmla="*/ 3211259 w 3211259"/>
                <a:gd name="connsiteY4" fmla="*/ 1017112 h 1037569"/>
                <a:gd name="connsiteX5" fmla="*/ 1608836 w 3211259"/>
                <a:gd name="connsiteY5" fmla="*/ 1037569 h 1037569"/>
                <a:gd name="connsiteX6" fmla="*/ 888107 w 3211259"/>
                <a:gd name="connsiteY6" fmla="*/ 938273 h 1037569"/>
                <a:gd name="connsiteX7" fmla="*/ 0 w 3211259"/>
                <a:gd name="connsiteY7" fmla="*/ 788985 h 1037569"/>
                <a:gd name="connsiteX0" fmla="*/ 0 w 3211259"/>
                <a:gd name="connsiteY0" fmla="*/ 788985 h 1037569"/>
                <a:gd name="connsiteX1" fmla="*/ 62082 w 3211259"/>
                <a:gd name="connsiteY1" fmla="*/ 0 h 1037569"/>
                <a:gd name="connsiteX2" fmla="*/ 1725886 w 3211259"/>
                <a:gd name="connsiteY2" fmla="*/ 69252 h 1037569"/>
                <a:gd name="connsiteX3" fmla="*/ 3162081 w 3211259"/>
                <a:gd name="connsiteY3" fmla="*/ 107775 h 1037569"/>
                <a:gd name="connsiteX4" fmla="*/ 3211259 w 3211259"/>
                <a:gd name="connsiteY4" fmla="*/ 1017112 h 1037569"/>
                <a:gd name="connsiteX5" fmla="*/ 1608836 w 3211259"/>
                <a:gd name="connsiteY5" fmla="*/ 1037569 h 1037569"/>
                <a:gd name="connsiteX6" fmla="*/ 838508 w 3211259"/>
                <a:gd name="connsiteY6" fmla="*/ 941380 h 1037569"/>
                <a:gd name="connsiteX7" fmla="*/ 0 w 3211259"/>
                <a:gd name="connsiteY7" fmla="*/ 788985 h 1037569"/>
                <a:gd name="connsiteX0" fmla="*/ 0 w 3211259"/>
                <a:gd name="connsiteY0" fmla="*/ 788985 h 1061212"/>
                <a:gd name="connsiteX1" fmla="*/ 62082 w 3211259"/>
                <a:gd name="connsiteY1" fmla="*/ 0 h 1061212"/>
                <a:gd name="connsiteX2" fmla="*/ 1725886 w 3211259"/>
                <a:gd name="connsiteY2" fmla="*/ 69252 h 1061212"/>
                <a:gd name="connsiteX3" fmla="*/ 3162081 w 3211259"/>
                <a:gd name="connsiteY3" fmla="*/ 107775 h 1061212"/>
                <a:gd name="connsiteX4" fmla="*/ 3211259 w 3211259"/>
                <a:gd name="connsiteY4" fmla="*/ 1017112 h 1061212"/>
                <a:gd name="connsiteX5" fmla="*/ 1072552 w 3211259"/>
                <a:gd name="connsiteY5" fmla="*/ 1061212 h 1061212"/>
                <a:gd name="connsiteX6" fmla="*/ 838508 w 3211259"/>
                <a:gd name="connsiteY6" fmla="*/ 941380 h 1061212"/>
                <a:gd name="connsiteX7" fmla="*/ 0 w 3211259"/>
                <a:gd name="connsiteY7" fmla="*/ 788985 h 1061212"/>
                <a:gd name="connsiteX0" fmla="*/ 0 w 3211259"/>
                <a:gd name="connsiteY0" fmla="*/ 788985 h 1061212"/>
                <a:gd name="connsiteX1" fmla="*/ 62082 w 3211259"/>
                <a:gd name="connsiteY1" fmla="*/ 0 h 1061212"/>
                <a:gd name="connsiteX2" fmla="*/ 1725886 w 3211259"/>
                <a:gd name="connsiteY2" fmla="*/ 69252 h 1061212"/>
                <a:gd name="connsiteX3" fmla="*/ 3162081 w 3211259"/>
                <a:gd name="connsiteY3" fmla="*/ 107775 h 1061212"/>
                <a:gd name="connsiteX4" fmla="*/ 3211259 w 3211259"/>
                <a:gd name="connsiteY4" fmla="*/ 1017112 h 1061212"/>
                <a:gd name="connsiteX5" fmla="*/ 1072552 w 3211259"/>
                <a:gd name="connsiteY5" fmla="*/ 1061212 h 1061212"/>
                <a:gd name="connsiteX6" fmla="*/ 340039 w 3211259"/>
                <a:gd name="connsiteY6" fmla="*/ 932777 h 1061212"/>
                <a:gd name="connsiteX7" fmla="*/ 0 w 3211259"/>
                <a:gd name="connsiteY7" fmla="*/ 788985 h 1061212"/>
                <a:gd name="connsiteX0" fmla="*/ 0 w 3211259"/>
                <a:gd name="connsiteY0" fmla="*/ 788985 h 1061212"/>
                <a:gd name="connsiteX1" fmla="*/ 62082 w 3211259"/>
                <a:gd name="connsiteY1" fmla="*/ 0 h 1061212"/>
                <a:gd name="connsiteX2" fmla="*/ 1725886 w 3211259"/>
                <a:gd name="connsiteY2" fmla="*/ 69252 h 1061212"/>
                <a:gd name="connsiteX3" fmla="*/ 3162081 w 3211259"/>
                <a:gd name="connsiteY3" fmla="*/ 107775 h 1061212"/>
                <a:gd name="connsiteX4" fmla="*/ 3211259 w 3211259"/>
                <a:gd name="connsiteY4" fmla="*/ 1017112 h 1061212"/>
                <a:gd name="connsiteX5" fmla="*/ 1072552 w 3211259"/>
                <a:gd name="connsiteY5" fmla="*/ 1061212 h 1061212"/>
                <a:gd name="connsiteX6" fmla="*/ 378474 w 3211259"/>
                <a:gd name="connsiteY6" fmla="*/ 910452 h 1061212"/>
                <a:gd name="connsiteX7" fmla="*/ 0 w 3211259"/>
                <a:gd name="connsiteY7" fmla="*/ 788985 h 1061212"/>
                <a:gd name="connsiteX0" fmla="*/ 0 w 3211259"/>
                <a:gd name="connsiteY0" fmla="*/ 788985 h 1061212"/>
                <a:gd name="connsiteX1" fmla="*/ 62082 w 3211259"/>
                <a:gd name="connsiteY1" fmla="*/ 0 h 1061212"/>
                <a:gd name="connsiteX2" fmla="*/ 1725886 w 3211259"/>
                <a:gd name="connsiteY2" fmla="*/ 69252 h 1061212"/>
                <a:gd name="connsiteX3" fmla="*/ 3162081 w 3211259"/>
                <a:gd name="connsiteY3" fmla="*/ 107775 h 1061212"/>
                <a:gd name="connsiteX4" fmla="*/ 3211259 w 3211259"/>
                <a:gd name="connsiteY4" fmla="*/ 1017112 h 1061212"/>
                <a:gd name="connsiteX5" fmla="*/ 1072552 w 3211259"/>
                <a:gd name="connsiteY5" fmla="*/ 1061212 h 1061212"/>
                <a:gd name="connsiteX6" fmla="*/ 436128 w 3211259"/>
                <a:gd name="connsiteY6" fmla="*/ 876963 h 1061212"/>
                <a:gd name="connsiteX7" fmla="*/ 0 w 3211259"/>
                <a:gd name="connsiteY7" fmla="*/ 788985 h 10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1259" h="1061212">
                  <a:moveTo>
                    <a:pt x="0" y="788985"/>
                  </a:moveTo>
                  <a:lnTo>
                    <a:pt x="62082" y="0"/>
                  </a:lnTo>
                  <a:lnTo>
                    <a:pt x="1725886" y="69252"/>
                  </a:lnTo>
                  <a:lnTo>
                    <a:pt x="3162081" y="107775"/>
                  </a:lnTo>
                  <a:lnTo>
                    <a:pt x="3211259" y="1017112"/>
                  </a:lnTo>
                  <a:lnTo>
                    <a:pt x="1072552" y="1061212"/>
                  </a:lnTo>
                  <a:lnTo>
                    <a:pt x="436128" y="876963"/>
                  </a:lnTo>
                  <a:lnTo>
                    <a:pt x="0" y="788985"/>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6" name="5_Protective layer Bottom">
            <a:extLst>
              <a:ext uri="{FF2B5EF4-FFF2-40B4-BE49-F238E27FC236}">
                <a16:creationId xmlns:a16="http://schemas.microsoft.com/office/drawing/2014/main" id="{12B665E6-6E11-EBE9-B791-6A15AC19AEC8}"/>
              </a:ext>
            </a:extLst>
          </p:cNvPr>
          <p:cNvSpPr/>
          <p:nvPr/>
        </p:nvSpPr>
        <p:spPr>
          <a:xfrm>
            <a:off x="2722624" y="16123793"/>
            <a:ext cx="13468696" cy="1276580"/>
          </a:xfrm>
          <a:prstGeom prst="rect">
            <a:avLst/>
          </a:prstGeom>
          <a:gradFill>
            <a:gsLst>
              <a:gs pos="0">
                <a:schemeClr val="bg1">
                  <a:lumMod val="65000"/>
                </a:schemeClr>
              </a:gs>
              <a:gs pos="35000">
                <a:schemeClr val="bg1">
                  <a:lumMod val="75000"/>
                </a:schemeClr>
              </a:gs>
              <a:gs pos="100000">
                <a:schemeClr val="bg1">
                  <a:lumMod val="85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1">
            <a:schemeClr val="dk1"/>
          </a:lnRef>
          <a:fillRef idx="2">
            <a:schemeClr val="dk1"/>
          </a:fillRef>
          <a:effectRef idx="1">
            <a:schemeClr val="dk1"/>
          </a:effectRef>
          <a:fontRef idx="minor">
            <a:schemeClr val="dk1"/>
          </a:fontRef>
        </p:style>
        <p:txBody>
          <a:bodyPr rtlCol="0" anchor="ctr"/>
          <a:lstStyle/>
          <a:p>
            <a:pPr algn="ctr"/>
            <a:r>
              <a:rPr lang="en-US" sz="6000" dirty="0">
                <a:solidFill>
                  <a:schemeClr val="bg1"/>
                </a:solidFill>
                <a:latin typeface="Arial" panose="020B0604020202020204" pitchFamily="34" charset="0"/>
                <a:cs typeface="Arial" panose="020B0604020202020204" pitchFamily="34" charset="0"/>
              </a:rPr>
              <a:t>Protective layer</a:t>
            </a:r>
          </a:p>
        </p:txBody>
      </p:sp>
      <p:sp>
        <p:nvSpPr>
          <p:cNvPr id="8" name="5_Protective layer Top">
            <a:extLst>
              <a:ext uri="{FF2B5EF4-FFF2-40B4-BE49-F238E27FC236}">
                <a16:creationId xmlns:a16="http://schemas.microsoft.com/office/drawing/2014/main" id="{3993C229-F9DB-5BA2-AF6C-70F2C77B9592}"/>
              </a:ext>
            </a:extLst>
          </p:cNvPr>
          <p:cNvSpPr/>
          <p:nvPr/>
        </p:nvSpPr>
        <p:spPr>
          <a:xfrm>
            <a:off x="2722625" y="8960474"/>
            <a:ext cx="13468695" cy="1276580"/>
          </a:xfrm>
          <a:prstGeom prst="rect">
            <a:avLst/>
          </a:prstGeom>
          <a:gradFill>
            <a:gsLst>
              <a:gs pos="0">
                <a:schemeClr val="bg1">
                  <a:lumMod val="65000"/>
                </a:schemeClr>
              </a:gs>
              <a:gs pos="35000">
                <a:schemeClr val="bg1">
                  <a:lumMod val="75000"/>
                </a:schemeClr>
              </a:gs>
              <a:gs pos="100000">
                <a:schemeClr val="bg1">
                  <a:lumMod val="85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1">
            <a:schemeClr val="dk1"/>
          </a:lnRef>
          <a:fillRef idx="2">
            <a:schemeClr val="dk1"/>
          </a:fillRef>
          <a:effectRef idx="1">
            <a:schemeClr val="dk1"/>
          </a:effectRef>
          <a:fontRef idx="minor">
            <a:schemeClr val="dk1"/>
          </a:fontRef>
        </p:style>
        <p:txBody>
          <a:bodyPr rtlCol="0" anchor="ctr"/>
          <a:lstStyle/>
          <a:p>
            <a:pPr algn="ctr"/>
            <a:r>
              <a:rPr lang="en-US" sz="6000" dirty="0">
                <a:solidFill>
                  <a:schemeClr val="bg1"/>
                </a:solidFill>
                <a:latin typeface="Arial" panose="020B0604020202020204" pitchFamily="34" charset="0"/>
                <a:cs typeface="Arial" panose="020B0604020202020204" pitchFamily="34" charset="0"/>
              </a:rPr>
              <a:t>Protective layer</a:t>
            </a:r>
          </a:p>
        </p:txBody>
      </p:sp>
      <p:sp>
        <p:nvSpPr>
          <p:cNvPr id="10" name="4_Magnetic Layer Bottom">
            <a:extLst>
              <a:ext uri="{FF2B5EF4-FFF2-40B4-BE49-F238E27FC236}">
                <a16:creationId xmlns:a16="http://schemas.microsoft.com/office/drawing/2014/main" id="{36458237-5A40-B947-3E78-EB961B84D9C0}"/>
              </a:ext>
            </a:extLst>
          </p:cNvPr>
          <p:cNvSpPr/>
          <p:nvPr/>
        </p:nvSpPr>
        <p:spPr>
          <a:xfrm>
            <a:off x="2722625" y="14852382"/>
            <a:ext cx="13468695" cy="1276580"/>
          </a:xfrm>
          <a:prstGeom prst="rect">
            <a:avLst/>
          </a:prstGeom>
          <a:gradFill>
            <a:gsLst>
              <a:gs pos="0">
                <a:schemeClr val="tx1">
                  <a:lumMod val="65000"/>
                  <a:lumOff val="35000"/>
                </a:schemeClr>
              </a:gs>
              <a:gs pos="35000">
                <a:schemeClr val="tx1"/>
              </a:gs>
              <a:gs pos="100000">
                <a:schemeClr val="tx1">
                  <a:lumMod val="65000"/>
                  <a:lumOff val="35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r>
              <a:rPr lang="en-US" sz="6000" dirty="0">
                <a:solidFill>
                  <a:schemeClr val="bg1"/>
                </a:solidFill>
                <a:latin typeface="Arial" panose="020B0604020202020204" pitchFamily="34" charset="0"/>
                <a:cs typeface="Arial" panose="020B0604020202020204" pitchFamily="34" charset="0"/>
              </a:rPr>
              <a:t>Magnetic layer</a:t>
            </a:r>
          </a:p>
        </p:txBody>
      </p:sp>
      <p:sp>
        <p:nvSpPr>
          <p:cNvPr id="21" name="4_Magnetic Layer Top">
            <a:extLst>
              <a:ext uri="{FF2B5EF4-FFF2-40B4-BE49-F238E27FC236}">
                <a16:creationId xmlns:a16="http://schemas.microsoft.com/office/drawing/2014/main" id="{A7F3B591-164E-9EC9-77B4-F8CF41879895}"/>
              </a:ext>
            </a:extLst>
          </p:cNvPr>
          <p:cNvSpPr/>
          <p:nvPr/>
        </p:nvSpPr>
        <p:spPr>
          <a:xfrm>
            <a:off x="2722625" y="10237056"/>
            <a:ext cx="13468695" cy="1276580"/>
          </a:xfrm>
          <a:prstGeom prst="rect">
            <a:avLst/>
          </a:prstGeom>
          <a:gradFill>
            <a:gsLst>
              <a:gs pos="0">
                <a:schemeClr val="tx1">
                  <a:lumMod val="65000"/>
                  <a:lumOff val="35000"/>
                </a:schemeClr>
              </a:gs>
              <a:gs pos="35000">
                <a:schemeClr val="tx1"/>
              </a:gs>
              <a:gs pos="100000">
                <a:schemeClr val="tx1">
                  <a:lumMod val="65000"/>
                  <a:lumOff val="35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r>
              <a:rPr lang="en-US" sz="6000" dirty="0">
                <a:solidFill>
                  <a:schemeClr val="bg1"/>
                </a:solidFill>
                <a:latin typeface="Arial" panose="020B0604020202020204" pitchFamily="34" charset="0"/>
                <a:cs typeface="Arial" panose="020B0604020202020204" pitchFamily="34" charset="0"/>
              </a:rPr>
              <a:t>Magnetic layer</a:t>
            </a:r>
          </a:p>
        </p:txBody>
      </p:sp>
      <p:sp>
        <p:nvSpPr>
          <p:cNvPr id="22" name="3_Rigid layer">
            <a:extLst>
              <a:ext uri="{FF2B5EF4-FFF2-40B4-BE49-F238E27FC236}">
                <a16:creationId xmlns:a16="http://schemas.microsoft.com/office/drawing/2014/main" id="{16470F41-0F3E-BCFA-1AFF-571601188F01}"/>
              </a:ext>
            </a:extLst>
          </p:cNvPr>
          <p:cNvSpPr/>
          <p:nvPr/>
        </p:nvSpPr>
        <p:spPr>
          <a:xfrm>
            <a:off x="2722625" y="11513634"/>
            <a:ext cx="13468695" cy="333874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Rigid layer</a:t>
            </a:r>
          </a:p>
        </p:txBody>
      </p:sp>
      <p:pic>
        <p:nvPicPr>
          <p:cNvPr id="23" name="2_Disc Cat" descr="A picture containing device, building, sitting, white&#10;&#10;Description automatically generated">
            <a:extLst>
              <a:ext uri="{FF2B5EF4-FFF2-40B4-BE49-F238E27FC236}">
                <a16:creationId xmlns:a16="http://schemas.microsoft.com/office/drawing/2014/main" id="{9128C454-2D74-003D-1E69-09BD47B8F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7615" y="3625024"/>
            <a:ext cx="9105750" cy="8838626"/>
          </a:xfrm>
          <a:prstGeom prst="rect">
            <a:avLst/>
          </a:prstGeom>
        </p:spPr>
      </p:pic>
      <p:pic>
        <p:nvPicPr>
          <p:cNvPr id="24" name="2_Disc" descr="A picture containing electronics, device&#10;&#10;Description automatically generated">
            <a:extLst>
              <a:ext uri="{FF2B5EF4-FFF2-40B4-BE49-F238E27FC236}">
                <a16:creationId xmlns:a16="http://schemas.microsoft.com/office/drawing/2014/main" id="{A4A917B2-A96F-7BEB-D0CA-D26726A23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3457" y="3625023"/>
            <a:ext cx="9105750" cy="8838627"/>
          </a:xfrm>
          <a:prstGeom prst="rect">
            <a:avLst/>
          </a:prstGeom>
        </p:spPr>
      </p:pic>
    </p:spTree>
    <p:extLst>
      <p:ext uri="{BB962C8B-B14F-4D97-AF65-F5344CB8AC3E}">
        <p14:creationId xmlns:p14="http://schemas.microsoft.com/office/powerpoint/2010/main" val="3587496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Sectors/Blocks</a:t>
            </a:r>
          </a:p>
        </p:txBody>
      </p:sp>
      <p:sp>
        <p:nvSpPr>
          <p:cNvPr id="9" name="4_Bullet 1">
            <a:extLst>
              <a:ext uri="{FF2B5EF4-FFF2-40B4-BE49-F238E27FC236}">
                <a16:creationId xmlns:a16="http://schemas.microsoft.com/office/drawing/2014/main" id="{9AB0CD40-3F8C-4AD7-ABD2-0365709E7B83}"/>
              </a:ext>
            </a:extLst>
          </p:cNvPr>
          <p:cNvSpPr txBox="1"/>
          <p:nvPr/>
        </p:nvSpPr>
        <p:spPr>
          <a:xfrm>
            <a:off x="854965" y="3613667"/>
            <a:ext cx="3403661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Old drives 512 bytes/Modern drives 4096 bytes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5_Bullet 2">
            <a:extLst>
              <a:ext uri="{FF2B5EF4-FFF2-40B4-BE49-F238E27FC236}">
                <a16:creationId xmlns:a16="http://schemas.microsoft.com/office/drawing/2014/main" id="{F7302874-6FF6-4F12-9408-F903772FAD68}"/>
              </a:ext>
            </a:extLst>
          </p:cNvPr>
          <p:cNvSpPr txBox="1"/>
          <p:nvPr/>
        </p:nvSpPr>
        <p:spPr>
          <a:xfrm>
            <a:off x="854964" y="5467572"/>
            <a:ext cx="2922838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Modern drives support logical block addressing</a:t>
            </a:r>
            <a:endParaRPr lang="en-US" sz="7500" dirty="0">
              <a:latin typeface="Arial" panose="020B0604020202020204" pitchFamily="34" charset="0"/>
              <a:cs typeface="Arial" panose="020B0604020202020204" pitchFamily="34" charset="0"/>
            </a:endParaRPr>
          </a:p>
        </p:txBody>
      </p:sp>
      <p:sp>
        <p:nvSpPr>
          <p:cNvPr id="11" name="6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Each sector given a block number</a:t>
            </a:r>
            <a:endParaRPr lang="en-US" sz="7500" dirty="0">
              <a:latin typeface="Arial" panose="020B0604020202020204" pitchFamily="34" charset="0"/>
              <a:cs typeface="Arial" panose="020B0604020202020204" pitchFamily="34" charset="0"/>
            </a:endParaRPr>
          </a:p>
        </p:txBody>
      </p:sp>
      <p:sp>
        <p:nvSpPr>
          <p:cNvPr id="3" name="1_Platter">
            <a:extLst>
              <a:ext uri="{FF2B5EF4-FFF2-40B4-BE49-F238E27FC236}">
                <a16:creationId xmlns:a16="http://schemas.microsoft.com/office/drawing/2014/main" id="{2B4A8147-2BCA-104E-4451-5EA3B3CF6A5B}"/>
              </a:ext>
            </a:extLst>
          </p:cNvPr>
          <p:cNvSpPr/>
          <p:nvPr/>
        </p:nvSpPr>
        <p:spPr>
          <a:xfrm>
            <a:off x="3501428" y="6859811"/>
            <a:ext cx="19001759" cy="13861520"/>
          </a:xfrm>
          <a:prstGeom prst="ellipse">
            <a:avLst/>
          </a:prstGeom>
          <a:solidFill>
            <a:schemeClr val="bg1">
              <a:lumMod val="50000"/>
            </a:schemeClr>
          </a:solidFill>
          <a:scene3d>
            <a:camera prst="orthographicFront">
              <a:rot lat="240000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8_Sector 2">
            <a:extLst>
              <a:ext uri="{FF2B5EF4-FFF2-40B4-BE49-F238E27FC236}">
                <a16:creationId xmlns:a16="http://schemas.microsoft.com/office/drawing/2014/main" id="{25870366-B99E-24EE-4480-BBF934376626}"/>
              </a:ext>
            </a:extLst>
          </p:cNvPr>
          <p:cNvSpPr/>
          <p:nvPr/>
        </p:nvSpPr>
        <p:spPr>
          <a:xfrm>
            <a:off x="4427385" y="7535285"/>
            <a:ext cx="17149845" cy="12510573"/>
          </a:xfrm>
          <a:prstGeom prst="ellipse">
            <a:avLst/>
          </a:prstGeom>
          <a:solidFill>
            <a:schemeClr val="bg1"/>
          </a:solidFill>
          <a:scene3d>
            <a:camera prst="orthographicFront">
              <a:rot lat="240000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8_Sectors 2 lines_D 1.0">
            <a:extLst>
              <a:ext uri="{FF2B5EF4-FFF2-40B4-BE49-F238E27FC236}">
                <a16:creationId xmlns:a16="http://schemas.microsoft.com/office/drawing/2014/main" id="{08B4A551-7231-6DED-77F7-F5C75FF593FB}"/>
              </a:ext>
            </a:extLst>
          </p:cNvPr>
          <p:cNvGrpSpPr/>
          <p:nvPr/>
        </p:nvGrpSpPr>
        <p:grpSpPr>
          <a:xfrm>
            <a:off x="4427385" y="8875631"/>
            <a:ext cx="17149844" cy="9758513"/>
            <a:chOff x="6162675" y="6818580"/>
            <a:chExt cx="9702799" cy="5342393"/>
          </a:xfrm>
        </p:grpSpPr>
        <p:sp>
          <p:nvSpPr>
            <p:cNvPr id="33" name="Rectangle 32">
              <a:extLst>
                <a:ext uri="{FF2B5EF4-FFF2-40B4-BE49-F238E27FC236}">
                  <a16:creationId xmlns:a16="http://schemas.microsoft.com/office/drawing/2014/main" id="{E05E32D4-7287-4CF7-675A-4ACEEF4595AD}"/>
                </a:ext>
              </a:extLst>
            </p:cNvPr>
            <p:cNvSpPr/>
            <p:nvPr/>
          </p:nvSpPr>
          <p:spPr>
            <a:xfrm>
              <a:off x="6162675" y="9264554"/>
              <a:ext cx="854076" cy="1631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82892BD-DF76-32C6-66A0-EC493852FA20}"/>
                </a:ext>
              </a:extLst>
            </p:cNvPr>
            <p:cNvSpPr/>
            <p:nvPr/>
          </p:nvSpPr>
          <p:spPr>
            <a:xfrm rot="3326551">
              <a:off x="7816737" y="7650348"/>
              <a:ext cx="551753" cy="1575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C7F4356-E2F3-6777-3FCF-F5F6B46F7CDC}"/>
                </a:ext>
              </a:extLst>
            </p:cNvPr>
            <p:cNvSpPr/>
            <p:nvPr/>
          </p:nvSpPr>
          <p:spPr>
            <a:xfrm rot="5400000">
              <a:off x="10753892" y="6994207"/>
              <a:ext cx="497654" cy="146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69CFA32-78F1-5E4B-0C79-0519404BBB2D}"/>
                </a:ext>
              </a:extLst>
            </p:cNvPr>
            <p:cNvSpPr/>
            <p:nvPr/>
          </p:nvSpPr>
          <p:spPr>
            <a:xfrm rot="6898985">
              <a:off x="13215135" y="7442739"/>
              <a:ext cx="497654" cy="146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1508AB5-98CF-6F4F-F763-E9673E3B7BD6}"/>
                </a:ext>
              </a:extLst>
            </p:cNvPr>
            <p:cNvSpPr/>
            <p:nvPr/>
          </p:nvSpPr>
          <p:spPr>
            <a:xfrm rot="10800000">
              <a:off x="15039711" y="9416856"/>
              <a:ext cx="825763" cy="1081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58116CA-A894-BA11-A661-CE58248DFC13}"/>
                </a:ext>
              </a:extLst>
            </p:cNvPr>
            <p:cNvSpPr/>
            <p:nvPr/>
          </p:nvSpPr>
          <p:spPr>
            <a:xfrm rot="7295026">
              <a:off x="7678544" y="11151161"/>
              <a:ext cx="551753" cy="1575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0A83DB1-752C-811F-1629-94D869A6EE86}"/>
                </a:ext>
              </a:extLst>
            </p:cNvPr>
            <p:cNvSpPr/>
            <p:nvPr/>
          </p:nvSpPr>
          <p:spPr>
            <a:xfrm rot="5400000">
              <a:off x="10765248" y="11838946"/>
              <a:ext cx="497654" cy="146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4C1298-E79A-EC51-300F-563F36EF0823}"/>
                </a:ext>
              </a:extLst>
            </p:cNvPr>
            <p:cNvSpPr/>
            <p:nvPr/>
          </p:nvSpPr>
          <p:spPr>
            <a:xfrm rot="3306955">
              <a:off x="13613222" y="11212420"/>
              <a:ext cx="497654" cy="146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8" name="8_Sector 2 Inside">
            <a:extLst>
              <a:ext uri="{FF2B5EF4-FFF2-40B4-BE49-F238E27FC236}">
                <a16:creationId xmlns:a16="http://schemas.microsoft.com/office/drawing/2014/main" id="{EA880801-B897-BB1D-4A22-FF8E6DDA3EF3}"/>
              </a:ext>
            </a:extLst>
          </p:cNvPr>
          <p:cNvSpPr/>
          <p:nvPr/>
        </p:nvSpPr>
        <p:spPr>
          <a:xfrm>
            <a:off x="5936977" y="8636510"/>
            <a:ext cx="14130661" cy="10308123"/>
          </a:xfrm>
          <a:prstGeom prst="ellipse">
            <a:avLst/>
          </a:prstGeom>
          <a:solidFill>
            <a:schemeClr val="bg1">
              <a:lumMod val="50000"/>
            </a:schemeClr>
          </a:solidFill>
          <a:scene3d>
            <a:camera prst="orthographicFront">
              <a:rot lat="240000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2_Track">
            <a:extLst>
              <a:ext uri="{FF2B5EF4-FFF2-40B4-BE49-F238E27FC236}">
                <a16:creationId xmlns:a16="http://schemas.microsoft.com/office/drawing/2014/main" id="{2BAC5A7A-EA91-05A6-D3AE-33B88C2310D6}"/>
              </a:ext>
            </a:extLst>
          </p:cNvPr>
          <p:cNvSpPr/>
          <p:nvPr/>
        </p:nvSpPr>
        <p:spPr>
          <a:xfrm>
            <a:off x="8894426" y="10793929"/>
            <a:ext cx="8215764" cy="5993285"/>
          </a:xfrm>
          <a:prstGeom prst="ellipse">
            <a:avLst/>
          </a:prstGeom>
          <a:solidFill>
            <a:schemeClr val="bg1"/>
          </a:solidFill>
          <a:scene3d>
            <a:camera prst="orthographicFront">
              <a:rot lat="240000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2_Track center">
            <a:extLst>
              <a:ext uri="{FF2B5EF4-FFF2-40B4-BE49-F238E27FC236}">
                <a16:creationId xmlns:a16="http://schemas.microsoft.com/office/drawing/2014/main" id="{BE82F2D3-0E83-0490-AD5F-401B673C9585}"/>
              </a:ext>
            </a:extLst>
          </p:cNvPr>
          <p:cNvSpPr/>
          <p:nvPr/>
        </p:nvSpPr>
        <p:spPr>
          <a:xfrm>
            <a:off x="10187961" y="11737543"/>
            <a:ext cx="5628696" cy="4106055"/>
          </a:xfrm>
          <a:prstGeom prst="ellipse">
            <a:avLst/>
          </a:prstGeom>
          <a:solidFill>
            <a:schemeClr val="bg1">
              <a:lumMod val="50000"/>
            </a:schemeClr>
          </a:solidFill>
          <a:scene3d>
            <a:camera prst="orthographicFront">
              <a:rot lat="240000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7" name="3_Sectors">
            <a:extLst>
              <a:ext uri="{FF2B5EF4-FFF2-40B4-BE49-F238E27FC236}">
                <a16:creationId xmlns:a16="http://schemas.microsoft.com/office/drawing/2014/main" id="{F8B5D522-A67A-7E99-A677-C6731C1E4127}"/>
              </a:ext>
            </a:extLst>
          </p:cNvPr>
          <p:cNvGrpSpPr/>
          <p:nvPr/>
        </p:nvGrpSpPr>
        <p:grpSpPr>
          <a:xfrm>
            <a:off x="8874287" y="11453024"/>
            <a:ext cx="8282109" cy="4607747"/>
            <a:chOff x="8678581" y="8229599"/>
            <a:chExt cx="4685736" cy="2522556"/>
          </a:xfrm>
        </p:grpSpPr>
        <p:sp>
          <p:nvSpPr>
            <p:cNvPr id="29" name="Rectangle 28">
              <a:extLst>
                <a:ext uri="{FF2B5EF4-FFF2-40B4-BE49-F238E27FC236}">
                  <a16:creationId xmlns:a16="http://schemas.microsoft.com/office/drawing/2014/main" id="{564C002C-C3E1-D3EA-0BB6-4E15F87FBA1F}"/>
                </a:ext>
              </a:extLst>
            </p:cNvPr>
            <p:cNvSpPr/>
            <p:nvPr/>
          </p:nvSpPr>
          <p:spPr>
            <a:xfrm>
              <a:off x="8678581" y="9361828"/>
              <a:ext cx="743232" cy="1631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8ADF492-8556-1598-A216-DA561C7E857E}"/>
                </a:ext>
              </a:extLst>
            </p:cNvPr>
            <p:cNvSpPr/>
            <p:nvPr/>
          </p:nvSpPr>
          <p:spPr>
            <a:xfrm rot="16200000">
              <a:off x="10779723" y="8382365"/>
              <a:ext cx="422043" cy="1165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397597-D50A-76F1-191C-04A8E51E7FA4}"/>
                </a:ext>
              </a:extLst>
            </p:cNvPr>
            <p:cNvSpPr/>
            <p:nvPr/>
          </p:nvSpPr>
          <p:spPr>
            <a:xfrm rot="16200000">
              <a:off x="10776753" y="10482878"/>
              <a:ext cx="422043" cy="1165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6F58DF3-1264-69CE-4505-8045092E5CD7}"/>
                </a:ext>
              </a:extLst>
            </p:cNvPr>
            <p:cNvSpPr/>
            <p:nvPr/>
          </p:nvSpPr>
          <p:spPr>
            <a:xfrm>
              <a:off x="12621085" y="9427726"/>
              <a:ext cx="743232" cy="1631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23" name="7_Sector Data" descr="A picture containing object, clock, meter&#10;&#10;Description automatically generated">
            <a:extLst>
              <a:ext uri="{FF2B5EF4-FFF2-40B4-BE49-F238E27FC236}">
                <a16:creationId xmlns:a16="http://schemas.microsoft.com/office/drawing/2014/main" id="{1B531210-A3F9-9DD9-6017-93EE91570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915" y="8431821"/>
            <a:ext cx="19091549" cy="10717501"/>
          </a:xfrm>
          <a:prstGeom prst="rect">
            <a:avLst/>
          </a:prstGeom>
        </p:spPr>
      </p:pic>
      <p:grpSp>
        <p:nvGrpSpPr>
          <p:cNvPr id="24" name="7_Sector Arrow_D 1.0">
            <a:extLst>
              <a:ext uri="{FF2B5EF4-FFF2-40B4-BE49-F238E27FC236}">
                <a16:creationId xmlns:a16="http://schemas.microsoft.com/office/drawing/2014/main" id="{04B1CFE8-9C53-8028-BFD0-0ED5CEC52974}"/>
              </a:ext>
            </a:extLst>
          </p:cNvPr>
          <p:cNvGrpSpPr/>
          <p:nvPr/>
        </p:nvGrpSpPr>
        <p:grpSpPr>
          <a:xfrm>
            <a:off x="15842722" y="9521380"/>
            <a:ext cx="18941777" cy="2505386"/>
            <a:chOff x="12621085" y="7172102"/>
            <a:chExt cx="10716614" cy="1371598"/>
          </a:xfrm>
        </p:grpSpPr>
        <p:cxnSp>
          <p:nvCxnSpPr>
            <p:cNvPr id="27" name="Straight Arrow Connector 26">
              <a:extLst>
                <a:ext uri="{FF2B5EF4-FFF2-40B4-BE49-F238E27FC236}">
                  <a16:creationId xmlns:a16="http://schemas.microsoft.com/office/drawing/2014/main" id="{1B5D15D0-38D8-BC2E-D632-5C431C2A8B2E}"/>
                </a:ext>
              </a:extLst>
            </p:cNvPr>
            <p:cNvCxnSpPr>
              <a:cxnSpLocks/>
            </p:cNvCxnSpPr>
            <p:nvPr/>
          </p:nvCxnSpPr>
          <p:spPr>
            <a:xfrm flipH="1">
              <a:off x="12621085" y="7172102"/>
              <a:ext cx="4944859" cy="1371598"/>
            </a:xfrm>
            <a:prstGeom prst="straightConnector1">
              <a:avLst/>
            </a:prstGeom>
            <a:ln w="127000">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a:extLst>
                <a:ext uri="{FF2B5EF4-FFF2-40B4-BE49-F238E27FC236}">
                  <a16:creationId xmlns:a16="http://schemas.microsoft.com/office/drawing/2014/main" id="{A15296E1-96D7-B7CC-EB37-CC00D30E8B6D}"/>
                </a:ext>
              </a:extLst>
            </p:cNvPr>
            <p:cNvCxnSpPr>
              <a:cxnSpLocks/>
            </p:cNvCxnSpPr>
            <p:nvPr/>
          </p:nvCxnSpPr>
          <p:spPr>
            <a:xfrm flipH="1">
              <a:off x="17565946" y="7172102"/>
              <a:ext cx="5771753" cy="0"/>
            </a:xfrm>
            <a:prstGeom prst="straightConnector1">
              <a:avLst/>
            </a:prstGeom>
            <a:ln w="127000">
              <a:headEnd w="med" len="sm"/>
              <a:tailEnd type="none"/>
            </a:ln>
          </p:spPr>
          <p:style>
            <a:lnRef idx="1">
              <a:schemeClr val="accent6"/>
            </a:lnRef>
            <a:fillRef idx="0">
              <a:schemeClr val="accent6"/>
            </a:fillRef>
            <a:effectRef idx="0">
              <a:schemeClr val="accent6"/>
            </a:effectRef>
            <a:fontRef idx="minor">
              <a:schemeClr val="tx1"/>
            </a:fontRef>
          </p:style>
        </p:cxnSp>
      </p:grpSp>
      <p:sp>
        <p:nvSpPr>
          <p:cNvPr id="25" name="7_Sector Text_D 1.0">
            <a:extLst>
              <a:ext uri="{FF2B5EF4-FFF2-40B4-BE49-F238E27FC236}">
                <a16:creationId xmlns:a16="http://schemas.microsoft.com/office/drawing/2014/main" id="{8C0ABE04-C2D0-1350-3343-C32A32CD029A}"/>
              </a:ext>
            </a:extLst>
          </p:cNvPr>
          <p:cNvSpPr txBox="1"/>
          <p:nvPr/>
        </p:nvSpPr>
        <p:spPr>
          <a:xfrm>
            <a:off x="24642416" y="8097005"/>
            <a:ext cx="10306026"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Sector (Header and data)</a:t>
            </a:r>
          </a:p>
        </p:txBody>
      </p:sp>
      <p:sp>
        <p:nvSpPr>
          <p:cNvPr id="26" name="1_Centre">
            <a:extLst>
              <a:ext uri="{FF2B5EF4-FFF2-40B4-BE49-F238E27FC236}">
                <a16:creationId xmlns:a16="http://schemas.microsoft.com/office/drawing/2014/main" id="{EB8331A7-F5FD-AA1A-B9A4-489C90ECD3DA}"/>
              </a:ext>
            </a:extLst>
          </p:cNvPr>
          <p:cNvSpPr/>
          <p:nvPr/>
        </p:nvSpPr>
        <p:spPr>
          <a:xfrm>
            <a:off x="11304201" y="12421217"/>
            <a:ext cx="3356068" cy="2448204"/>
          </a:xfrm>
          <a:prstGeom prst="ellipse">
            <a:avLst/>
          </a:prstGeom>
          <a:solidFill>
            <a:srgbClr val="1B84BA"/>
          </a:solidFill>
          <a:scene3d>
            <a:camera prst="orthographicFront">
              <a:rot lat="240000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136001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5542</Words>
  <Application>Microsoft Office PowerPoint</Application>
  <PresentationFormat>Custom</PresentationFormat>
  <Paragraphs>243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2023-11-29T01:33:14Z</dcterms:modified>
</cp:coreProperties>
</file>