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6" r:id="rId4"/>
    <p:sldId id="287" r:id="rId5"/>
    <p:sldId id="288" r:id="rId6"/>
    <p:sldId id="289" r:id="rId7"/>
    <p:sldId id="290"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50424" autoAdjust="0"/>
  </p:normalViewPr>
  <p:slideViewPr>
    <p:cSldViewPr snapToGrid="0">
      <p:cViewPr varScale="1">
        <p:scale>
          <a:sx n="18" d="100"/>
          <a:sy n="18" d="100"/>
        </p:scale>
        <p:origin x="713" y="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webcams. As the name suggests, these cameras are used primarily for use as a video camera that can connect to the internet. This video will look at what to look for in a webcam and what to do if your video camera is not supported as a webcam.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00:21 A Webcam is essentially a video camera designed to stream video. Unlike other video cameras, it is designed with video chat in mind. So essentially, it is designed to be used when a person is directly in front of the camera and in close proximity to the camera.</a:t>
            </a:r>
          </a:p>
          <a:p>
            <a:endParaRPr lang="en-GB"/>
          </a:p>
          <a:p>
            <a:r>
              <a:rPr lang="en-GB"/>
              <a:t>There are a lot of different webcams on the market. The most basic is a webcam that provides video only. These are pretty hard to purchase now. Even the very basic webcams nowadays have built in microphones as well as recording video. Audio quality can vary quite a lot between different Webcams; however, you can always use an external microphone or headset if the audio quality is not good enough.</a:t>
            </a:r>
          </a:p>
          <a:p>
            <a:endParaRPr lang="en-GB"/>
          </a:p>
          <a:p>
            <a:r>
              <a:rPr lang="en-GB"/>
              <a:t>On the more expensive end, you can get webcams that have more control. For example, pan and zoom functions. Although most webcams are essentially designed with video conferencing in mind, it is possible to have a webcam that is designed to be used outside. For example, if you consider a camera that is being used to monitor traffic conditions, if it is connected to the internet, it would be considered a webcam. So, to put it simply, if it is a camera designed for video conferencing or can stream video over a network or the internet then it is a webcam.</a:t>
            </a:r>
          </a:p>
          <a:p>
            <a:endParaRPr lang="en-GB"/>
          </a:p>
          <a:p>
            <a:r>
              <a:rPr lang="en-GB"/>
              <a:t>I will now have a look at the basics of how webcams work to give you an idea of what to look for.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6239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01:40 In order for a webcam to operate, it first needs a sensor to capture light that comes into the lens. In this example, you can see the PCB board inside the webcam. The sensor is under a plastic cover and, once removed, you can see the sensor underneath.</a:t>
            </a:r>
          </a:p>
          <a:p>
            <a:endParaRPr lang="en-GB"/>
          </a:p>
          <a:p>
            <a:r>
              <a:rPr lang="en-GB"/>
              <a:t>The sensor itself will be either a CMOS or CCD sensor. CCD is the older sensor type. Although first developed in the 70’s, it was not really a mature technology until the 90’s. The difference between CCD and CMOS is essentially the material used to make the sensor. CCD was easier to get to work, but the technology has now improved so that good CMOS sensors can be made. Nowadays you will find that most webcam sensors will be CMOS sensors. There are advantages to using either sensor, but at the end of the day a good quality sensor will perform better than a bad quality sensor.</a:t>
            </a:r>
          </a:p>
          <a:p>
            <a:endParaRPr lang="en-GB"/>
          </a:p>
          <a:p>
            <a:r>
              <a:rPr lang="en-GB"/>
              <a:t>To get an idea what kind of quality you can expect, the sensor will determine the resolution and quality the webcam supports. Looking at the resolution can be a little misleading. It is not uncommon, it actually happens more often than not, that the sensor will measure less resolution than the maximum supported resolution. To get the higher resolutions, the electronics in the device will use averaging and other upscaling techniques. When looking at webcams, the manufacturer may not release what kind of sensors the webcam uses. To get an idea, ask the salesperson to give you a demo or find some test footage on YouTube. There are plenty of people who give new webcams a test run and post videos showing their results.</a:t>
            </a:r>
          </a:p>
          <a:p>
            <a:endParaRPr lang="en-GB"/>
          </a:p>
          <a:p>
            <a:r>
              <a:rPr lang="en-GB"/>
              <a:t>For a lot of webcams, you will find that they generally use a plastic lens. Plastic lenses are cheap to make. You will find that they are used in a lot of mobile devices. Glass lenses make a difference, but with a good sensor, a plastic lens will also give you good results. Unless you start spending some big money, you most likely will have a plastic lens on the camera.</a:t>
            </a:r>
          </a:p>
          <a:p>
            <a:endParaRPr lang="en-GB"/>
          </a:p>
          <a:p>
            <a:r>
              <a:rPr lang="en-GB"/>
              <a:t>The cheaper cameras will have a plastic lens that is fixed in place, that don’t have optical zoom. When I say cheap, I mean very cheap webcams. These are the ones you find in the bargain bin or very, very cheap on ebay. Nowadays, at any decent store, the cheapest webcam should not use a basic plastic lens.</a:t>
            </a:r>
          </a:p>
          <a:p>
            <a:endParaRPr lang="en-GB"/>
          </a:p>
          <a:p>
            <a:r>
              <a:rPr lang="en-GB"/>
              <a:t>On very old webcams, you may find that they have a focusing ring to move the lens in and out, which will change the focus of the webcam rather than having an internal motor for automatic focus. Nowadays, generally webcams all have automatic focus. The more expensive webcams will also have the ability to zoom in and out as well.</a:t>
            </a:r>
          </a:p>
          <a:p>
            <a:endParaRPr lang="en-GB"/>
          </a:p>
          <a:p>
            <a:r>
              <a:rPr lang="en-GB"/>
              <a:t>If you have a basic fixed plastic lens, this means the lens cannot move and thus the focus of the webcam will not be able to change. Not having to worry about focusing also means less electronics in the webcam making it cheaper to make. To understand how one can get away without being able to change the focus, let’s have a look at the concept of depth of field.</a:t>
            </a:r>
          </a:p>
          <a:p>
            <a:endParaRPr lang="en-GB"/>
          </a:p>
          <a:p>
            <a:r>
              <a:rPr lang="en-GB"/>
              <a:t>Depth of field essentially means this. Consider that you have a webcam. A fixed lens webcam will have an area in front of it that will be in focus. In the case of cheap webcams, the depth of field is big, but fixed. Essentially, they attempt to get the maximum depth of field as close to infinite as they can.</a:t>
            </a:r>
          </a:p>
          <a:p>
            <a:endParaRPr lang="en-GB"/>
          </a:p>
          <a:p>
            <a:r>
              <a:rPr lang="en-GB"/>
              <a:t>This essentially means that if you put something too close to the webcam it will be out of focus. This is generally not a problem as you generally don’t put items very close to the webcam. If you start moving away from the webcam, it should be in focus. Once you get outside of this range, it will start to become out of focus.</a:t>
            </a:r>
          </a:p>
          <a:p>
            <a:endParaRPr lang="en-GB"/>
          </a:p>
          <a:p>
            <a:r>
              <a:rPr lang="en-GB"/>
              <a:t>Keep in mind that devices like webcams and mobile devices create a very large depth of field. So, even if you have mountains in the background, they should not look out of focus; however, they won’t look sharp. Think of it like this, depth of field is a range where items in the middle of the field are the sharpest. If the camera allows it, this range can be moved so different items are in focus. To get the best results, the subject should be in the middle of the depth of field. Webcams tend to focus on the biggest item directly in front of the webcam, which will generally be the subject. A good webcam should also be adjusting the depth of field to the subject to get good results.</a:t>
            </a:r>
          </a:p>
          <a:p>
            <a:endParaRPr lang="en-GB"/>
          </a:p>
          <a:p>
            <a:r>
              <a:rPr lang="en-GB"/>
              <a:t>This may not sound like a big concern, but consider you want to show someone something on a webcam, for example a document. When this occurs, you want the webcam to be able to change its focus so, when the document is close to the webcam, it can be seen. The very ,very cheapest webcams won’t be able to do this; however, you don’t have to pay that much to get a webcam that will.</a:t>
            </a:r>
          </a:p>
          <a:p>
            <a:endParaRPr lang="en-GB"/>
          </a:p>
          <a:p>
            <a:r>
              <a:rPr lang="en-GB"/>
              <a:t>So now that we have a basic understanding of how webcams work, what is the disadvantage of using them compared with a regular camera.</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90941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06:54 The point to remember with a webcam is that it is designed with a specific purpose in mind. By contrast, a video camera is made for more general use. So, generally speaking, webcams will be cheaper to make than a video camera. This is because the additional features in a video camera increase the manufacturing costs.</a:t>
            </a:r>
          </a:p>
          <a:p>
            <a:endParaRPr lang="en-GB"/>
          </a:p>
          <a:p>
            <a:r>
              <a:rPr lang="en-GB"/>
              <a:t>Video cameras tend to have features like optical zoom. The more expensive webcams will have more features such as optical zoom; however, they are still designed with the specific purpose of being a webcam.</a:t>
            </a:r>
          </a:p>
          <a:p>
            <a:endParaRPr lang="en-GB"/>
          </a:p>
          <a:p>
            <a:r>
              <a:rPr lang="en-GB"/>
              <a:t>Webcams are also designed with a big depth of field, whereas, generally, video cameras are designed with a variable depth of field. Unless the video camera is very cheap, it will have features like an adjustable iris. This affects how much light reaches the sensor in the camera. Webcams may not have this feature. At least, the cheap ones won’t.</a:t>
            </a:r>
          </a:p>
          <a:p>
            <a:endParaRPr lang="en-GB"/>
          </a:p>
          <a:p>
            <a:r>
              <a:rPr lang="en-GB"/>
              <a:t>In the case of a webcam, having a fixed iris means the iris needs to be quite small in diameter. I won’t go into the science of this, but essentially you need a small iris in order to get a big depth of field. A small iris means less light gets in, so to get good results, you need more light.</a:t>
            </a:r>
          </a:p>
          <a:p>
            <a:endParaRPr lang="en-GB"/>
          </a:p>
          <a:p>
            <a:r>
              <a:rPr lang="en-GB"/>
              <a:t>This is generally not a problem since webcams are generally used inside. This means that you can control the light in the room. It is pretty simple to add additional lights if needed. In contrast, since a video camera can generally change things like the Iris and other settings, video cameras work better in low light.</a:t>
            </a:r>
          </a:p>
          <a:p>
            <a:endParaRPr lang="en-GB"/>
          </a:p>
          <a:p>
            <a:r>
              <a:rPr lang="en-GB"/>
              <a:t>If you are looking at video conferencing or video chat, a webcam should meet your needs. If you are using it in a conference room, it may be worth looking at paying the extra money for a webcam that has pan and zoom functions. A lot of video conferencing software will be able to access these functions.</a:t>
            </a:r>
          </a:p>
          <a:p>
            <a:endParaRPr lang="en-GB"/>
          </a:p>
          <a:p>
            <a:r>
              <a:rPr lang="en-GB"/>
              <a:t>So, the next point to consider is, would you want to use a video camera rather than a webcam. There are a lot of digital cameras out there that have video functions. Would you want to consider using one of them?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12287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09:05 If you have already spent a lot on a video camera or digital camera, you may want to consider using these as a webcam. A camera you spent thousands of dollars on should give you better results, in theory anyway.</a:t>
            </a:r>
          </a:p>
          <a:p>
            <a:endParaRPr lang="en-GB"/>
          </a:p>
          <a:p>
            <a:r>
              <a:rPr lang="en-GB"/>
              <a:t>Let’s consider that you have either a digital camera or a video camera you want to use as a webcam. The first thing to check is if it supports being used as a webcam. Although pretty common nowadays, not all still cameras will have this feature. If they do support this feature, also check what resolution they export at. They may not export at the full resolution of the camera due to limitations of bandwidth from the camera.</a:t>
            </a:r>
          </a:p>
          <a:p>
            <a:endParaRPr lang="en-GB"/>
          </a:p>
          <a:p>
            <a:r>
              <a:rPr lang="en-GB"/>
              <a:t>Using cameras like this, assuming they are of good quality, you should be able to get some good results. For example, a good quality camera will give you better control of focus. The cheaper webcams and cameras use a fixed large depth of field or have limited ability to change it. This essentially is designed to allow it to give good results in a large number of situations. This makes them essentially point and shoot; however, having them fixed like this means that you don’t have a lot of control of what you are shooting. For example, if you watch a movie, you will notice that often the actor in the shot will be in focus while the background is out of focus. Film makers do this to make the actor look sharp and in focus, thus bringing attention to the actor and blurring out what is less important like the background.</a:t>
            </a:r>
          </a:p>
          <a:p>
            <a:endParaRPr lang="en-GB"/>
          </a:p>
          <a:p>
            <a:r>
              <a:rPr lang="en-GB"/>
              <a:t>If you are using a webcam at home or in a conference room, this level of control probably won’t be of importance to you. If you are using green screens, then you may want the extra level of control. A green or blue screen is placed behind the actor. This color is then removed by software or hardware and can be replaced by your own background.</a:t>
            </a:r>
          </a:p>
          <a:p>
            <a:endParaRPr lang="en-GB"/>
          </a:p>
          <a:p>
            <a:r>
              <a:rPr lang="en-GB"/>
              <a:t>If you are using a green screen, one little trick is to keep the actor in focus and have the green screen out of focus. This gives better results when removing the green screen and replacing it with your own background. To do tricks like this, you need equipment with manual controls which generally professional cameras and video cameras will have.</a:t>
            </a:r>
          </a:p>
          <a:p>
            <a:endParaRPr lang="en-GB"/>
          </a:p>
          <a:p>
            <a:r>
              <a:rPr lang="en-GB"/>
              <a:t>Remember, that webcams are designed to be used as webcams. So essentially, they are plug and play. By contrast, if you start using devices that were not designed for the primary purpose of being a webcam, they may require additional software in order to work. This means they may not be usable in your voice chat software or conferencing software, by default, and may require additional software or workarounds.</a:t>
            </a:r>
          </a:p>
          <a:p>
            <a:endParaRPr lang="en-GB"/>
          </a:p>
          <a:p>
            <a:r>
              <a:rPr lang="en-GB"/>
              <a:t>To get around this, a simple solution is to purchase a device like an HDMI to webcam converter. Most devices will have an HDMI output plug. These devices allow the computer to see the device as a webcam. In some cases, the HDMI output may output a lower resolution than the camera captures. HDMI converters are pretty cheap to buy and a lot easier than installing additional software. However, keep in mind the output will be what the camera outputs. If your camera is outputting information on the screen such as the battery level and other information, this will be transferred to the computer. With some cameras you will be able to switch this information off, some you will not. So, if you decide to purchase an expensive camera and want to use that as a webcam as well, do your research first and make sure that it will work the way you want it to. If you purchase a good quality webcam, you may not have as much control over the output, but at least it will work with only a small amount of effort.</a:t>
            </a:r>
          </a:p>
          <a:p>
            <a:endParaRPr lang="en-GB"/>
          </a:p>
          <a:p>
            <a:r>
              <a:rPr lang="en-GB"/>
              <a:t>The last point to consider is that still cameras and video cameras are bulky compared with webcams. Installing a webcam may just involve hanging it on the top of your monitor. However, you may need a tripod or other mounting device to connect a camera. These devices will often require additional power, whereas a webcam will normally just run off a USB cable.</a:t>
            </a:r>
          </a:p>
          <a:p>
            <a:endParaRPr lang="en-GB"/>
          </a:p>
          <a:p>
            <a:r>
              <a:rPr lang="en-GB"/>
              <a:t>If you decide to use a dedicated webcam, you should be able to get it up and running with minimal amount of effort. Using a still camera or a video camera may give you better results, but unless it is designed to run as a webcam it could be more trouble than it is worth to get it running. Make sure you check the packaging before purchase, and it says that it will work as a webcam.</a:t>
            </a:r>
          </a:p>
          <a:p>
            <a:endParaRPr lang="en-GB"/>
          </a:p>
          <a:p>
            <a:r>
              <a:rPr lang="en-GB"/>
              <a:t>Software support is getting better and better. It is possible nowadays to get software to run on your mobile device or tablet to get it to work as a webcam. If you just want to give it a go and don’t want to spend any money, you may have a mobile device already that you can use as a webcam.</a:t>
            </a:r>
          </a:p>
          <a:p>
            <a:endParaRPr lang="en-GB"/>
          </a:p>
          <a:p>
            <a:r>
              <a:rPr lang="en-GB"/>
              <a:t>Now that we have had a look at what you may check for, let’s consider what you need to think about in terms of privacy and security.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7420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13:50 Since a webcam is able to connect to the network, it essentially can be remotely controlled. Connecting to a webcam without permission is called “Camfecting” or essentially hacking into the camera remotely.</a:t>
            </a:r>
          </a:p>
          <a:p>
            <a:endParaRPr lang="en-GB"/>
          </a:p>
          <a:p>
            <a:r>
              <a:rPr lang="en-GB"/>
              <a:t>Good security, such as installing the latest updates and installing a firewall will help prevent this happening, but can’t guarantee that it won’t happen. To get around this problem, there are many places that sell webcam privacy sliders. These are essentially a little slider that either blocks or unblocks the webcam.</a:t>
            </a:r>
          </a:p>
          <a:p>
            <a:endParaRPr lang="en-GB"/>
          </a:p>
          <a:p>
            <a:r>
              <a:rPr lang="en-GB"/>
              <a:t>In the case of this laptop, there is an in-built webcam. The privacy slider is either stuck on or in some cases a magnet is used. Having a slider like this means that even if the laptop is hacked, while the camera is blocked, the attacker won’t be able to see anything using the webcam.</a:t>
            </a:r>
          </a:p>
          <a:p>
            <a:endParaRPr lang="en-GB"/>
          </a:p>
          <a:p>
            <a:r>
              <a:rPr lang="en-GB"/>
              <a:t>If you are never planning on using the webcam in your laptop, you can also place some tape over the webcam to block it. These sliders can also be used on mobile devices and tablets. However, in the case of newer mobile devices, they may have a number of cameras making it difficult to apply a slider like these. In this case, you should consider purchasing a case with a slider built in.</a:t>
            </a:r>
          </a:p>
          <a:p>
            <a:endParaRPr lang="en-GB"/>
          </a:p>
          <a:p>
            <a:r>
              <a:rPr lang="en-GB"/>
              <a:t>In some cases, your webcam may have a light in it that will light up when the webcam is used. In this example, when the webcam is activated the blue light around the lens will light up. The webcam is built in such a way that when the camera is powered, the light will come on with it. Since it is hardwired like this, it is not possible to switch the camera on without switching the light on.</a:t>
            </a:r>
          </a:p>
          <a:p>
            <a:endParaRPr lang="en-GB"/>
          </a:p>
          <a:p>
            <a:r>
              <a:rPr lang="en-GB"/>
              <a:t>Hopefully, if someone hacks into your webcam you will notice the light coming on. If you are concerned, you can always turn the webcam away from you when you’re not using it, or unplug it. Unfortunately, webcams are hacked into remotely every day. Generally, the most common attack on webcams are ones where they are still using the default usernames and passwords or simple passwords. There are websites out there that will provide lists of hacked webcams. If you are worried about this, make sure your security is up to date and, where appropriate, purchase a webcam slider or other device to block the webcam when it is not in use.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6631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16:07 The last topic that I will look at is 3D webcams. These webcams have two cameras that record slightly different views of the world that can be used to create a video that looks 3D like. The webcam may also have additional sensors for depth perception.</a:t>
            </a:r>
          </a:p>
          <a:p>
            <a:endParaRPr lang="en-GB"/>
          </a:p>
          <a:p>
            <a:r>
              <a:rPr lang="en-GB"/>
              <a:t>The webcam can record in 3D. However, in order for the other party to view it in 3D, they will need a virtual reality headset or a 3D TV. 3D webcams have not really taken off because, generally, there is little perceived benefit of video conferencing or video chat for the extra hassle of having to use a VR headset or 3D TV.</a:t>
            </a:r>
          </a:p>
          <a:p>
            <a:endParaRPr lang="en-GB"/>
          </a:p>
          <a:p>
            <a:r>
              <a:rPr lang="en-GB"/>
              <a:t>3D Webcams do, however, allow for 3D scanning. This essentially means that it can pick up movement and objects in 3D space, for example, gesture tracking. So essentially, you could make a movement in 3D space and this could be translated into an instruction for the computer. This is something that looks good in the movies, but in the real world is not used that much because it is generally easier to use a mouse and keyboard.</a:t>
            </a:r>
          </a:p>
          <a:p>
            <a:endParaRPr lang="en-GB"/>
          </a:p>
          <a:p>
            <a:r>
              <a:rPr lang="en-GB"/>
              <a:t>Something that is starting to get used a lot more is facial analysis and facial recognition. Not so much on computers as yet, however, on mobile devices you are starting to see it more and more. Mobile devices are starting to use 3D for facial recognition as a way of automatically unlocking the device by the user looking at the camera. 3D gives better security as older facial recognition could be bypassed by holding a printed picture of the person in front of the camera.</a:t>
            </a:r>
          </a:p>
          <a:p>
            <a:endParaRPr lang="en-GB"/>
          </a:p>
          <a:p>
            <a:r>
              <a:rPr lang="en-GB"/>
              <a:t>We have not seen this technology used in laptops, except in a few cases. If it is proven to be successful in mobile devices, we may see this change in the future and become more</a:t>
            </a:r>
          </a:p>
          <a:p>
            <a:endParaRPr lang="en-GB"/>
          </a:p>
          <a:p>
            <a:r>
              <a:rPr lang="en-GB"/>
              <a:t>commonplace in laptops.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91418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17:59 That concludes this video from ITFreeTraining on webcams. Hopefully we helped you understand them better and given you a better idea of what to purchase. Until the next video from us, I would like to thank you for watching.</a:t>
            </a:r>
          </a:p>
          <a:p>
            <a:endParaRPr lang="en-GB" dirty="0"/>
          </a:p>
          <a:p>
            <a:r>
              <a:rPr lang="en-GB" dirty="0"/>
              <a:t>References</a:t>
            </a:r>
          </a:p>
          <a:p>
            <a:r>
              <a:rPr lang="en-GB" dirty="0"/>
              <a:t>“The Official CompTIA A+ Core Study Guide (Exam 220-1001)” Chapter X Section 5 Paragraph 230 - 239</a:t>
            </a:r>
          </a:p>
          <a:p>
            <a:r>
              <a:rPr lang="en-GB" dirty="0"/>
              <a:t>“CompTIA A+ Certification exam guide. Tenth edition” Pages 416 – 417</a:t>
            </a:r>
          </a:p>
          <a:p>
            <a:r>
              <a:rPr lang="en-GB" dirty="0"/>
              <a:t>“Webcam” https://en.wikipedia.org/wiki/Webcam</a:t>
            </a:r>
          </a:p>
          <a:p>
            <a:r>
              <a:rPr lang="en-GB" dirty="0"/>
              <a:t>“CCD versus CMOS: Which is Better?” https://diffractionlimited.com/ccd-versus-cmos-better</a:t>
            </a:r>
          </a:p>
          <a:p>
            <a:r>
              <a:rPr lang="en-GB" dirty="0"/>
              <a:t>“Picture: </a:t>
            </a:r>
            <a:r>
              <a:rPr lang="en-GB" dirty="0" err="1"/>
              <a:t>Sweex</a:t>
            </a:r>
            <a:r>
              <a:rPr lang="en-GB" dirty="0"/>
              <a:t> USB webcam PCB with without lens close up.jpg” https://en.wikipedia.org/wiki/File:Sweex_USB_webcam_PCB_with_without_lens_close_up.jpg</a:t>
            </a:r>
          </a:p>
          <a:p>
            <a:r>
              <a:rPr lang="en-GB" dirty="0"/>
              <a:t>“Picture: Cat” https://unsplash.com/photos/_ir1D49PRqM</a:t>
            </a:r>
          </a:p>
          <a:p>
            <a:r>
              <a:rPr lang="en-GB" dirty="0"/>
              <a:t>“Picture: Tin Can” https://unsplash.com/photos/xqlR_7vNMfs</a:t>
            </a:r>
          </a:p>
          <a:p>
            <a:r>
              <a:rPr lang="en-GB" dirty="0"/>
              <a:t>“Picture: Tree” https://unsplash.com/photos/qPRF2l27Lhg</a:t>
            </a:r>
          </a:p>
          <a:p>
            <a:r>
              <a:rPr lang="en-GB" dirty="0"/>
              <a:t>“Picture: Laptop” https://en.wikipedia.org/wiki/Laptop#/media/File:Macbook_Air.jpg</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10/21/2023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Webcams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08950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Video cameras that stream video</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Designed with video chat in mind</a:t>
            </a:r>
            <a:endParaRPr lang="en-US" sz="7500" dirty="0">
              <a:latin typeface="Arial" panose="020B0604020202020204" pitchFamily="34" charset="0"/>
              <a:cs typeface="Arial" panose="020B0604020202020204" pitchFamily="34" charset="0"/>
            </a:endParaRPr>
          </a:p>
        </p:txBody>
      </p:sp>
      <p:sp>
        <p:nvSpPr>
          <p:cNvPr id="3" name="5_Webcam 3 text">
            <a:extLst>
              <a:ext uri="{FF2B5EF4-FFF2-40B4-BE49-F238E27FC236}">
                <a16:creationId xmlns:a16="http://schemas.microsoft.com/office/drawing/2014/main" id="{FCE9C59E-7B7B-C732-B528-68B73C182BFE}"/>
              </a:ext>
            </a:extLst>
          </p:cNvPr>
          <p:cNvSpPr txBox="1"/>
          <p:nvPr/>
        </p:nvSpPr>
        <p:spPr>
          <a:xfrm>
            <a:off x="26824185" y="15861975"/>
            <a:ext cx="845455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Zoom and pan</a:t>
            </a:r>
          </a:p>
        </p:txBody>
      </p:sp>
      <p:pic>
        <p:nvPicPr>
          <p:cNvPr id="4" name="5_Webcam 3" descr="A close up of electronics&#10;&#10;Description automatically generated">
            <a:extLst>
              <a:ext uri="{FF2B5EF4-FFF2-40B4-BE49-F238E27FC236}">
                <a16:creationId xmlns:a16="http://schemas.microsoft.com/office/drawing/2014/main" id="{832939BD-68DB-866B-9E9D-41924D3D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5050" y="5689304"/>
            <a:ext cx="10423106" cy="9355680"/>
          </a:xfrm>
          <a:prstGeom prst="rect">
            <a:avLst/>
          </a:prstGeom>
        </p:spPr>
      </p:pic>
      <p:sp>
        <p:nvSpPr>
          <p:cNvPr id="6" name="4_webcam 2 text">
            <a:extLst>
              <a:ext uri="{FF2B5EF4-FFF2-40B4-BE49-F238E27FC236}">
                <a16:creationId xmlns:a16="http://schemas.microsoft.com/office/drawing/2014/main" id="{A4C9003D-C58C-EDE6-FF72-F0CE891F7D61}"/>
              </a:ext>
            </a:extLst>
          </p:cNvPr>
          <p:cNvSpPr txBox="1"/>
          <p:nvPr/>
        </p:nvSpPr>
        <p:spPr>
          <a:xfrm>
            <a:off x="13251151" y="15861975"/>
            <a:ext cx="10663496"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Inbuilt microphone</a:t>
            </a:r>
          </a:p>
        </p:txBody>
      </p:sp>
      <p:pic>
        <p:nvPicPr>
          <p:cNvPr id="8" name="4_webcam 2" descr="A close up of electronics&#10;&#10;Description automatically generated">
            <a:extLst>
              <a:ext uri="{FF2B5EF4-FFF2-40B4-BE49-F238E27FC236}">
                <a16:creationId xmlns:a16="http://schemas.microsoft.com/office/drawing/2014/main" id="{A4A0B80E-052A-C2B9-D2D0-7BEE578CF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6057" y="7328978"/>
            <a:ext cx="11131063" cy="7950759"/>
          </a:xfrm>
          <a:prstGeom prst="rect">
            <a:avLst/>
          </a:prstGeom>
        </p:spPr>
      </p:pic>
      <p:sp>
        <p:nvSpPr>
          <p:cNvPr id="10" name="3_Webcam 1 text">
            <a:extLst>
              <a:ext uri="{FF2B5EF4-FFF2-40B4-BE49-F238E27FC236}">
                <a16:creationId xmlns:a16="http://schemas.microsoft.com/office/drawing/2014/main" id="{6AD09CCD-9951-7A07-32F3-B84DAE4D82FF}"/>
              </a:ext>
            </a:extLst>
          </p:cNvPr>
          <p:cNvSpPr txBox="1"/>
          <p:nvPr/>
        </p:nvSpPr>
        <p:spPr>
          <a:xfrm>
            <a:off x="513634" y="15861975"/>
            <a:ext cx="12160702"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Basic/no microphone</a:t>
            </a:r>
          </a:p>
        </p:txBody>
      </p:sp>
      <p:pic>
        <p:nvPicPr>
          <p:cNvPr id="16" name="3_Webcam 1" descr="A close up of a camera&#10;&#10;Description automatically generated">
            <a:extLst>
              <a:ext uri="{FF2B5EF4-FFF2-40B4-BE49-F238E27FC236}">
                <a16:creationId xmlns:a16="http://schemas.microsoft.com/office/drawing/2014/main" id="{31774080-1C12-0101-73C9-902A1CEBF8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7698" y="7302216"/>
            <a:ext cx="8808078" cy="7950759"/>
          </a:xfrm>
          <a:prstGeom prst="rect">
            <a:avLst/>
          </a:prstGeom>
        </p:spPr>
      </p:pic>
    </p:spTree>
    <p:extLst>
      <p:ext uri="{BB962C8B-B14F-4D97-AF65-F5344CB8AC3E}">
        <p14:creationId xmlns:p14="http://schemas.microsoft.com/office/powerpoint/2010/main" val="95156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Webcam Basics</a:t>
            </a:r>
          </a:p>
        </p:txBody>
      </p:sp>
      <p:pic>
        <p:nvPicPr>
          <p:cNvPr id="3" name="15_tree" descr="A picture containing cup, indoor, coffee, sitting&#10;&#10;Description automatically generated">
            <a:extLst>
              <a:ext uri="{FF2B5EF4-FFF2-40B4-BE49-F238E27FC236}">
                <a16:creationId xmlns:a16="http://schemas.microsoft.com/office/drawing/2014/main" id="{551022CD-F9F5-D078-1525-C1D043002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1874" y="7894837"/>
            <a:ext cx="2598974" cy="7235733"/>
          </a:xfrm>
          <a:prstGeom prst="rect">
            <a:avLst/>
          </a:prstGeom>
        </p:spPr>
      </p:pic>
      <p:pic>
        <p:nvPicPr>
          <p:cNvPr id="4" name="14_cat" descr="A cat sitting in a dark room&#10;&#10;Description automatically generated">
            <a:extLst>
              <a:ext uri="{FF2B5EF4-FFF2-40B4-BE49-F238E27FC236}">
                <a16:creationId xmlns:a16="http://schemas.microsoft.com/office/drawing/2014/main" id="{7472CA8F-05E8-E9DA-9146-D3E52E945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6667" y="10023476"/>
            <a:ext cx="3149063" cy="5343697"/>
          </a:xfrm>
          <a:prstGeom prst="rect">
            <a:avLst/>
          </a:prstGeom>
        </p:spPr>
      </p:pic>
      <p:sp>
        <p:nvSpPr>
          <p:cNvPr id="6" name="12_Bottom point">
            <a:extLst>
              <a:ext uri="{FF2B5EF4-FFF2-40B4-BE49-F238E27FC236}">
                <a16:creationId xmlns:a16="http://schemas.microsoft.com/office/drawing/2014/main" id="{D8AA489A-351F-4155-B3C6-A57F93D0AF12}"/>
              </a:ext>
            </a:extLst>
          </p:cNvPr>
          <p:cNvSpPr txBox="1"/>
          <p:nvPr/>
        </p:nvSpPr>
        <p:spPr>
          <a:xfrm>
            <a:off x="21806580" y="16957271"/>
            <a:ext cx="1227932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Big, but fixed depth of field</a:t>
            </a:r>
          </a:p>
        </p:txBody>
      </p:sp>
      <p:sp>
        <p:nvSpPr>
          <p:cNvPr id="8" name="11_Arrow text">
            <a:extLst>
              <a:ext uri="{FF2B5EF4-FFF2-40B4-BE49-F238E27FC236}">
                <a16:creationId xmlns:a16="http://schemas.microsoft.com/office/drawing/2014/main" id="{886E9B61-01D8-FC54-CAE5-CD3A2A73940E}"/>
              </a:ext>
            </a:extLst>
          </p:cNvPr>
          <p:cNvSpPr txBox="1"/>
          <p:nvPr/>
        </p:nvSpPr>
        <p:spPr>
          <a:xfrm>
            <a:off x="25853887" y="15697939"/>
            <a:ext cx="3778599"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In focus</a:t>
            </a:r>
          </a:p>
        </p:txBody>
      </p:sp>
      <p:grpSp>
        <p:nvGrpSpPr>
          <p:cNvPr id="10" name="11_Arrow">
            <a:extLst>
              <a:ext uri="{FF2B5EF4-FFF2-40B4-BE49-F238E27FC236}">
                <a16:creationId xmlns:a16="http://schemas.microsoft.com/office/drawing/2014/main" id="{4BCC212C-1A20-8938-7653-049B57689CB2}"/>
              </a:ext>
            </a:extLst>
          </p:cNvPr>
          <p:cNvGrpSpPr/>
          <p:nvPr/>
        </p:nvGrpSpPr>
        <p:grpSpPr>
          <a:xfrm>
            <a:off x="23088799" y="15130570"/>
            <a:ext cx="10023444" cy="1279588"/>
            <a:chOff x="15240000" y="9586237"/>
            <a:chExt cx="6629400" cy="846306"/>
          </a:xfrm>
        </p:grpSpPr>
        <p:cxnSp>
          <p:nvCxnSpPr>
            <p:cNvPr id="36" name="Straight Arrow Connector 35">
              <a:extLst>
                <a:ext uri="{FF2B5EF4-FFF2-40B4-BE49-F238E27FC236}">
                  <a16:creationId xmlns:a16="http://schemas.microsoft.com/office/drawing/2014/main" id="{70F5AA79-011D-838A-8577-B0BAA649EC89}"/>
                </a:ext>
              </a:extLst>
            </p:cNvPr>
            <p:cNvCxnSpPr>
              <a:cxnSpLocks/>
            </p:cNvCxnSpPr>
            <p:nvPr/>
          </p:nvCxnSpPr>
          <p:spPr>
            <a:xfrm>
              <a:off x="15392400" y="10037689"/>
              <a:ext cx="6408762" cy="0"/>
            </a:xfrm>
            <a:prstGeom prst="straightConnector1">
              <a:avLst/>
            </a:prstGeom>
            <a:ln w="120650">
              <a:solidFill>
                <a:schemeClr val="tx1"/>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39AE9326-C9A0-D633-4A4D-D76B2D3B5349}"/>
                </a:ext>
              </a:extLst>
            </p:cNvPr>
            <p:cNvCxnSpPr>
              <a:cxnSpLocks/>
            </p:cNvCxnSpPr>
            <p:nvPr/>
          </p:nvCxnSpPr>
          <p:spPr>
            <a:xfrm>
              <a:off x="15240000" y="9642869"/>
              <a:ext cx="0" cy="789674"/>
            </a:xfrm>
            <a:prstGeom prst="straightConnector1">
              <a:avLst/>
            </a:prstGeom>
            <a:ln w="120650">
              <a:solidFill>
                <a:schemeClr val="tx1"/>
              </a:solidFill>
              <a:headEnd type="none"/>
              <a:tailEnd type="none"/>
            </a:ln>
          </p:spPr>
          <p:style>
            <a:lnRef idx="1">
              <a:schemeClr val="accent6"/>
            </a:lnRef>
            <a:fillRef idx="0">
              <a:schemeClr val="accent6"/>
            </a:fillRef>
            <a:effectRef idx="0">
              <a:schemeClr val="accent6"/>
            </a:effectRef>
            <a:fontRef idx="minor">
              <a:schemeClr val="tx1"/>
            </a:fontRef>
          </p:style>
        </p:cxnSp>
        <p:cxnSp>
          <p:nvCxnSpPr>
            <p:cNvPr id="38" name="Straight Arrow Connector 37">
              <a:extLst>
                <a:ext uri="{FF2B5EF4-FFF2-40B4-BE49-F238E27FC236}">
                  <a16:creationId xmlns:a16="http://schemas.microsoft.com/office/drawing/2014/main" id="{4C4E0264-63A8-FED3-D104-164428A8C15D}"/>
                </a:ext>
              </a:extLst>
            </p:cNvPr>
            <p:cNvCxnSpPr>
              <a:cxnSpLocks/>
            </p:cNvCxnSpPr>
            <p:nvPr/>
          </p:nvCxnSpPr>
          <p:spPr>
            <a:xfrm>
              <a:off x="21869400" y="9586237"/>
              <a:ext cx="0" cy="846306"/>
            </a:xfrm>
            <a:prstGeom prst="straightConnector1">
              <a:avLst/>
            </a:prstGeom>
            <a:ln w="120650">
              <a:solidFill>
                <a:schemeClr val="tx1"/>
              </a:solidFill>
              <a:headEnd type="none"/>
              <a:tailEnd type="none"/>
            </a:ln>
          </p:spPr>
          <p:style>
            <a:lnRef idx="1">
              <a:schemeClr val="accent6"/>
            </a:lnRef>
            <a:fillRef idx="0">
              <a:schemeClr val="accent6"/>
            </a:fillRef>
            <a:effectRef idx="0">
              <a:schemeClr val="accent6"/>
            </a:effectRef>
            <a:fontRef idx="minor">
              <a:schemeClr val="tx1"/>
            </a:fontRef>
          </p:style>
        </p:cxnSp>
      </p:grpSp>
      <p:pic>
        <p:nvPicPr>
          <p:cNvPr id="21" name="10_Webcam" descr="A close up of electronics&#10;&#10;Description automatically generated">
            <a:extLst>
              <a:ext uri="{FF2B5EF4-FFF2-40B4-BE49-F238E27FC236}">
                <a16:creationId xmlns:a16="http://schemas.microsoft.com/office/drawing/2014/main" id="{77A22C4B-DFDE-B153-72E6-DCE600294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020876" y="10417838"/>
            <a:ext cx="3715876" cy="3234627"/>
          </a:xfrm>
          <a:prstGeom prst="rect">
            <a:avLst/>
          </a:prstGeom>
        </p:spPr>
      </p:pic>
      <p:pic>
        <p:nvPicPr>
          <p:cNvPr id="22" name="13_can" descr="A close up of a device&#10;&#10;Description automatically generated">
            <a:extLst>
              <a:ext uri="{FF2B5EF4-FFF2-40B4-BE49-F238E27FC236}">
                <a16:creationId xmlns:a16="http://schemas.microsoft.com/office/drawing/2014/main" id="{04DA055C-4C5D-A951-AC93-E5E66110D5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94691" y="11895943"/>
            <a:ext cx="2139744" cy="3234627"/>
          </a:xfrm>
          <a:prstGeom prst="rect">
            <a:avLst/>
          </a:prstGeom>
        </p:spPr>
      </p:pic>
      <p:sp>
        <p:nvSpPr>
          <p:cNvPr id="23" name="13_Can text_2D1.0">
            <a:extLst>
              <a:ext uri="{FF2B5EF4-FFF2-40B4-BE49-F238E27FC236}">
                <a16:creationId xmlns:a16="http://schemas.microsoft.com/office/drawing/2014/main" id="{9448A24D-02CA-7CE9-93F5-B1731760CCD5}"/>
              </a:ext>
            </a:extLst>
          </p:cNvPr>
          <p:cNvSpPr txBox="1"/>
          <p:nvPr/>
        </p:nvSpPr>
        <p:spPr>
          <a:xfrm>
            <a:off x="21177315" y="13215198"/>
            <a:ext cx="2281177" cy="2000998"/>
          </a:xfrm>
          <a:prstGeom prst="rect">
            <a:avLst/>
          </a:prstGeom>
          <a:noFill/>
        </p:spPr>
        <p:txBody>
          <a:bodyPr wrap="none" rtlCol="0">
            <a:spAutoFit/>
          </a:bodyPr>
          <a:lstStyle/>
          <a:p>
            <a:pPr algn="ctr"/>
            <a:r>
              <a:rPr lang="en-US" sz="4000" dirty="0">
                <a:solidFill>
                  <a:schemeClr val="bg1"/>
                </a:solidFill>
              </a:rPr>
              <a:t>Out of</a:t>
            </a:r>
          </a:p>
          <a:p>
            <a:pPr algn="ctr"/>
            <a:r>
              <a:rPr lang="en-US" sz="4000" dirty="0">
                <a:solidFill>
                  <a:schemeClr val="bg1"/>
                </a:solidFill>
              </a:rPr>
              <a:t>focus</a:t>
            </a:r>
          </a:p>
        </p:txBody>
      </p:sp>
      <p:sp>
        <p:nvSpPr>
          <p:cNvPr id="24" name="9_Depth of field text">
            <a:extLst>
              <a:ext uri="{FF2B5EF4-FFF2-40B4-BE49-F238E27FC236}">
                <a16:creationId xmlns:a16="http://schemas.microsoft.com/office/drawing/2014/main" id="{AF0B87FA-024D-F39D-1EA0-1A8BDBD322A2}"/>
              </a:ext>
            </a:extLst>
          </p:cNvPr>
          <p:cNvSpPr txBox="1"/>
          <p:nvPr/>
        </p:nvSpPr>
        <p:spPr>
          <a:xfrm>
            <a:off x="24134901" y="8122298"/>
            <a:ext cx="623119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Depth of field</a:t>
            </a:r>
          </a:p>
        </p:txBody>
      </p:sp>
      <p:sp>
        <p:nvSpPr>
          <p:cNvPr id="25" name="8_Right Point 2">
            <a:extLst>
              <a:ext uri="{FF2B5EF4-FFF2-40B4-BE49-F238E27FC236}">
                <a16:creationId xmlns:a16="http://schemas.microsoft.com/office/drawing/2014/main" id="{89DF28BE-2FC3-8B69-4549-F2228125F7D6}"/>
              </a:ext>
            </a:extLst>
          </p:cNvPr>
          <p:cNvSpPr txBox="1"/>
          <p:nvPr/>
        </p:nvSpPr>
        <p:spPr>
          <a:xfrm>
            <a:off x="24134901" y="5595971"/>
            <a:ext cx="11533927"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Cheap versions are fixed</a:t>
            </a:r>
          </a:p>
        </p:txBody>
      </p:sp>
      <p:sp>
        <p:nvSpPr>
          <p:cNvPr id="26" name="7_Right Point 1">
            <a:extLst>
              <a:ext uri="{FF2B5EF4-FFF2-40B4-BE49-F238E27FC236}">
                <a16:creationId xmlns:a16="http://schemas.microsoft.com/office/drawing/2014/main" id="{C9FC515C-B1D2-C352-D88F-4173F07C33D1}"/>
              </a:ext>
            </a:extLst>
          </p:cNvPr>
          <p:cNvSpPr txBox="1"/>
          <p:nvPr/>
        </p:nvSpPr>
        <p:spPr>
          <a:xfrm>
            <a:off x="23966944" y="3945108"/>
            <a:ext cx="11875367"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Generally use plastic lens</a:t>
            </a:r>
          </a:p>
        </p:txBody>
      </p:sp>
      <p:pic>
        <p:nvPicPr>
          <p:cNvPr id="27" name="7_Lens" descr="A close up of a camera&#10;&#10;Description automatically generated">
            <a:extLst>
              <a:ext uri="{FF2B5EF4-FFF2-40B4-BE49-F238E27FC236}">
                <a16:creationId xmlns:a16="http://schemas.microsoft.com/office/drawing/2014/main" id="{F2F28EC7-93D0-35FE-3D8F-8C70EA2DB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98500" y="3625023"/>
            <a:ext cx="4420722" cy="4434891"/>
          </a:xfrm>
          <a:prstGeom prst="rect">
            <a:avLst/>
          </a:prstGeom>
        </p:spPr>
      </p:pic>
      <p:sp>
        <p:nvSpPr>
          <p:cNvPr id="28" name="6_Left Point 4">
            <a:extLst>
              <a:ext uri="{FF2B5EF4-FFF2-40B4-BE49-F238E27FC236}">
                <a16:creationId xmlns:a16="http://schemas.microsoft.com/office/drawing/2014/main" id="{16FC0693-CF01-96D7-4618-A39BAC9B574E}"/>
              </a:ext>
            </a:extLst>
          </p:cNvPr>
          <p:cNvSpPr txBox="1"/>
          <p:nvPr/>
        </p:nvSpPr>
        <p:spPr>
          <a:xfrm>
            <a:off x="809520" y="13540225"/>
            <a:ext cx="7883890"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Determines </a:t>
            </a:r>
          </a:p>
          <a:p>
            <a:r>
              <a:rPr lang="en-US" sz="8000" dirty="0">
                <a:latin typeface="Arial" panose="020B0604020202020204" pitchFamily="34" charset="0"/>
                <a:cs typeface="Arial" panose="020B0604020202020204" pitchFamily="34" charset="0"/>
              </a:rPr>
              <a:t>resolution/quality</a:t>
            </a:r>
          </a:p>
        </p:txBody>
      </p:sp>
      <p:sp>
        <p:nvSpPr>
          <p:cNvPr id="29" name="5_Left Point 3">
            <a:extLst>
              <a:ext uri="{FF2B5EF4-FFF2-40B4-BE49-F238E27FC236}">
                <a16:creationId xmlns:a16="http://schemas.microsoft.com/office/drawing/2014/main" id="{22F5DEF6-32F2-1891-F7D3-E66534CC4704}"/>
              </a:ext>
            </a:extLst>
          </p:cNvPr>
          <p:cNvSpPr txBox="1"/>
          <p:nvPr/>
        </p:nvSpPr>
        <p:spPr>
          <a:xfrm>
            <a:off x="809520" y="8684756"/>
            <a:ext cx="6511719" cy="255454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Mostly CMOS</a:t>
            </a:r>
          </a:p>
          <a:p>
            <a:r>
              <a:rPr lang="en-US" sz="8000" dirty="0">
                <a:latin typeface="Arial" panose="020B0604020202020204" pitchFamily="34" charset="0"/>
                <a:cs typeface="Arial" panose="020B0604020202020204" pitchFamily="34" charset="0"/>
              </a:rPr>
              <a:t>nowadays</a:t>
            </a:r>
          </a:p>
        </p:txBody>
      </p:sp>
      <p:sp>
        <p:nvSpPr>
          <p:cNvPr id="30" name="4_Left Point 2">
            <a:extLst>
              <a:ext uri="{FF2B5EF4-FFF2-40B4-BE49-F238E27FC236}">
                <a16:creationId xmlns:a16="http://schemas.microsoft.com/office/drawing/2014/main" id="{39F1EAA7-123E-2B4E-D84D-3C6BFFA50028}"/>
              </a:ext>
            </a:extLst>
          </p:cNvPr>
          <p:cNvSpPr txBox="1"/>
          <p:nvPr/>
        </p:nvSpPr>
        <p:spPr>
          <a:xfrm>
            <a:off x="809520" y="5720282"/>
            <a:ext cx="7425431"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CCD old sensor</a:t>
            </a:r>
          </a:p>
        </p:txBody>
      </p:sp>
      <p:sp>
        <p:nvSpPr>
          <p:cNvPr id="31" name="3_Left Point 1">
            <a:extLst>
              <a:ext uri="{FF2B5EF4-FFF2-40B4-BE49-F238E27FC236}">
                <a16:creationId xmlns:a16="http://schemas.microsoft.com/office/drawing/2014/main" id="{26899591-4E42-E512-7CAD-41E7A97B8BBF}"/>
              </a:ext>
            </a:extLst>
          </p:cNvPr>
          <p:cNvSpPr txBox="1"/>
          <p:nvPr/>
        </p:nvSpPr>
        <p:spPr>
          <a:xfrm>
            <a:off x="809520" y="4208053"/>
            <a:ext cx="10331674"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CMOS or CCD sensor</a:t>
            </a:r>
          </a:p>
        </p:txBody>
      </p:sp>
      <p:sp>
        <p:nvSpPr>
          <p:cNvPr id="32" name="2_Sensor text">
            <a:extLst>
              <a:ext uri="{FF2B5EF4-FFF2-40B4-BE49-F238E27FC236}">
                <a16:creationId xmlns:a16="http://schemas.microsoft.com/office/drawing/2014/main" id="{04D7B39B-1284-FC1B-6F98-374663910B70}"/>
              </a:ext>
            </a:extLst>
          </p:cNvPr>
          <p:cNvSpPr txBox="1"/>
          <p:nvPr/>
        </p:nvSpPr>
        <p:spPr>
          <a:xfrm>
            <a:off x="11706117" y="17457433"/>
            <a:ext cx="6401111"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Image sensor</a:t>
            </a:r>
          </a:p>
        </p:txBody>
      </p:sp>
      <p:pic>
        <p:nvPicPr>
          <p:cNvPr id="33" name="2_Sensor" descr="A circuit board&#10;&#10;Description automatically generated">
            <a:extLst>
              <a:ext uri="{FF2B5EF4-FFF2-40B4-BE49-F238E27FC236}">
                <a16:creationId xmlns:a16="http://schemas.microsoft.com/office/drawing/2014/main" id="{117DE00D-4AB1-CA7B-F6F4-87CA0E9341B8}"/>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1454745" y="10754191"/>
            <a:ext cx="5981751" cy="6818455"/>
          </a:xfrm>
          <a:prstGeom prst="rect">
            <a:avLst/>
          </a:prstGeom>
        </p:spPr>
      </p:pic>
      <p:sp>
        <p:nvSpPr>
          <p:cNvPr id="34" name="1_sensor cover text">
            <a:extLst>
              <a:ext uri="{FF2B5EF4-FFF2-40B4-BE49-F238E27FC236}">
                <a16:creationId xmlns:a16="http://schemas.microsoft.com/office/drawing/2014/main" id="{42546494-58B5-3E84-6791-15C7ADBA48D2}"/>
              </a:ext>
            </a:extLst>
          </p:cNvPr>
          <p:cNvSpPr txBox="1"/>
          <p:nvPr/>
        </p:nvSpPr>
        <p:spPr>
          <a:xfrm>
            <a:off x="10065283" y="9623017"/>
            <a:ext cx="8566769"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Cover over sensor</a:t>
            </a:r>
          </a:p>
        </p:txBody>
      </p:sp>
      <p:pic>
        <p:nvPicPr>
          <p:cNvPr id="35" name="1_sensor cover" descr="A circuit board&#10;&#10;Description automatically generated">
            <a:extLst>
              <a:ext uri="{FF2B5EF4-FFF2-40B4-BE49-F238E27FC236}">
                <a16:creationId xmlns:a16="http://schemas.microsoft.com/office/drawing/2014/main" id="{ECCB866B-1E97-9A55-0F04-5589D3B11EA1}"/>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1486167" y="3747205"/>
            <a:ext cx="5981751" cy="6236504"/>
          </a:xfrm>
          <a:prstGeom prst="rect">
            <a:avLst/>
          </a:prstGeom>
        </p:spPr>
      </p:pic>
    </p:spTree>
    <p:extLst>
      <p:ext uri="{BB962C8B-B14F-4D97-AF65-F5344CB8AC3E}">
        <p14:creationId xmlns:p14="http://schemas.microsoft.com/office/powerpoint/2010/main" val="131682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Webcam vs Video Camera</a:t>
            </a:r>
          </a:p>
        </p:txBody>
      </p:sp>
      <p:sp>
        <p:nvSpPr>
          <p:cNvPr id="3" name="10_Right Point 4">
            <a:extLst>
              <a:ext uri="{FF2B5EF4-FFF2-40B4-BE49-F238E27FC236}">
                <a16:creationId xmlns:a16="http://schemas.microsoft.com/office/drawing/2014/main" id="{57C1A1A9-C701-C043-AE89-FD2202FE2557}"/>
              </a:ext>
            </a:extLst>
          </p:cNvPr>
          <p:cNvSpPr txBox="1"/>
          <p:nvPr/>
        </p:nvSpPr>
        <p:spPr>
          <a:xfrm>
            <a:off x="20531411" y="16553483"/>
            <a:ext cx="12410770"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Works better in low light</a:t>
            </a:r>
          </a:p>
        </p:txBody>
      </p:sp>
      <p:sp>
        <p:nvSpPr>
          <p:cNvPr id="4" name="9_Left Point 4">
            <a:extLst>
              <a:ext uri="{FF2B5EF4-FFF2-40B4-BE49-F238E27FC236}">
                <a16:creationId xmlns:a16="http://schemas.microsoft.com/office/drawing/2014/main" id="{D7159D59-BF7F-B764-D621-F30F65A05E4C}"/>
              </a:ext>
            </a:extLst>
          </p:cNvPr>
          <p:cNvSpPr txBox="1"/>
          <p:nvPr/>
        </p:nvSpPr>
        <p:spPr>
          <a:xfrm>
            <a:off x="1339594" y="16553483"/>
            <a:ext cx="13521652"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More light for good results</a:t>
            </a:r>
          </a:p>
        </p:txBody>
      </p:sp>
      <p:sp>
        <p:nvSpPr>
          <p:cNvPr id="6" name="8_Right Point 3">
            <a:extLst>
              <a:ext uri="{FF2B5EF4-FFF2-40B4-BE49-F238E27FC236}">
                <a16:creationId xmlns:a16="http://schemas.microsoft.com/office/drawing/2014/main" id="{144447CC-863C-039C-D7F6-FECF040C05EA}"/>
              </a:ext>
            </a:extLst>
          </p:cNvPr>
          <p:cNvSpPr txBox="1"/>
          <p:nvPr/>
        </p:nvSpPr>
        <p:spPr>
          <a:xfrm>
            <a:off x="21108846" y="14986321"/>
            <a:ext cx="11255902"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Variable depth of field</a:t>
            </a:r>
          </a:p>
        </p:txBody>
      </p:sp>
      <p:sp>
        <p:nvSpPr>
          <p:cNvPr id="8" name="7_Left Point 3">
            <a:extLst>
              <a:ext uri="{FF2B5EF4-FFF2-40B4-BE49-F238E27FC236}">
                <a16:creationId xmlns:a16="http://schemas.microsoft.com/office/drawing/2014/main" id="{2A9767E8-36A0-B68B-8182-42B760E414D3}"/>
              </a:ext>
            </a:extLst>
          </p:cNvPr>
          <p:cNvSpPr txBox="1"/>
          <p:nvPr/>
        </p:nvSpPr>
        <p:spPr>
          <a:xfrm>
            <a:off x="3712036" y="14986321"/>
            <a:ext cx="8776762"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Big depth of field</a:t>
            </a:r>
          </a:p>
        </p:txBody>
      </p:sp>
      <p:sp>
        <p:nvSpPr>
          <p:cNvPr id="10" name="6_Right Point 2">
            <a:extLst>
              <a:ext uri="{FF2B5EF4-FFF2-40B4-BE49-F238E27FC236}">
                <a16:creationId xmlns:a16="http://schemas.microsoft.com/office/drawing/2014/main" id="{95D9F69E-8C80-8CB2-3B1D-70612851176B}"/>
              </a:ext>
            </a:extLst>
          </p:cNvPr>
          <p:cNvSpPr txBox="1"/>
          <p:nvPr/>
        </p:nvSpPr>
        <p:spPr>
          <a:xfrm>
            <a:off x="20008031" y="13419161"/>
            <a:ext cx="13457531"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More features/Higher cost</a:t>
            </a:r>
          </a:p>
        </p:txBody>
      </p:sp>
      <p:sp>
        <p:nvSpPr>
          <p:cNvPr id="21" name="5_Left Point 2">
            <a:extLst>
              <a:ext uri="{FF2B5EF4-FFF2-40B4-BE49-F238E27FC236}">
                <a16:creationId xmlns:a16="http://schemas.microsoft.com/office/drawing/2014/main" id="{47AF68F4-CC11-6043-017E-1F0FBDBBF42C}"/>
              </a:ext>
            </a:extLst>
          </p:cNvPr>
          <p:cNvSpPr txBox="1"/>
          <p:nvPr/>
        </p:nvSpPr>
        <p:spPr>
          <a:xfrm>
            <a:off x="3583796" y="13419161"/>
            <a:ext cx="9033242"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Cheaper to make</a:t>
            </a:r>
          </a:p>
        </p:txBody>
      </p:sp>
      <p:sp>
        <p:nvSpPr>
          <p:cNvPr id="22" name="4_Right Point 1">
            <a:extLst>
              <a:ext uri="{FF2B5EF4-FFF2-40B4-BE49-F238E27FC236}">
                <a16:creationId xmlns:a16="http://schemas.microsoft.com/office/drawing/2014/main" id="{91177D2A-0BD2-B11B-3264-5DD9CA041679}"/>
              </a:ext>
            </a:extLst>
          </p:cNvPr>
          <p:cNvSpPr txBox="1"/>
          <p:nvPr/>
        </p:nvSpPr>
        <p:spPr>
          <a:xfrm>
            <a:off x="22156058" y="11852001"/>
            <a:ext cx="9161483"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More general use</a:t>
            </a:r>
          </a:p>
        </p:txBody>
      </p:sp>
      <p:pic>
        <p:nvPicPr>
          <p:cNvPr id="23" name="3_Video Camera" descr="A close up of a camera&#10;&#10;Description automatically generated">
            <a:extLst>
              <a:ext uri="{FF2B5EF4-FFF2-40B4-BE49-F238E27FC236}">
                <a16:creationId xmlns:a16="http://schemas.microsoft.com/office/drawing/2014/main" id="{DF1437C7-178D-2071-A0E2-2A5DCB284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1901" y="3625023"/>
            <a:ext cx="12721260" cy="7692857"/>
          </a:xfrm>
          <a:prstGeom prst="rect">
            <a:avLst/>
          </a:prstGeom>
        </p:spPr>
      </p:pic>
      <p:sp>
        <p:nvSpPr>
          <p:cNvPr id="24" name="2_Left Point 1">
            <a:extLst>
              <a:ext uri="{FF2B5EF4-FFF2-40B4-BE49-F238E27FC236}">
                <a16:creationId xmlns:a16="http://schemas.microsoft.com/office/drawing/2014/main" id="{CE80D473-6A81-12B7-13B3-ED7014CF106E}"/>
              </a:ext>
            </a:extLst>
          </p:cNvPr>
          <p:cNvSpPr txBox="1"/>
          <p:nvPr/>
        </p:nvSpPr>
        <p:spPr>
          <a:xfrm>
            <a:off x="1403713" y="11852001"/>
            <a:ext cx="13393411" cy="1477328"/>
          </a:xfrm>
          <a:prstGeom prst="rect">
            <a:avLst/>
          </a:prstGeom>
          <a:noFill/>
        </p:spPr>
        <p:txBody>
          <a:bodyPr wrap="none" rtlCol="0">
            <a:spAutoFit/>
          </a:bodyPr>
          <a:lstStyle/>
          <a:p>
            <a:pPr algn="ctr"/>
            <a:r>
              <a:rPr lang="en-US" sz="9000" dirty="0">
                <a:latin typeface="Arial" panose="020B0604020202020204" pitchFamily="34" charset="0"/>
                <a:cs typeface="Arial" panose="020B0604020202020204" pitchFamily="34" charset="0"/>
              </a:rPr>
              <a:t>Made for specific purpose</a:t>
            </a:r>
          </a:p>
        </p:txBody>
      </p:sp>
      <p:pic>
        <p:nvPicPr>
          <p:cNvPr id="25" name="1_Webcam" descr="A close up of electronics&#10;&#10;Description automatically generated">
            <a:extLst>
              <a:ext uri="{FF2B5EF4-FFF2-40B4-BE49-F238E27FC236}">
                <a16:creationId xmlns:a16="http://schemas.microsoft.com/office/drawing/2014/main" id="{9D598A6E-A528-9425-4628-D92D0C91E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492" y="3658021"/>
            <a:ext cx="10723805" cy="7659860"/>
          </a:xfrm>
          <a:prstGeom prst="rect">
            <a:avLst/>
          </a:prstGeom>
        </p:spPr>
      </p:pic>
    </p:spTree>
    <p:extLst>
      <p:ext uri="{BB962C8B-B14F-4D97-AF65-F5344CB8AC3E}">
        <p14:creationId xmlns:p14="http://schemas.microsoft.com/office/powerpoint/2010/main" val="1513948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Webcam Alternatives</a:t>
            </a:r>
          </a:p>
        </p:txBody>
      </p:sp>
      <p:sp>
        <p:nvSpPr>
          <p:cNvPr id="3" name="8_point 4">
            <a:extLst>
              <a:ext uri="{FF2B5EF4-FFF2-40B4-BE49-F238E27FC236}">
                <a16:creationId xmlns:a16="http://schemas.microsoft.com/office/drawing/2014/main" id="{0B387E3D-4490-0EB2-10CB-5F0A6CB5E380}"/>
              </a:ext>
            </a:extLst>
          </p:cNvPr>
          <p:cNvSpPr txBox="1"/>
          <p:nvPr/>
        </p:nvSpPr>
        <p:spPr>
          <a:xfrm>
            <a:off x="2383542" y="16510918"/>
            <a:ext cx="17147645"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Bulky compared with webcam</a:t>
            </a:r>
          </a:p>
        </p:txBody>
      </p:sp>
      <p:sp>
        <p:nvSpPr>
          <p:cNvPr id="4" name="7_Output text">
            <a:extLst>
              <a:ext uri="{FF2B5EF4-FFF2-40B4-BE49-F238E27FC236}">
                <a16:creationId xmlns:a16="http://schemas.microsoft.com/office/drawing/2014/main" id="{DA6BB3B0-F386-FDF3-C5F4-40676711A126}"/>
              </a:ext>
            </a:extLst>
          </p:cNvPr>
          <p:cNvSpPr txBox="1"/>
          <p:nvPr/>
        </p:nvSpPr>
        <p:spPr>
          <a:xfrm>
            <a:off x="24694714" y="13282115"/>
            <a:ext cx="9307357" cy="4708982"/>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Output will</a:t>
            </a:r>
          </a:p>
          <a:p>
            <a:pPr algn="ctr"/>
            <a:r>
              <a:rPr lang="en-US" sz="10000" dirty="0">
                <a:latin typeface="Arial" panose="020B0604020202020204" pitchFamily="34" charset="0"/>
                <a:cs typeface="Arial" panose="020B0604020202020204" pitchFamily="34" charset="0"/>
              </a:rPr>
              <a:t>be what camera</a:t>
            </a:r>
          </a:p>
          <a:p>
            <a:pPr algn="ctr"/>
            <a:r>
              <a:rPr lang="en-US" sz="10000" dirty="0">
                <a:latin typeface="Arial" panose="020B0604020202020204" pitchFamily="34" charset="0"/>
                <a:cs typeface="Arial" panose="020B0604020202020204" pitchFamily="34" charset="0"/>
              </a:rPr>
              <a:t>outputs</a:t>
            </a:r>
          </a:p>
        </p:txBody>
      </p:sp>
      <p:pic>
        <p:nvPicPr>
          <p:cNvPr id="6" name="6_HDMI picture" descr="A picture containing cellphone&#10;&#10;Description automatically generated">
            <a:extLst>
              <a:ext uri="{FF2B5EF4-FFF2-40B4-BE49-F238E27FC236}">
                <a16:creationId xmlns:a16="http://schemas.microsoft.com/office/drawing/2014/main" id="{6143C660-AB81-DA88-79F3-59978C60C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7965" y="8097777"/>
            <a:ext cx="7286404" cy="4531164"/>
          </a:xfrm>
          <a:prstGeom prst="rect">
            <a:avLst/>
          </a:prstGeom>
        </p:spPr>
      </p:pic>
      <p:sp>
        <p:nvSpPr>
          <p:cNvPr id="8" name="6_HDMI text">
            <a:extLst>
              <a:ext uri="{FF2B5EF4-FFF2-40B4-BE49-F238E27FC236}">
                <a16:creationId xmlns:a16="http://schemas.microsoft.com/office/drawing/2014/main" id="{1FD5F069-5823-CA54-0301-E98E13E7A2E3}"/>
              </a:ext>
            </a:extLst>
          </p:cNvPr>
          <p:cNvSpPr txBox="1"/>
          <p:nvPr/>
        </p:nvSpPr>
        <p:spPr>
          <a:xfrm>
            <a:off x="24209352" y="4638055"/>
            <a:ext cx="10278072"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HDMI to Webcam</a:t>
            </a:r>
          </a:p>
          <a:p>
            <a:pPr algn="ctr"/>
            <a:r>
              <a:rPr lang="en-US" sz="10000" dirty="0">
                <a:latin typeface="Arial" panose="020B0604020202020204" pitchFamily="34" charset="0"/>
                <a:cs typeface="Arial" panose="020B0604020202020204" pitchFamily="34" charset="0"/>
              </a:rPr>
              <a:t>converter</a:t>
            </a:r>
          </a:p>
        </p:txBody>
      </p:sp>
      <p:sp>
        <p:nvSpPr>
          <p:cNvPr id="10" name="5_point 3">
            <a:extLst>
              <a:ext uri="{FF2B5EF4-FFF2-40B4-BE49-F238E27FC236}">
                <a16:creationId xmlns:a16="http://schemas.microsoft.com/office/drawing/2014/main" id="{4BA53034-72C4-0EE1-4C45-228416279633}"/>
              </a:ext>
            </a:extLst>
          </p:cNvPr>
          <p:cNvSpPr txBox="1"/>
          <p:nvPr/>
        </p:nvSpPr>
        <p:spPr>
          <a:xfrm>
            <a:off x="1955542" y="14738345"/>
            <a:ext cx="18003650"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May require additional software</a:t>
            </a:r>
          </a:p>
        </p:txBody>
      </p:sp>
      <p:sp>
        <p:nvSpPr>
          <p:cNvPr id="16" name="4_point 2">
            <a:extLst>
              <a:ext uri="{FF2B5EF4-FFF2-40B4-BE49-F238E27FC236}">
                <a16:creationId xmlns:a16="http://schemas.microsoft.com/office/drawing/2014/main" id="{26E745BC-89B4-F0D0-F4BA-BA1AE08DAE31}"/>
              </a:ext>
            </a:extLst>
          </p:cNvPr>
          <p:cNvSpPr txBox="1"/>
          <p:nvPr/>
        </p:nvSpPr>
        <p:spPr>
          <a:xfrm>
            <a:off x="3881040" y="12965780"/>
            <a:ext cx="12656031"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Better control of focus</a:t>
            </a:r>
          </a:p>
        </p:txBody>
      </p:sp>
      <p:sp>
        <p:nvSpPr>
          <p:cNvPr id="17" name="3_point 1">
            <a:extLst>
              <a:ext uri="{FF2B5EF4-FFF2-40B4-BE49-F238E27FC236}">
                <a16:creationId xmlns:a16="http://schemas.microsoft.com/office/drawing/2014/main" id="{F31D5351-A35E-0DF3-FA37-3712BC06A652}"/>
              </a:ext>
            </a:extLst>
          </p:cNvPr>
          <p:cNvSpPr txBox="1"/>
          <p:nvPr/>
        </p:nvSpPr>
        <p:spPr>
          <a:xfrm>
            <a:off x="640286" y="11193210"/>
            <a:ext cx="19855118"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Still camera may not support video</a:t>
            </a:r>
          </a:p>
        </p:txBody>
      </p:sp>
      <p:pic>
        <p:nvPicPr>
          <p:cNvPr id="23" name="2_Video Camera" descr="A close up of a camera&#10;&#10;Description automatically generated">
            <a:extLst>
              <a:ext uri="{FF2B5EF4-FFF2-40B4-BE49-F238E27FC236}">
                <a16:creationId xmlns:a16="http://schemas.microsoft.com/office/drawing/2014/main" id="{FAE65056-4B59-815B-51F1-0B62BFFC0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571" y="4620573"/>
            <a:ext cx="9496534" cy="5742786"/>
          </a:xfrm>
          <a:prstGeom prst="rect">
            <a:avLst/>
          </a:prstGeom>
        </p:spPr>
      </p:pic>
      <p:pic>
        <p:nvPicPr>
          <p:cNvPr id="24" name="1_digital camera" descr="A close up of a camera&#10;&#10;Description automatically generated">
            <a:extLst>
              <a:ext uri="{FF2B5EF4-FFF2-40B4-BE49-F238E27FC236}">
                <a16:creationId xmlns:a16="http://schemas.microsoft.com/office/drawing/2014/main" id="{C0C89FE9-99B1-98BF-5416-1971B6322D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334" y="3625023"/>
            <a:ext cx="6869149" cy="7466468"/>
          </a:xfrm>
          <a:prstGeom prst="rect">
            <a:avLst/>
          </a:prstGeom>
        </p:spPr>
      </p:pic>
    </p:spTree>
    <p:extLst>
      <p:ext uri="{BB962C8B-B14F-4D97-AF65-F5344CB8AC3E}">
        <p14:creationId xmlns:p14="http://schemas.microsoft.com/office/powerpoint/2010/main" val="103723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Camera Privacy and Security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1362395" cy="1708160"/>
          </a:xfrm>
          <a:prstGeom prst="rect">
            <a:avLst/>
          </a:prstGeom>
          <a:noFill/>
        </p:spPr>
        <p:txBody>
          <a:bodyPr wrap="square">
            <a:spAutoFit/>
          </a:bodyPr>
          <a:lstStyle/>
          <a:p>
            <a:r>
              <a:rPr lang="en-GB" sz="10500" b="1" dirty="0" err="1">
                <a:solidFill>
                  <a:srgbClr val="1884C7"/>
                </a:solidFill>
                <a:latin typeface="Arial" panose="020B0604020202020204" pitchFamily="34" charset="0"/>
                <a:cs typeface="Arial" panose="020B0604020202020204" pitchFamily="34" charset="0"/>
              </a:rPr>
              <a:t>Camfecting</a:t>
            </a:r>
            <a:r>
              <a:rPr lang="en-GB" sz="10500" b="1" dirty="0">
                <a:solidFill>
                  <a:srgbClr val="1884C7"/>
                </a:solidFill>
                <a:latin typeface="Arial" panose="020B0604020202020204" pitchFamily="34" charset="0"/>
                <a:cs typeface="Arial" panose="020B0604020202020204" pitchFamily="34" charset="0"/>
              </a:rPr>
              <a:t>: Hacking a camera remotely</a:t>
            </a:r>
            <a:endParaRPr lang="en-US" sz="10500" b="1" dirty="0">
              <a:solidFill>
                <a:srgbClr val="1884C7"/>
              </a:solidFill>
              <a:latin typeface="Arial" panose="020B0604020202020204" pitchFamily="34" charset="0"/>
              <a:cs typeface="Arial" panose="020B0604020202020204" pitchFamily="34" charset="0"/>
            </a:endParaRPr>
          </a:p>
        </p:txBody>
      </p:sp>
      <p:sp>
        <p:nvSpPr>
          <p:cNvPr id="3" name="6_Webcam Light Text">
            <a:extLst>
              <a:ext uri="{FF2B5EF4-FFF2-40B4-BE49-F238E27FC236}">
                <a16:creationId xmlns:a16="http://schemas.microsoft.com/office/drawing/2014/main" id="{F8FFD13F-EB0A-BE12-6705-002FD0A0BACF}"/>
              </a:ext>
            </a:extLst>
          </p:cNvPr>
          <p:cNvSpPr txBox="1"/>
          <p:nvPr/>
        </p:nvSpPr>
        <p:spPr>
          <a:xfrm>
            <a:off x="26044264" y="11432529"/>
            <a:ext cx="7029488" cy="3785652"/>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Webcam with</a:t>
            </a:r>
          </a:p>
          <a:p>
            <a:pPr algn="ctr"/>
            <a:r>
              <a:rPr lang="en-US" sz="8000" dirty="0">
                <a:latin typeface="Arial" panose="020B0604020202020204" pitchFamily="34" charset="0"/>
                <a:cs typeface="Arial" panose="020B0604020202020204" pitchFamily="34" charset="0"/>
              </a:rPr>
              <a:t>light to indicate</a:t>
            </a:r>
          </a:p>
          <a:p>
            <a:pPr algn="ctr"/>
            <a:r>
              <a:rPr lang="en-US" sz="8000" dirty="0">
                <a:latin typeface="Arial" panose="020B0604020202020204" pitchFamily="34" charset="0"/>
                <a:cs typeface="Arial" panose="020B0604020202020204" pitchFamily="34" charset="0"/>
              </a:rPr>
              <a:t>in use</a:t>
            </a:r>
          </a:p>
        </p:txBody>
      </p:sp>
      <p:pic>
        <p:nvPicPr>
          <p:cNvPr id="4" name="6_Webcam Light" descr="A close up of a camera&#10;&#10;Description automatically generated">
            <a:extLst>
              <a:ext uri="{FF2B5EF4-FFF2-40B4-BE49-F238E27FC236}">
                <a16:creationId xmlns:a16="http://schemas.microsoft.com/office/drawing/2014/main" id="{3A033C02-A127-E3BB-FDBD-79CF9155EF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675621" y="6390592"/>
            <a:ext cx="9766779" cy="4568332"/>
          </a:xfrm>
          <a:prstGeom prst="rect">
            <a:avLst/>
          </a:prstGeom>
        </p:spPr>
      </p:pic>
      <p:pic>
        <p:nvPicPr>
          <p:cNvPr id="8" name="5_Webshield" descr="A close up of electronics&#10;&#10;Description automatically generated">
            <a:extLst>
              <a:ext uri="{FF2B5EF4-FFF2-40B4-BE49-F238E27FC236}">
                <a16:creationId xmlns:a16="http://schemas.microsoft.com/office/drawing/2014/main" id="{E4915A49-61D6-3BC4-3AB8-9C43070D7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6800" y="6911786"/>
            <a:ext cx="4133398" cy="8569766"/>
          </a:xfrm>
          <a:prstGeom prst="rect">
            <a:avLst/>
          </a:prstGeom>
        </p:spPr>
      </p:pic>
      <p:sp>
        <p:nvSpPr>
          <p:cNvPr id="6" name="5_Webshield text">
            <a:extLst>
              <a:ext uri="{FF2B5EF4-FFF2-40B4-BE49-F238E27FC236}">
                <a16:creationId xmlns:a16="http://schemas.microsoft.com/office/drawing/2014/main" id="{0A463733-214A-CC0C-1863-5CAE8A0F2FBE}"/>
              </a:ext>
            </a:extLst>
          </p:cNvPr>
          <p:cNvSpPr txBox="1"/>
          <p:nvPr/>
        </p:nvSpPr>
        <p:spPr>
          <a:xfrm>
            <a:off x="14391635" y="15973290"/>
            <a:ext cx="8223725" cy="2554545"/>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Phone case with</a:t>
            </a:r>
          </a:p>
          <a:p>
            <a:pPr algn="ctr"/>
            <a:r>
              <a:rPr lang="en-US" sz="8000" dirty="0">
                <a:latin typeface="Arial" panose="020B0604020202020204" pitchFamily="34" charset="0"/>
                <a:cs typeface="Arial" panose="020B0604020202020204" pitchFamily="34" charset="0"/>
              </a:rPr>
              <a:t>sliding </a:t>
            </a:r>
            <a:r>
              <a:rPr lang="en-US" sz="8000" dirty="0" err="1">
                <a:latin typeface="Arial" panose="020B0604020202020204" pitchFamily="34" charset="0"/>
                <a:cs typeface="Arial" panose="020B0604020202020204" pitchFamily="34" charset="0"/>
              </a:rPr>
              <a:t>Camshield</a:t>
            </a:r>
            <a:endParaRPr lang="en-US" sz="8000" dirty="0">
              <a:latin typeface="Arial" panose="020B0604020202020204" pitchFamily="34" charset="0"/>
              <a:cs typeface="Arial" panose="020B0604020202020204" pitchFamily="34" charset="0"/>
            </a:endParaRPr>
          </a:p>
        </p:txBody>
      </p:sp>
      <p:pic>
        <p:nvPicPr>
          <p:cNvPr id="10" name="3_laptop" descr="A screen shot of an open computer sitting on top of a table&#10;&#10;Description automatically generated">
            <a:extLst>
              <a:ext uri="{FF2B5EF4-FFF2-40B4-BE49-F238E27FC236}">
                <a16:creationId xmlns:a16="http://schemas.microsoft.com/office/drawing/2014/main" id="{BA6EA791-47F6-33CC-7CB3-D914000AFD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960" y="9861644"/>
            <a:ext cx="12630984" cy="10647177"/>
          </a:xfrm>
          <a:prstGeom prst="rect">
            <a:avLst/>
          </a:prstGeom>
        </p:spPr>
      </p:pic>
      <p:sp>
        <p:nvSpPr>
          <p:cNvPr id="25" name="3_WebSite">
            <a:extLst>
              <a:ext uri="{FF2B5EF4-FFF2-40B4-BE49-F238E27FC236}">
                <a16:creationId xmlns:a16="http://schemas.microsoft.com/office/drawing/2014/main" id="{9774565A-7341-1E0A-16A0-D7C90E720FAA}"/>
              </a:ext>
            </a:extLst>
          </p:cNvPr>
          <p:cNvSpPr txBox="1"/>
          <p:nvPr/>
        </p:nvSpPr>
        <p:spPr>
          <a:xfrm>
            <a:off x="440872" y="19385658"/>
            <a:ext cx="6711043" cy="871344"/>
          </a:xfrm>
          <a:prstGeom prst="rect">
            <a:avLst/>
          </a:prstGeom>
          <a:noFill/>
        </p:spPr>
        <p:txBody>
          <a:bodyPr wrap="square">
            <a:spAutoFit/>
          </a:bodyPr>
          <a:lstStyle/>
          <a:p>
            <a:r>
              <a:rPr lang="en-US" sz="5062" dirty="0">
                <a:solidFill>
                  <a:schemeClr val="bg1"/>
                </a:solidFill>
                <a:latin typeface="Serpentine" pitchFamily="50" charset="0"/>
              </a:rPr>
              <a:t>ITFreeTraining.com</a:t>
            </a:r>
          </a:p>
        </p:txBody>
      </p:sp>
      <p:pic>
        <p:nvPicPr>
          <p:cNvPr id="16" name="4_Slider applied" descr="A close up of a device&#10;&#10;Description automatically generated">
            <a:extLst>
              <a:ext uri="{FF2B5EF4-FFF2-40B4-BE49-F238E27FC236}">
                <a16:creationId xmlns:a16="http://schemas.microsoft.com/office/drawing/2014/main" id="{A2895DE5-2905-31A9-6A3A-849127AFFF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7146" y="10288587"/>
            <a:ext cx="2418493" cy="940984"/>
          </a:xfrm>
          <a:prstGeom prst="rect">
            <a:avLst/>
          </a:prstGeom>
        </p:spPr>
      </p:pic>
      <p:pic>
        <p:nvPicPr>
          <p:cNvPr id="17" name="2_Slider right" descr="A close up of a device&#10;&#10;Description automatically generated">
            <a:extLst>
              <a:ext uri="{FF2B5EF4-FFF2-40B4-BE49-F238E27FC236}">
                <a16:creationId xmlns:a16="http://schemas.microsoft.com/office/drawing/2014/main" id="{4BD8F5C6-95A2-CCE2-637F-200B72C28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8580" y="6637841"/>
            <a:ext cx="4133398" cy="1608216"/>
          </a:xfrm>
          <a:prstGeom prst="rect">
            <a:avLst/>
          </a:prstGeom>
        </p:spPr>
      </p:pic>
      <p:pic>
        <p:nvPicPr>
          <p:cNvPr id="23" name="2_Slider left" descr="A close up of a speaker&#10;&#10;Description automatically generated">
            <a:extLst>
              <a:ext uri="{FF2B5EF4-FFF2-40B4-BE49-F238E27FC236}">
                <a16:creationId xmlns:a16="http://schemas.microsoft.com/office/drawing/2014/main" id="{2208B910-A86B-A9D5-B99E-431FD14281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145" y="6637841"/>
            <a:ext cx="4133398" cy="1608216"/>
          </a:xfrm>
          <a:prstGeom prst="rect">
            <a:avLst/>
          </a:prstGeom>
        </p:spPr>
      </p:pic>
      <p:sp>
        <p:nvSpPr>
          <p:cNvPr id="24" name="2_Slider text">
            <a:extLst>
              <a:ext uri="{FF2B5EF4-FFF2-40B4-BE49-F238E27FC236}">
                <a16:creationId xmlns:a16="http://schemas.microsoft.com/office/drawing/2014/main" id="{F6C2E57E-DF1F-FAD9-9838-3C9CF434C10E}"/>
              </a:ext>
            </a:extLst>
          </p:cNvPr>
          <p:cNvSpPr txBox="1"/>
          <p:nvPr/>
        </p:nvSpPr>
        <p:spPr>
          <a:xfrm>
            <a:off x="2063578" y="8389693"/>
            <a:ext cx="10770000"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Webcam Privacy Slider</a:t>
            </a:r>
          </a:p>
        </p:txBody>
      </p:sp>
    </p:spTree>
    <p:extLst>
      <p:ext uri="{BB962C8B-B14F-4D97-AF65-F5344CB8AC3E}">
        <p14:creationId xmlns:p14="http://schemas.microsoft.com/office/powerpoint/2010/main" val="2722201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3D Webcam</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4965" y="961822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Can record video in 3D</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854964" y="1147213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Other party will need VR or 3D TV</a:t>
            </a:r>
            <a:endParaRPr lang="en-US" sz="7500" dirty="0">
              <a:latin typeface="Arial" panose="020B0604020202020204" pitchFamily="34" charset="0"/>
              <a:cs typeface="Arial" panose="020B0604020202020204" pitchFamily="34" charset="0"/>
            </a:endParaRPr>
          </a:p>
        </p:txBody>
      </p:sp>
      <p:sp>
        <p:nvSpPr>
          <p:cNvPr id="18" name="4_Bullet 3">
            <a:extLst>
              <a:ext uri="{FF2B5EF4-FFF2-40B4-BE49-F238E27FC236}">
                <a16:creationId xmlns:a16="http://schemas.microsoft.com/office/drawing/2014/main" id="{885F3228-611E-4537-915F-A671698DC49F}"/>
              </a:ext>
            </a:extLst>
          </p:cNvPr>
          <p:cNvSpPr txBox="1"/>
          <p:nvPr/>
        </p:nvSpPr>
        <p:spPr>
          <a:xfrm>
            <a:off x="854965" y="1273260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3D scanning</a:t>
            </a:r>
          </a:p>
        </p:txBody>
      </p:sp>
      <p:sp>
        <p:nvSpPr>
          <p:cNvPr id="12" name="5_Bullet 4">
            <a:extLst>
              <a:ext uri="{FF2B5EF4-FFF2-40B4-BE49-F238E27FC236}">
                <a16:creationId xmlns:a16="http://schemas.microsoft.com/office/drawing/2014/main" id="{97EAF12F-B867-4C15-8390-FCF105AAB49B}"/>
              </a:ext>
            </a:extLst>
          </p:cNvPr>
          <p:cNvSpPr txBox="1"/>
          <p:nvPr/>
        </p:nvSpPr>
        <p:spPr>
          <a:xfrm>
            <a:off x="854964" y="1458651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Gesture Tracking</a:t>
            </a:r>
          </a:p>
        </p:txBody>
      </p:sp>
      <p:sp>
        <p:nvSpPr>
          <p:cNvPr id="15" name="6_Bullet 5">
            <a:extLst>
              <a:ext uri="{FF2B5EF4-FFF2-40B4-BE49-F238E27FC236}">
                <a16:creationId xmlns:a16="http://schemas.microsoft.com/office/drawing/2014/main" id="{93BDC196-68A7-4B13-AEC2-DA960367EDBF}"/>
              </a:ext>
            </a:extLst>
          </p:cNvPr>
          <p:cNvSpPr txBox="1"/>
          <p:nvPr/>
        </p:nvSpPr>
        <p:spPr>
          <a:xfrm>
            <a:off x="854964" y="1597875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Facial analysis and recognition</a:t>
            </a:r>
          </a:p>
        </p:txBody>
      </p:sp>
      <p:pic>
        <p:nvPicPr>
          <p:cNvPr id="4" name="1_3D Webcam" descr="A close up of a computer&#10;&#10;Description automatically generated">
            <a:extLst>
              <a:ext uri="{FF2B5EF4-FFF2-40B4-BE49-F238E27FC236}">
                <a16:creationId xmlns:a16="http://schemas.microsoft.com/office/drawing/2014/main" id="{9BB2F1D6-2D9F-78FA-C941-D357E0E8A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076" y="3959176"/>
            <a:ext cx="22411847" cy="5523728"/>
          </a:xfrm>
          <a:prstGeom prst="rect">
            <a:avLst/>
          </a:prstGeom>
        </p:spPr>
      </p:pic>
    </p:spTree>
    <p:extLst>
      <p:ext uri="{BB962C8B-B14F-4D97-AF65-F5344CB8AC3E}">
        <p14:creationId xmlns:p14="http://schemas.microsoft.com/office/powerpoint/2010/main" val="81449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https://ITFreeTraining.com/ap/2c70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4023</Words>
  <Application>Microsoft Office PowerPoint</Application>
  <PresentationFormat>Custom</PresentationFormat>
  <Paragraphs>184</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2023-10-21T07:09:48Z</dcterms:modified>
</cp:coreProperties>
</file>