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8"/>
  </p:notesMasterIdLst>
  <p:sldIdLst>
    <p:sldId id="274" r:id="rId2"/>
    <p:sldId id="285" r:id="rId3"/>
    <p:sldId id="286" r:id="rId4"/>
    <p:sldId id="287" r:id="rId5"/>
    <p:sldId id="288" r:id="rId6"/>
    <p:sldId id="273" r:id="rId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94367" autoAdjust="0"/>
  </p:normalViewPr>
  <p:slideViewPr>
    <p:cSldViewPr snapToGrid="0">
      <p:cViewPr varScale="1">
        <p:scale>
          <a:sx n="24" d="100"/>
          <a:sy n="24" d="100"/>
        </p:scale>
        <p:origin x="69" y="6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8/18/2023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I will look at MIDI. MIDI is a communication protocol that provides an interface between different musical instruments. This video will look at the basics of how MIDI works.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00:12 MIDI or Musical Instrument Digital Interface is a protocol for musical instruments to communicate with each other. The MIDI standard was first published in 1993 and continues to be updated and supported today.</a:t>
            </a:r>
          </a:p>
          <a:p>
            <a:endParaRPr lang="en-GB"/>
          </a:p>
          <a:p>
            <a:r>
              <a:rPr lang="en-GB"/>
              <a:t>Rather than trying to explain how it works, let’s consider an example of how MIDI can be used. Firstly, I have a keyboard that supports MIDI. The MIDI connection allows the keyboard to be plugged into a computer.</a:t>
            </a:r>
          </a:p>
          <a:p>
            <a:endParaRPr lang="en-GB"/>
          </a:p>
          <a:p>
            <a:r>
              <a:rPr lang="en-GB"/>
              <a:t>The computer can now record the keys that are pressed on the keyboard. This includes a value that represents how much force or how rapidly a key was pressed. There is a limit to what can be achieved on a keyboard, so you may want to add additional instruments like a drum machine. You want to be able to control the drum machine like the keyboard using the computer; however, you want them also to be in sync with each other. In order to do this, a MIDI connection is run from the keyboard to the drum machine.</a:t>
            </a:r>
          </a:p>
          <a:p>
            <a:endParaRPr lang="en-GB"/>
          </a:p>
          <a:p>
            <a:r>
              <a:rPr lang="en-GB"/>
              <a:t>You can also add additional devices, for example an FX device could be added to the drum machine. The MIDI cables connect each device in a daisy-chain like fashion. This allows each device to be controlled. MIDI also allows the devices to be run in sync with each other.</a:t>
            </a:r>
          </a:p>
          <a:p>
            <a:endParaRPr lang="en-GB"/>
          </a:p>
          <a:p>
            <a:r>
              <a:rPr lang="en-GB"/>
              <a:t>The advantage of this is not only control, but also the output from these devices can be recorded to the computer. The computer can then save this output to a MIDI file. Since MIDI only saves information such as which instrument was played, how long each key was pressed and how loud the music was, MIDI files are very small. For example, approximately seven minutes of a Beethoven symphony can be recorded onto a 60 Kilobyte file. However, if this was converted to a high-quality audio file, it would be approximately 80 Megabytes in size.</a:t>
            </a:r>
          </a:p>
          <a:p>
            <a:endParaRPr lang="en-GB"/>
          </a:p>
          <a:p>
            <a:r>
              <a:rPr lang="en-GB"/>
              <a:t>A MIDI file can be copied between different computers and played on those computers. For example, this is an example of a MIDI file being played.</a:t>
            </a:r>
          </a:p>
          <a:p>
            <a:endParaRPr lang="en-GB"/>
          </a:p>
          <a:p>
            <a:r>
              <a:rPr lang="en-GB"/>
              <a:t>As you can hear, there are sounds for piano and drums. The MIDI file essentially only contains the notes that are played, which allows the file to be quite small. However, there are limitations to this. Let’s have a look.</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734940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02:34 A MIDI file essentially contains all the notes that are played, the instruments that are played, the length of the notes and their loudness. Think of the MIDI file like a sheet of music. A sheet of music is essentially a printed document that represents music by the use of symbols. The musician can read these symbols and know when to play the required notes. MIDI is essentially the same concept as it contains all the notes and when they are to be played.</a:t>
            </a:r>
          </a:p>
          <a:p>
            <a:endParaRPr lang="en-GB"/>
          </a:p>
          <a:p>
            <a:r>
              <a:rPr lang="en-GB"/>
              <a:t>In order to play a MIDI file, you need a device that is able to play them. In this case, I will use a computer to play the MIDI file. The computer will read the MIDI file and output it to some speakers. Essentially the computer is reading the notes in the MIDI file and changing them to a sound. The problem with this approach is that the sound is limited by the reproduction ability of the output device.</a:t>
            </a:r>
          </a:p>
          <a:p>
            <a:endParaRPr lang="en-GB"/>
          </a:p>
          <a:p>
            <a:r>
              <a:rPr lang="en-GB"/>
              <a:t>In the old days of DOS, this was more of a problem. This was because sound hardware was not as good as it is today. In the old days, MIDI could potentially sound very different depending on what hardware it was played on. Nowadays, basic MIDI files sound pretty much the same regardless of which device you play them on.</a:t>
            </a:r>
          </a:p>
          <a:p>
            <a:endParaRPr lang="en-GB"/>
          </a:p>
          <a:p>
            <a:r>
              <a:rPr lang="en-GB"/>
              <a:t>The MIDI files can be standardized to use certain instruments. These common instruments are supported across most devices and computers. Since these instruments are standardized, there is a limit to the results you can produce, since you are limited to the standard instruments. If you use a non-standard instrument, the instrument will not sound the same if played on a different device that does not have that instrument. When this occurs, the device will generally substitute one instrument for another. If the instrument is similar, it may not be that noticeable, but if it is too different, the playback of the song won’t sound right.</a:t>
            </a:r>
          </a:p>
          <a:p>
            <a:endParaRPr lang="en-GB"/>
          </a:p>
          <a:p>
            <a:r>
              <a:rPr lang="en-GB"/>
              <a:t>There are some other limitations to MIDI. Let’s take a look.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026990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04:31 To use MIDI to control instruments, you would first need to set up your computer to use MIDI. I will look at what you need in order to do that later in the video. Before doing this, you will need some MIDI enabled devices. The MIDI standard supports up to 16 instruments. This includes your basic piano-like keyboards, drum machines, guitars, FX devices and foot pedals, just to name a few. Even though MIDI was designed for music, it also has been used for controlling lighting. Essentially, using MIDI, you can easily turn switches on and off. You could also set a slider to a particular value. When you think about it, this easily translates to switching lights on or off and/or setting the brightness for a light.</a:t>
            </a:r>
          </a:p>
          <a:p>
            <a:endParaRPr lang="en-GB"/>
          </a:p>
          <a:p>
            <a:r>
              <a:rPr lang="en-GB"/>
              <a:t>MIDI supports 128 patches per instrument. A patch is essentially a sound or a note. It is made up by using oscillators or audio samples. For example, you could create a drum sound by recording a real drum and playing back that sound. You could also recreate a drum sound synthetically which is the same process used by a synthesizer. The point is that each patch plays a different sound. When the sound is played, the length and pitch of the sound can all be controlled through MIDI.</a:t>
            </a:r>
          </a:p>
          <a:p>
            <a:endParaRPr lang="en-GB"/>
          </a:p>
          <a:p>
            <a:r>
              <a:rPr lang="en-GB"/>
              <a:t>MIDI will support basic music requirements; however, in some cases the standard may not support additional features of the device. When this occurs, the vendor can add custom commands to MIDI. In order for these to work, the MIDI software you are using would need to support these custom commands.</a:t>
            </a:r>
          </a:p>
          <a:p>
            <a:endParaRPr lang="en-GB"/>
          </a:p>
          <a:p>
            <a:r>
              <a:rPr lang="en-GB"/>
              <a:t>Now that we have had a look at how MIDI works, let’s now have a look at how you would connect it.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6877393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06:14 Instruments that support MIDI need to be connected together in order to operate. For the CompTIA exam you only need a very basic understanding of MIDI. It is unlikely they will ask a question on how to connect devices, but if you come across some, you should know how to do it.</a:t>
            </a:r>
          </a:p>
          <a:p>
            <a:endParaRPr lang="en-GB"/>
          </a:p>
          <a:p>
            <a:r>
              <a:rPr lang="en-GB"/>
              <a:t>If you have a look at a MIDI device, it may have some ports like these. Depending on the instrument, there may be more or fewer ports. Modern instruments generally have a USB port, which makes things easy, as it will be plug and play. Like any other USB device, you just need to plug it in. Some modern instruments may also support networking or Bluetooth.</a:t>
            </a:r>
          </a:p>
          <a:p>
            <a:endParaRPr lang="en-GB"/>
          </a:p>
          <a:p>
            <a:r>
              <a:rPr lang="en-GB"/>
              <a:t>The old standard of MIDI uses a five-pin din plug. In this example there are three din plugs on this instrument. However, your instrument may have no din plugs, one or more.  The ‘IN’ port receives data. For example, if the computer is controlling the instrument, then the control data will be sent to the instrument via this port. This port can also receive MIDI information from other devices.</a:t>
            </a:r>
          </a:p>
          <a:p>
            <a:endParaRPr lang="en-GB"/>
          </a:p>
          <a:p>
            <a:r>
              <a:rPr lang="en-GB"/>
              <a:t>The next port is the MIDI ‘OUT’ port. This port sends out data that the instrument creates. This is the often-confusing part about MIDI. Since you can connect up to 16 devices together, the data may need to be sent onto another device in order to be processed. In order to allow this process to occur, another port called the ‘THRU’ port may be present. This port essentially copies all the data from the IN port and OUT ports. When using multiple instruments, you will generally connect the THRU port from one instrument to the IN port of the next instrument.</a:t>
            </a:r>
          </a:p>
          <a:p>
            <a:endParaRPr lang="en-GB"/>
          </a:p>
          <a:p>
            <a:r>
              <a:rPr lang="en-GB"/>
              <a:t>Once you have connected your devices, the next step is to make sure that each device has a different device ID assigned to it. If you have two instruments with the same ID, they will both be receiving and processing the same commands.</a:t>
            </a:r>
          </a:p>
          <a:p>
            <a:endParaRPr lang="en-GB"/>
          </a:p>
          <a:p>
            <a:r>
              <a:rPr lang="en-GB"/>
              <a:t>For the general IT technician, you probably won’t come across MIDI other than the occasional MIDI file. However, you never know; you may need to fix a computer that is in a music studio. Having a basic understanding of MIDI may come in handy.</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896331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08:31 That concludes this video from ITFreeTraining on MIDI. I hope you have found this video informative, and I hope to see you in other videos from us. Until the next video from us, I would like to thank you for watching.</a:t>
            </a:r>
          </a:p>
          <a:p>
            <a:endParaRPr lang="en-US"/>
          </a:p>
          <a:p>
            <a:r>
              <a:rPr lang="en-US"/>
              <a:t>References</a:t>
            </a:r>
          </a:p>
          <a:p>
            <a:r>
              <a:rPr lang="en-US"/>
              <a:t>“The Official CompTIA A+ Core Study Guide (Exam 220-1001)” Chapter 5 Paragraph 209 - 213</a:t>
            </a:r>
          </a:p>
          <a:p>
            <a:r>
              <a:rPr lang="en-US"/>
              <a:t>“CompTIA A+ Certification exam guide. Tenth edition” Page 420</a:t>
            </a:r>
          </a:p>
          <a:p>
            <a:r>
              <a:rPr lang="en-US"/>
              <a:t>“MIDI” https://en.wikipedia.org/wiki/MIDI</a:t>
            </a:r>
          </a:p>
          <a:p>
            <a:r>
              <a:rPr lang="en-US"/>
              <a:t>“Basics of MIDI” https://www.youtube.com/watch?v=5ZXuXqHdHks</a:t>
            </a:r>
          </a:p>
          <a:p>
            <a:r>
              <a:rPr lang="en-US"/>
              <a:t>“MIDI without USB – classic MIDI connections explained” https://www.youtube.com/watch?v=qx-HFeczqpg</a:t>
            </a:r>
          </a:p>
          <a:p>
            <a:r>
              <a:rPr lang="en-US"/>
              <a:t>“(.mid) Standard MIDI File Format” http://faydoc.tripod.com/formats/mid.htm</a:t>
            </a:r>
          </a:p>
          <a:p>
            <a:r>
              <a:rPr lang="en-US"/>
              <a:t>“Music: Ented, Nokturn a-moll - Jesienny”</a:t>
            </a:r>
          </a:p>
          <a:p>
            <a:r>
              <a:rPr lang="en-US"/>
              <a:t>“MIDI sample.mid” https://commons.wikimedia.org/wiki/File:MIDI_sample.mid</a:t>
            </a:r>
          </a:p>
          <a:p>
            <a:r>
              <a:rPr lang="en-US"/>
              <a:t>“Picture: Folder” https://unsplash.com/photos/pONH9yZ-wXg</a:t>
            </a:r>
          </a:p>
          <a:p>
            <a:r>
              <a:rPr lang="en-US"/>
              <a:t>“Picture: Music notes” https://pixabay.com/illustrations/music-note-frame-black-music-note-4246389/</a:t>
            </a:r>
          </a:p>
          <a:p>
            <a:r>
              <a:rPr lang="en-US"/>
              <a:t>“Thumbnail: Disco light” https://www.pexels.com/photo/disco-light-1150988/</a:t>
            </a:r>
          </a:p>
          <a:p>
            <a:endParaRPr lang="en-US"/>
          </a:p>
          <a:p>
            <a:r>
              <a:rPr lang="en-US"/>
              <a:t>Credits</a:t>
            </a:r>
          </a:p>
          <a:p>
            <a:r>
              <a:rPr lang="en-US"/>
              <a:t>Trainer: Austin Mason http://ITFreeTraining.com</a:t>
            </a:r>
          </a:p>
          <a:p>
            <a:r>
              <a:rPr lang="en-US"/>
              <a:t>Voice Talent: HP Lewis http://hplewis.com</a:t>
            </a:r>
          </a:p>
          <a:p>
            <a:r>
              <a:rPr lang="en-US"/>
              <a:t>Quality Assurance: Brett Batson http://www.pbb-proofreading.uk</a:t>
            </a:r>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8/18/2023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8/18/2023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8/18/2023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8/18/2023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8.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092881"/>
          </a:xfrm>
          <a:prstGeom prst="rect">
            <a:avLst/>
          </a:prstGeom>
          <a:noFill/>
        </p:spPr>
        <p:txBody>
          <a:bodyPr wrap="square">
            <a:spAutoFit/>
          </a:bodyPr>
          <a:lstStyle/>
          <a:p>
            <a:r>
              <a:rPr lang="en-US" sz="13000" b="1" dirty="0">
                <a:solidFill>
                  <a:schemeClr val="bg1"/>
                </a:solidFill>
                <a:latin typeface="Arial" panose="020B0604020202020204" pitchFamily="34" charset="0"/>
                <a:cs typeface="Arial" panose="020B0604020202020204" pitchFamily="34" charset="0"/>
              </a:rPr>
              <a:t>Musical Instrument Digital Interface (MIDI)</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442563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Protocol for musical instrument communication</a:t>
            </a: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First published in 1993</a:t>
            </a:r>
          </a:p>
        </p:txBody>
      </p:sp>
      <p:sp>
        <p:nvSpPr>
          <p:cNvPr id="3" name="8_Arrow computer to mid">
            <a:extLst>
              <a:ext uri="{FF2B5EF4-FFF2-40B4-BE49-F238E27FC236}">
                <a16:creationId xmlns:a16="http://schemas.microsoft.com/office/drawing/2014/main" id="{84737350-CC5D-43B9-7728-BFFEAAD3A0B7}"/>
              </a:ext>
            </a:extLst>
          </p:cNvPr>
          <p:cNvSpPr/>
          <p:nvPr/>
        </p:nvSpPr>
        <p:spPr>
          <a:xfrm>
            <a:off x="4250577" y="10413006"/>
            <a:ext cx="2163525" cy="2261273"/>
          </a:xfrm>
          <a:prstGeom prst="downArrow">
            <a:avLst>
              <a:gd name="adj1" fmla="val 33541"/>
              <a:gd name="adj2" fmla="val 36437"/>
            </a:avLst>
          </a:prstGeom>
          <a:ln/>
          <a:scene3d>
            <a:camera prst="orthographicFront">
              <a:rot lat="0" lon="0" rev="0"/>
            </a:camera>
            <a:lightRig rig="threePt" dir="t">
              <a:rot lat="0" lon="0" rev="1200000"/>
            </a:lightRig>
          </a:scene3d>
          <a:sp3d>
            <a:bevelT w="63500" h="25400" prst="convex"/>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25" name="8_MIDI Text">
            <a:extLst>
              <a:ext uri="{FF2B5EF4-FFF2-40B4-BE49-F238E27FC236}">
                <a16:creationId xmlns:a16="http://schemas.microsoft.com/office/drawing/2014/main" id="{FCCB80E0-C908-9D6B-1459-509970EF853E}"/>
              </a:ext>
            </a:extLst>
          </p:cNvPr>
          <p:cNvSpPr txBox="1"/>
          <p:nvPr/>
        </p:nvSpPr>
        <p:spPr>
          <a:xfrm>
            <a:off x="7856826" y="13326433"/>
            <a:ext cx="7026282" cy="3785652"/>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.mid files much</a:t>
            </a:r>
          </a:p>
          <a:p>
            <a:r>
              <a:rPr lang="en-US" sz="8000" dirty="0">
                <a:latin typeface="Arial" panose="020B0604020202020204" pitchFamily="34" charset="0"/>
                <a:cs typeface="Arial" panose="020B0604020202020204" pitchFamily="34" charset="0"/>
              </a:rPr>
              <a:t>smaller than</a:t>
            </a:r>
          </a:p>
          <a:p>
            <a:r>
              <a:rPr lang="en-US" sz="8000" dirty="0">
                <a:latin typeface="Arial" panose="020B0604020202020204" pitchFamily="34" charset="0"/>
                <a:cs typeface="Arial" panose="020B0604020202020204" pitchFamily="34" charset="0"/>
              </a:rPr>
              <a:t>audio files</a:t>
            </a:r>
          </a:p>
        </p:txBody>
      </p:sp>
      <p:grpSp>
        <p:nvGrpSpPr>
          <p:cNvPr id="4" name="8_MID file">
            <a:extLst>
              <a:ext uri="{FF2B5EF4-FFF2-40B4-BE49-F238E27FC236}">
                <a16:creationId xmlns:a16="http://schemas.microsoft.com/office/drawing/2014/main" id="{84E13087-4BB3-0758-4107-54CF2B1BBA74}"/>
              </a:ext>
            </a:extLst>
          </p:cNvPr>
          <p:cNvGrpSpPr/>
          <p:nvPr/>
        </p:nvGrpSpPr>
        <p:grpSpPr>
          <a:xfrm>
            <a:off x="3485495" y="12855793"/>
            <a:ext cx="3881563" cy="5483583"/>
            <a:chOff x="1828800" y="4902200"/>
            <a:chExt cx="3124200" cy="4413637"/>
          </a:xfrm>
        </p:grpSpPr>
        <p:pic>
          <p:nvPicPr>
            <p:cNvPr id="28" name="Picture 27" descr="A picture containing sitting, white, front, street&#10;&#10;Description automatically generated">
              <a:extLst>
                <a:ext uri="{FF2B5EF4-FFF2-40B4-BE49-F238E27FC236}">
                  <a16:creationId xmlns:a16="http://schemas.microsoft.com/office/drawing/2014/main" id="{0B730685-A7DD-CCBD-06D2-4CBD2E9C02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4902200"/>
              <a:ext cx="3124200" cy="4413637"/>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6B51C9F8-78DF-50BD-2F5E-FD85549DA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9712" y="5257800"/>
              <a:ext cx="2922372" cy="1325533"/>
            </a:xfrm>
            <a:prstGeom prst="rect">
              <a:avLst/>
            </a:prstGeom>
          </p:spPr>
        </p:pic>
        <p:sp>
          <p:nvSpPr>
            <p:cNvPr id="30" name="TextBox 29">
              <a:extLst>
                <a:ext uri="{FF2B5EF4-FFF2-40B4-BE49-F238E27FC236}">
                  <a16:creationId xmlns:a16="http://schemas.microsoft.com/office/drawing/2014/main" id="{4A6FC336-44CB-A782-470C-C31E932448E1}"/>
                </a:ext>
              </a:extLst>
            </p:cNvPr>
            <p:cNvSpPr txBox="1"/>
            <p:nvPr/>
          </p:nvSpPr>
          <p:spPr>
            <a:xfrm>
              <a:off x="2223005" y="6515070"/>
              <a:ext cx="2335788" cy="2688247"/>
            </a:xfrm>
            <a:prstGeom prst="rect">
              <a:avLst/>
            </a:prstGeom>
            <a:noFill/>
          </p:spPr>
          <p:txBody>
            <a:bodyPr wrap="none" rtlCol="0">
              <a:spAutoFit/>
            </a:bodyPr>
            <a:lstStyle/>
            <a:p>
              <a:pPr algn="ctr"/>
              <a:r>
                <a:rPr lang="en-US" sz="7200" dirty="0"/>
                <a:t>MIDI</a:t>
              </a:r>
              <a:br>
                <a:rPr lang="en-US" sz="7200" dirty="0"/>
              </a:br>
              <a:r>
                <a:rPr lang="en-US" sz="7200" dirty="0"/>
                <a:t>File</a:t>
              </a:r>
            </a:p>
          </p:txBody>
        </p:sp>
      </p:grpSp>
      <p:sp>
        <p:nvSpPr>
          <p:cNvPr id="6" name="7_FX to dum">
            <a:extLst>
              <a:ext uri="{FF2B5EF4-FFF2-40B4-BE49-F238E27FC236}">
                <a16:creationId xmlns:a16="http://schemas.microsoft.com/office/drawing/2014/main" id="{9736D2E8-9297-EBA8-06FD-AD815D47D4CB}"/>
              </a:ext>
            </a:extLst>
          </p:cNvPr>
          <p:cNvSpPr/>
          <p:nvPr/>
        </p:nvSpPr>
        <p:spPr>
          <a:xfrm>
            <a:off x="22949531" y="14180519"/>
            <a:ext cx="7024976" cy="2349096"/>
          </a:xfrm>
          <a:prstGeom prst="leftRight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a:outerShdw blurRad="127000" dist="38100" dir="2700000" algn="ctr">
              <a:srgbClr val="000000">
                <a:alpha val="45000"/>
              </a:srgbClr>
            </a:outerShdw>
          </a:effectLst>
          <a:scene3d>
            <a:camera prst="perspectiveFront" fov="2700000">
              <a:rot lat="0" lon="0" rev="0"/>
            </a:camera>
            <a:lightRig rig="soft" dir="t">
              <a:rot lat="0" lon="0" rev="0"/>
            </a:lightRig>
          </a:scene3d>
          <a:sp3d prstMaterial="translucentPowder">
            <a:bevelT w="203200" h="50800" prst="softRound"/>
          </a:sp3d>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MIDI connection</a:t>
            </a:r>
          </a:p>
        </p:txBody>
      </p:sp>
      <p:pic>
        <p:nvPicPr>
          <p:cNvPr id="8" name="7_FX" descr="A black and red keyboard&#10;&#10;Description automatically generated">
            <a:extLst>
              <a:ext uri="{FF2B5EF4-FFF2-40B4-BE49-F238E27FC236}">
                <a16:creationId xmlns:a16="http://schemas.microsoft.com/office/drawing/2014/main" id="{C0C4857F-105A-367C-43DF-8363887FB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60245">
            <a:off x="16469521" y="13265046"/>
            <a:ext cx="6449871" cy="4740931"/>
          </a:xfrm>
          <a:prstGeom prst="rect">
            <a:avLst/>
          </a:prstGeom>
        </p:spPr>
      </p:pic>
      <p:grpSp>
        <p:nvGrpSpPr>
          <p:cNvPr id="10" name="6_Keyboard to drum">
            <a:extLst>
              <a:ext uri="{FF2B5EF4-FFF2-40B4-BE49-F238E27FC236}">
                <a16:creationId xmlns:a16="http://schemas.microsoft.com/office/drawing/2014/main" id="{D05CD746-F416-61E8-459B-7F15503D42E6}"/>
              </a:ext>
            </a:extLst>
          </p:cNvPr>
          <p:cNvGrpSpPr/>
          <p:nvPr/>
        </p:nvGrpSpPr>
        <p:grpSpPr>
          <a:xfrm>
            <a:off x="30478328" y="6943652"/>
            <a:ext cx="4548514" cy="6346200"/>
            <a:chOff x="19892538" y="4664975"/>
            <a:chExt cx="3143615" cy="4386050"/>
          </a:xfrm>
        </p:grpSpPr>
        <p:sp>
          <p:nvSpPr>
            <p:cNvPr id="26" name="Arrow: Left-Up 25">
              <a:extLst>
                <a:ext uri="{FF2B5EF4-FFF2-40B4-BE49-F238E27FC236}">
                  <a16:creationId xmlns:a16="http://schemas.microsoft.com/office/drawing/2014/main" id="{CF87E998-D37D-AB76-2914-D3E4FE105022}"/>
                </a:ext>
              </a:extLst>
            </p:cNvPr>
            <p:cNvSpPr/>
            <p:nvPr/>
          </p:nvSpPr>
          <p:spPr>
            <a:xfrm rot="16200000">
              <a:off x="19271321" y="5286192"/>
              <a:ext cx="4386050" cy="3143615"/>
            </a:xfrm>
            <a:prstGeom prst="leftUpArrow">
              <a:avLst>
                <a:gd name="adj1" fmla="val 21724"/>
                <a:gd name="adj2" fmla="val 25000"/>
                <a:gd name="adj3" fmla="val 25000"/>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a:outerShdw blurRad="127000" dist="38100" dir="2700000" algn="ctr">
                <a:srgbClr val="000000">
                  <a:alpha val="45000"/>
                </a:srgbClr>
              </a:outerShdw>
            </a:effectLst>
            <a:scene3d>
              <a:camera prst="perspectiveFront" fov="2700000">
                <a:rot lat="0" lon="0" rev="0"/>
              </a:camera>
              <a:lightRig rig="soft" dir="t">
                <a:rot lat="0" lon="0" rev="0"/>
              </a:lightRig>
            </a:scene3d>
            <a:sp3d prstMaterial="translucentPowder">
              <a:bevelT w="203200" h="50800" prst="softRound"/>
            </a:sp3d>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804B25C-16D6-87E1-3575-4BE9B039DB0C}"/>
                </a:ext>
              </a:extLst>
            </p:cNvPr>
            <p:cNvSpPr txBox="1"/>
            <p:nvPr/>
          </p:nvSpPr>
          <p:spPr>
            <a:xfrm rot="5400000">
              <a:off x="20927432" y="6741992"/>
              <a:ext cx="2690163" cy="489241"/>
            </a:xfrm>
            <a:prstGeom prst="rect">
              <a:avLst/>
            </a:prstGeom>
            <a:noFill/>
          </p:spPr>
          <p:txBody>
            <a:bodyPr wrap="none" rtlCol="0">
              <a:spAutoFit/>
            </a:bodyPr>
            <a:lstStyle/>
            <a:p>
              <a:r>
                <a:rPr lang="en-US" sz="4000" dirty="0">
                  <a:solidFill>
                    <a:schemeClr val="bg1"/>
                  </a:solidFill>
                  <a:latin typeface="Arial" panose="020B0604020202020204" pitchFamily="34" charset="0"/>
                  <a:cs typeface="Arial" panose="020B0604020202020204" pitchFamily="34" charset="0"/>
                </a:rPr>
                <a:t>MIDI connection</a:t>
              </a:r>
            </a:p>
          </p:txBody>
        </p:sp>
      </p:grpSp>
      <p:pic>
        <p:nvPicPr>
          <p:cNvPr id="16" name="5_Drum machine" descr="A picture containing indoor, computer, black, monitor&#10;&#10;Description automatically generated">
            <a:extLst>
              <a:ext uri="{FF2B5EF4-FFF2-40B4-BE49-F238E27FC236}">
                <a16:creationId xmlns:a16="http://schemas.microsoft.com/office/drawing/2014/main" id="{D8981F86-28EF-A89C-258B-362E0B645A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1103" y="13339406"/>
            <a:ext cx="5622965" cy="4382707"/>
          </a:xfrm>
          <a:prstGeom prst="rect">
            <a:avLst/>
          </a:prstGeom>
        </p:spPr>
      </p:pic>
      <p:sp>
        <p:nvSpPr>
          <p:cNvPr id="17" name="4_Arrow desktop keyboard_2D2.0">
            <a:extLst>
              <a:ext uri="{FF2B5EF4-FFF2-40B4-BE49-F238E27FC236}">
                <a16:creationId xmlns:a16="http://schemas.microsoft.com/office/drawing/2014/main" id="{2EF9D96E-0653-BACB-7295-FF6E2F5370FB}"/>
              </a:ext>
            </a:extLst>
          </p:cNvPr>
          <p:cNvSpPr/>
          <p:nvPr/>
        </p:nvSpPr>
        <p:spPr>
          <a:xfrm>
            <a:off x="8651560" y="7216385"/>
            <a:ext cx="8824169" cy="2349096"/>
          </a:xfrm>
          <a:prstGeom prst="leftRight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a:effectLst>
            <a:outerShdw blurRad="127000" dist="38100" dir="2700000" algn="ctr">
              <a:srgbClr val="000000">
                <a:alpha val="45000"/>
              </a:srgbClr>
            </a:outerShdw>
          </a:effectLst>
          <a:scene3d>
            <a:camera prst="perspectiveFront" fov="2700000">
              <a:rot lat="0" lon="0" rev="0"/>
            </a:camera>
            <a:lightRig rig="soft" dir="t">
              <a:rot lat="0" lon="0" rev="0"/>
            </a:lightRig>
          </a:scene3d>
          <a:sp3d prstMaterial="translucentPowder">
            <a:bevelT w="203200" h="50800" prst="softRound"/>
          </a:sp3d>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latin typeface="Arial" panose="020B0604020202020204" pitchFamily="34" charset="0"/>
                <a:cs typeface="Arial" panose="020B0604020202020204" pitchFamily="34" charset="0"/>
              </a:rPr>
              <a:t>MIDI connection</a:t>
            </a:r>
          </a:p>
        </p:txBody>
      </p:sp>
      <p:pic>
        <p:nvPicPr>
          <p:cNvPr id="23" name="4_desktop_3DDesktop1">
            <a:extLst>
              <a:ext uri="{FF2B5EF4-FFF2-40B4-BE49-F238E27FC236}">
                <a16:creationId xmlns:a16="http://schemas.microsoft.com/office/drawing/2014/main" id="{53061E1B-FD45-E3CE-9FEB-7B6D555679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8940" y="6368109"/>
            <a:ext cx="8219458" cy="4623445"/>
          </a:xfrm>
          <a:prstGeom prst="rect">
            <a:avLst/>
          </a:prstGeom>
        </p:spPr>
      </p:pic>
      <p:pic>
        <p:nvPicPr>
          <p:cNvPr id="24" name="3_keyboard" descr="A close up of a piano&#10;&#10;Description automatically generated">
            <a:extLst>
              <a:ext uri="{FF2B5EF4-FFF2-40B4-BE49-F238E27FC236}">
                <a16:creationId xmlns:a16="http://schemas.microsoft.com/office/drawing/2014/main" id="{335536F4-4DE1-1122-B8D6-30C325805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82563" y="6960686"/>
            <a:ext cx="12760006" cy="3156066"/>
          </a:xfrm>
          <a:prstGeom prst="rect">
            <a:avLst/>
          </a:prstGeom>
        </p:spPr>
      </p:pic>
    </p:spTree>
    <p:extLst>
      <p:ext uri="{BB962C8B-B14F-4D97-AF65-F5344CB8AC3E}">
        <p14:creationId xmlns:p14="http://schemas.microsoft.com/office/powerpoint/2010/main" val="2188709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MIDI Format</a:t>
            </a:r>
          </a:p>
        </p:txBody>
      </p:sp>
      <p:sp>
        <p:nvSpPr>
          <p:cNvPr id="9" name="4_Bullet 1">
            <a:extLst>
              <a:ext uri="{FF2B5EF4-FFF2-40B4-BE49-F238E27FC236}">
                <a16:creationId xmlns:a16="http://schemas.microsoft.com/office/drawing/2014/main" id="{9AB0CD40-3F8C-4AD7-ABD2-0365709E7B83}"/>
              </a:ext>
            </a:extLst>
          </p:cNvPr>
          <p:cNvSpPr txBox="1"/>
          <p:nvPr/>
        </p:nvSpPr>
        <p:spPr>
          <a:xfrm>
            <a:off x="854964" y="3613667"/>
            <a:ext cx="3486607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Limited by reproduction ability of the output device</a:t>
            </a:r>
            <a:endParaRPr lang="en-US" sz="10500" b="1" dirty="0">
              <a:solidFill>
                <a:srgbClr val="1884C7"/>
              </a:solidFill>
              <a:latin typeface="Arial" panose="020B0604020202020204" pitchFamily="34" charset="0"/>
              <a:cs typeface="Arial" panose="020B0604020202020204" pitchFamily="34" charset="0"/>
            </a:endParaRPr>
          </a:p>
        </p:txBody>
      </p:sp>
      <p:pic>
        <p:nvPicPr>
          <p:cNvPr id="3" name="3_Speaker" descr="A close up of a speaker&#10;&#10;Description automatically generated">
            <a:extLst>
              <a:ext uri="{FF2B5EF4-FFF2-40B4-BE49-F238E27FC236}">
                <a16:creationId xmlns:a16="http://schemas.microsoft.com/office/drawing/2014/main" id="{71780EE8-38D6-36C8-DA3E-C856C11A7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45536" y="9236104"/>
            <a:ext cx="8345492" cy="4694339"/>
          </a:xfrm>
          <a:prstGeom prst="rect">
            <a:avLst/>
          </a:prstGeom>
        </p:spPr>
      </p:pic>
      <p:pic>
        <p:nvPicPr>
          <p:cNvPr id="4" name="3_Ripple_3DRipple1_D 2.0">
            <a:extLst>
              <a:ext uri="{FF2B5EF4-FFF2-40B4-BE49-F238E27FC236}">
                <a16:creationId xmlns:a16="http://schemas.microsoft.com/office/drawing/2014/main" id="{A95334B7-C66A-ABE5-3A66-05B9FF531530}"/>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rcRect/>
          <a:stretch/>
        </p:blipFill>
        <p:spPr>
          <a:xfrm>
            <a:off x="26708715" y="10254922"/>
            <a:ext cx="8756570" cy="4925571"/>
          </a:xfrm>
          <a:prstGeom prst="rect">
            <a:avLst/>
          </a:prstGeom>
        </p:spPr>
      </p:pic>
      <p:pic>
        <p:nvPicPr>
          <p:cNvPr id="6" name="2_Desktop">
            <a:extLst>
              <a:ext uri="{FF2B5EF4-FFF2-40B4-BE49-F238E27FC236}">
                <a16:creationId xmlns:a16="http://schemas.microsoft.com/office/drawing/2014/main" id="{D60CE5FC-2174-C2D8-D79D-95EB940FF2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53599" y="8674519"/>
            <a:ext cx="11289461" cy="6350322"/>
          </a:xfrm>
          <a:prstGeom prst="rect">
            <a:avLst/>
          </a:prstGeom>
        </p:spPr>
      </p:pic>
      <p:sp>
        <p:nvSpPr>
          <p:cNvPr id="8" name="1_mid file">
            <a:extLst>
              <a:ext uri="{FF2B5EF4-FFF2-40B4-BE49-F238E27FC236}">
                <a16:creationId xmlns:a16="http://schemas.microsoft.com/office/drawing/2014/main" id="{D1FF345D-05A7-1CA8-3476-94F43C892BBF}"/>
              </a:ext>
            </a:extLst>
          </p:cNvPr>
          <p:cNvSpPr txBox="1"/>
          <p:nvPr/>
        </p:nvSpPr>
        <p:spPr>
          <a:xfrm>
            <a:off x="10496809" y="14210967"/>
            <a:ext cx="4602543"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.mid file</a:t>
            </a:r>
          </a:p>
        </p:txBody>
      </p:sp>
      <p:pic>
        <p:nvPicPr>
          <p:cNvPr id="10" name="1_Notes">
            <a:extLst>
              <a:ext uri="{FF2B5EF4-FFF2-40B4-BE49-F238E27FC236}">
                <a16:creationId xmlns:a16="http://schemas.microsoft.com/office/drawing/2014/main" id="{2EEF4725-2CC2-DC11-86A2-03C995AAD38B}"/>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4000" t="62295" r="12667" b="13115"/>
          <a:stretch/>
        </p:blipFill>
        <p:spPr>
          <a:xfrm>
            <a:off x="6857785" y="9316882"/>
            <a:ext cx="11642259" cy="6350323"/>
          </a:xfrm>
          <a:prstGeom prst="rect">
            <a:avLst/>
          </a:prstGeom>
        </p:spPr>
      </p:pic>
      <p:sp>
        <p:nvSpPr>
          <p:cNvPr id="21" name="1_Notes text">
            <a:extLst>
              <a:ext uri="{FF2B5EF4-FFF2-40B4-BE49-F238E27FC236}">
                <a16:creationId xmlns:a16="http://schemas.microsoft.com/office/drawing/2014/main" id="{9924B119-5BD6-C449-A74C-5E51E735E255}"/>
              </a:ext>
            </a:extLst>
          </p:cNvPr>
          <p:cNvSpPr txBox="1"/>
          <p:nvPr/>
        </p:nvSpPr>
        <p:spPr>
          <a:xfrm>
            <a:off x="727089" y="9540772"/>
            <a:ext cx="7670689" cy="6247864"/>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Notes played</a:t>
            </a:r>
          </a:p>
          <a:p>
            <a:r>
              <a:rPr lang="en-US" sz="10000" dirty="0">
                <a:latin typeface="Arial" panose="020B0604020202020204" pitchFamily="34" charset="0"/>
                <a:cs typeface="Arial" panose="020B0604020202020204" pitchFamily="34" charset="0"/>
              </a:rPr>
              <a:t>Instrument</a:t>
            </a:r>
          </a:p>
          <a:p>
            <a:r>
              <a:rPr lang="en-US" sz="10000" dirty="0">
                <a:latin typeface="Arial" panose="020B0604020202020204" pitchFamily="34" charset="0"/>
                <a:cs typeface="Arial" panose="020B0604020202020204" pitchFamily="34" charset="0"/>
              </a:rPr>
              <a:t>Length</a:t>
            </a:r>
          </a:p>
          <a:p>
            <a:r>
              <a:rPr lang="en-US" sz="10000" dirty="0">
                <a:latin typeface="Arial" panose="020B0604020202020204" pitchFamily="34" charset="0"/>
                <a:cs typeface="Arial" panose="020B0604020202020204" pitchFamily="34" charset="0"/>
              </a:rPr>
              <a:t>Loudness</a:t>
            </a:r>
          </a:p>
        </p:txBody>
      </p:sp>
    </p:spTree>
    <p:extLst>
      <p:ext uri="{BB962C8B-B14F-4D97-AF65-F5344CB8AC3E}">
        <p14:creationId xmlns:p14="http://schemas.microsoft.com/office/powerpoint/2010/main" val="357374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MIDI</a:t>
            </a:r>
          </a:p>
        </p:txBody>
      </p:sp>
      <p:sp>
        <p:nvSpPr>
          <p:cNvPr id="3" name="4_Point bottom">
            <a:extLst>
              <a:ext uri="{FF2B5EF4-FFF2-40B4-BE49-F238E27FC236}">
                <a16:creationId xmlns:a16="http://schemas.microsoft.com/office/drawing/2014/main" id="{C8A05EAD-B3A9-AB97-AD61-4EF81538EA27}"/>
              </a:ext>
            </a:extLst>
          </p:cNvPr>
          <p:cNvSpPr txBox="1"/>
          <p:nvPr/>
        </p:nvSpPr>
        <p:spPr>
          <a:xfrm>
            <a:off x="2060588" y="17116154"/>
            <a:ext cx="22135932"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 Vendors can add custom commands </a:t>
            </a:r>
          </a:p>
        </p:txBody>
      </p:sp>
      <p:sp>
        <p:nvSpPr>
          <p:cNvPr id="4" name="3_Point right">
            <a:extLst>
              <a:ext uri="{FF2B5EF4-FFF2-40B4-BE49-F238E27FC236}">
                <a16:creationId xmlns:a16="http://schemas.microsoft.com/office/drawing/2014/main" id="{CF837E3C-F282-B507-2DCF-0BDC9D2B3E46}"/>
              </a:ext>
            </a:extLst>
          </p:cNvPr>
          <p:cNvSpPr txBox="1"/>
          <p:nvPr/>
        </p:nvSpPr>
        <p:spPr>
          <a:xfrm>
            <a:off x="28456450" y="7767360"/>
            <a:ext cx="7813357" cy="4708981"/>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Supports 128</a:t>
            </a:r>
          </a:p>
          <a:p>
            <a:r>
              <a:rPr lang="en-US" sz="10000" dirty="0">
                <a:latin typeface="Arial" panose="020B0604020202020204" pitchFamily="34" charset="0"/>
                <a:cs typeface="Arial" panose="020B0604020202020204" pitchFamily="34" charset="0"/>
              </a:rPr>
              <a:t>patches per</a:t>
            </a:r>
          </a:p>
          <a:p>
            <a:r>
              <a:rPr lang="en-US" sz="10000" dirty="0">
                <a:latin typeface="Arial" panose="020B0604020202020204" pitchFamily="34" charset="0"/>
                <a:cs typeface="Arial" panose="020B0604020202020204" pitchFamily="34" charset="0"/>
              </a:rPr>
              <a:t>instrument</a:t>
            </a:r>
          </a:p>
        </p:txBody>
      </p:sp>
      <p:pic>
        <p:nvPicPr>
          <p:cNvPr id="6" name="2_MIDI16_D 4.8" descr="A close up of a computer keyboard&#10;&#10;Description automatically generated">
            <a:extLst>
              <a:ext uri="{FF2B5EF4-FFF2-40B4-BE49-F238E27FC236}">
                <a16:creationId xmlns:a16="http://schemas.microsoft.com/office/drawing/2014/main" id="{599815EF-905F-09DD-E395-35BC18CA3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2625" y="14307050"/>
            <a:ext cx="6693266" cy="2903204"/>
          </a:xfrm>
          <a:prstGeom prst="rect">
            <a:avLst/>
          </a:prstGeom>
        </p:spPr>
      </p:pic>
      <p:pic>
        <p:nvPicPr>
          <p:cNvPr id="8" name="2_MIDI15_D 4.5" descr="A close up of a computer keyboard&#10;&#10;Description automatically generated">
            <a:extLst>
              <a:ext uri="{FF2B5EF4-FFF2-40B4-BE49-F238E27FC236}">
                <a16:creationId xmlns:a16="http://schemas.microsoft.com/office/drawing/2014/main" id="{0958C71E-B87F-24C0-C575-B26C9A7CA9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56590" y="14093689"/>
            <a:ext cx="5363362" cy="3002905"/>
          </a:xfrm>
          <a:prstGeom prst="rect">
            <a:avLst/>
          </a:prstGeom>
        </p:spPr>
      </p:pic>
      <p:pic>
        <p:nvPicPr>
          <p:cNvPr id="10" name="2_MIDI14_D 4.2" descr="A close up of a piano&#10;&#10;Description automatically generated">
            <a:extLst>
              <a:ext uri="{FF2B5EF4-FFF2-40B4-BE49-F238E27FC236}">
                <a16:creationId xmlns:a16="http://schemas.microsoft.com/office/drawing/2014/main" id="{2E6A02E4-4CA5-201A-0124-354EA4D455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18747" y="14248534"/>
            <a:ext cx="5365260" cy="1846111"/>
          </a:xfrm>
          <a:prstGeom prst="rect">
            <a:avLst/>
          </a:prstGeom>
        </p:spPr>
      </p:pic>
      <p:pic>
        <p:nvPicPr>
          <p:cNvPr id="21" name="2_MIDI13_D 3.9" descr="A picture containing electronics, road, monitor, oven&#10;&#10;Description automatically generated">
            <a:extLst>
              <a:ext uri="{FF2B5EF4-FFF2-40B4-BE49-F238E27FC236}">
                <a16:creationId xmlns:a16="http://schemas.microsoft.com/office/drawing/2014/main" id="{98CA7434-7456-71C8-7793-BC38456376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01157" y="12630043"/>
            <a:ext cx="3637591" cy="1050860"/>
          </a:xfrm>
          <a:prstGeom prst="rect">
            <a:avLst/>
          </a:prstGeom>
        </p:spPr>
      </p:pic>
      <p:pic>
        <p:nvPicPr>
          <p:cNvPr id="22" name="2_MIDI12_D 3.6" descr="A close up of a keyboard&#10;&#10;Description automatically generated">
            <a:extLst>
              <a:ext uri="{FF2B5EF4-FFF2-40B4-BE49-F238E27FC236}">
                <a16:creationId xmlns:a16="http://schemas.microsoft.com/office/drawing/2014/main" id="{F875C858-77F6-3824-094D-CC9512384B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83296" y="12630043"/>
            <a:ext cx="3187989" cy="1110162"/>
          </a:xfrm>
          <a:prstGeom prst="rect">
            <a:avLst/>
          </a:prstGeom>
        </p:spPr>
      </p:pic>
      <p:pic>
        <p:nvPicPr>
          <p:cNvPr id="23" name="2_MIDI11_D 3.3">
            <a:extLst>
              <a:ext uri="{FF2B5EF4-FFF2-40B4-BE49-F238E27FC236}">
                <a16:creationId xmlns:a16="http://schemas.microsoft.com/office/drawing/2014/main" id="{97E8EC30-F5D8-DCB0-4D67-051A62E60A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63749" y="12251972"/>
            <a:ext cx="2818326" cy="1546642"/>
          </a:xfrm>
          <a:prstGeom prst="rect">
            <a:avLst/>
          </a:prstGeom>
        </p:spPr>
      </p:pic>
      <p:pic>
        <p:nvPicPr>
          <p:cNvPr id="24" name="2_MIDI10_D 3.0">
            <a:extLst>
              <a:ext uri="{FF2B5EF4-FFF2-40B4-BE49-F238E27FC236}">
                <a16:creationId xmlns:a16="http://schemas.microsoft.com/office/drawing/2014/main" id="{A943FD9C-7677-1289-B650-50A76BEBD37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6071047" y="10379918"/>
            <a:ext cx="2096423" cy="2096423"/>
          </a:xfrm>
          <a:prstGeom prst="rect">
            <a:avLst/>
          </a:prstGeom>
        </p:spPr>
      </p:pic>
      <p:pic>
        <p:nvPicPr>
          <p:cNvPr id="25" name="2_MIDI9_D 2.7">
            <a:extLst>
              <a:ext uri="{FF2B5EF4-FFF2-40B4-BE49-F238E27FC236}">
                <a16:creationId xmlns:a16="http://schemas.microsoft.com/office/drawing/2014/main" id="{EBDD9743-B20A-8B87-B4B8-01D52BB807D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700722">
            <a:off x="21161208" y="10270705"/>
            <a:ext cx="3509796" cy="2385565"/>
          </a:xfrm>
          <a:prstGeom prst="rect">
            <a:avLst/>
          </a:prstGeom>
        </p:spPr>
      </p:pic>
      <p:pic>
        <p:nvPicPr>
          <p:cNvPr id="26" name="2_MIDI8_D 2.4" descr="A picture containing guitar&#10;&#10;Description automatically generated">
            <a:extLst>
              <a:ext uri="{FF2B5EF4-FFF2-40B4-BE49-F238E27FC236}">
                <a16:creationId xmlns:a16="http://schemas.microsoft.com/office/drawing/2014/main" id="{782C9070-D0DC-F07B-6B39-713193ABC8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363749" y="9820865"/>
            <a:ext cx="6093388" cy="2255902"/>
          </a:xfrm>
          <a:prstGeom prst="rect">
            <a:avLst/>
          </a:prstGeom>
        </p:spPr>
      </p:pic>
      <p:pic>
        <p:nvPicPr>
          <p:cNvPr id="27" name="2_MIDI7_D 2.1" descr="A close up of a clock&#10;&#10;Description automatically generated">
            <a:extLst>
              <a:ext uri="{FF2B5EF4-FFF2-40B4-BE49-F238E27FC236}">
                <a16:creationId xmlns:a16="http://schemas.microsoft.com/office/drawing/2014/main" id="{A6AE4DD4-EF2C-A0AF-26BA-8FC70DC329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27462" y="8204557"/>
            <a:ext cx="3697017" cy="1302288"/>
          </a:xfrm>
          <a:prstGeom prst="rect">
            <a:avLst/>
          </a:prstGeom>
        </p:spPr>
      </p:pic>
      <p:pic>
        <p:nvPicPr>
          <p:cNvPr id="28" name="2_MIDI6_D 1.8" descr="A picture containing indoor, sitting, table, black&#10;&#10;Description automatically generated">
            <a:extLst>
              <a:ext uri="{FF2B5EF4-FFF2-40B4-BE49-F238E27FC236}">
                <a16:creationId xmlns:a16="http://schemas.microsoft.com/office/drawing/2014/main" id="{FA32554B-71AA-8E29-14B7-114BE176393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636403" y="7846351"/>
            <a:ext cx="3059088" cy="2404222"/>
          </a:xfrm>
          <a:prstGeom prst="rect">
            <a:avLst/>
          </a:prstGeom>
        </p:spPr>
      </p:pic>
      <p:pic>
        <p:nvPicPr>
          <p:cNvPr id="29" name="2_MIDI5_D 1.5" descr="A picture containing indoor, computer, black, monitor&#10;&#10;Description automatically generated">
            <a:extLst>
              <a:ext uri="{FF2B5EF4-FFF2-40B4-BE49-F238E27FC236}">
                <a16:creationId xmlns:a16="http://schemas.microsoft.com/office/drawing/2014/main" id="{1F9B73FA-AFFD-F5A5-3951-C4F93C7E5A4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991657" y="7441870"/>
            <a:ext cx="2905175" cy="2264381"/>
          </a:xfrm>
          <a:prstGeom prst="rect">
            <a:avLst/>
          </a:prstGeom>
        </p:spPr>
      </p:pic>
      <p:pic>
        <p:nvPicPr>
          <p:cNvPr id="30" name="2_MIDI4_D 1.2" descr="A black and red keyboard&#10;&#10;Description automatically generated">
            <a:extLst>
              <a:ext uri="{FF2B5EF4-FFF2-40B4-BE49-F238E27FC236}">
                <a16:creationId xmlns:a16="http://schemas.microsoft.com/office/drawing/2014/main" id="{ABF3295C-D03D-AEFA-C31D-2CB9A0FE1BD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460245">
            <a:off x="14749236" y="7469485"/>
            <a:ext cx="2929920" cy="2153617"/>
          </a:xfrm>
          <a:prstGeom prst="rect">
            <a:avLst/>
          </a:prstGeom>
        </p:spPr>
      </p:pic>
      <p:pic>
        <p:nvPicPr>
          <p:cNvPr id="31" name="2_MIDI3_D 0.9" descr="A close up of a logo&#10;&#10;Description automatically generated">
            <a:extLst>
              <a:ext uri="{FF2B5EF4-FFF2-40B4-BE49-F238E27FC236}">
                <a16:creationId xmlns:a16="http://schemas.microsoft.com/office/drawing/2014/main" id="{015E3358-E66B-469A-6483-D60860C2C9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117102" y="5159907"/>
            <a:ext cx="3059088" cy="2367468"/>
          </a:xfrm>
          <a:prstGeom prst="rect">
            <a:avLst/>
          </a:prstGeom>
        </p:spPr>
      </p:pic>
      <p:pic>
        <p:nvPicPr>
          <p:cNvPr id="32" name="2_MIDI2_D 0.6" descr="A picture containing indoor, sitting, table, black&#10;&#10;Description automatically generated">
            <a:extLst>
              <a:ext uri="{FF2B5EF4-FFF2-40B4-BE49-F238E27FC236}">
                <a16:creationId xmlns:a16="http://schemas.microsoft.com/office/drawing/2014/main" id="{C96662FD-F691-4161-28BB-DE055BECCE7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584808" y="5235913"/>
            <a:ext cx="3017673" cy="1628241"/>
          </a:xfrm>
          <a:prstGeom prst="rect">
            <a:avLst/>
          </a:prstGeom>
        </p:spPr>
      </p:pic>
      <p:pic>
        <p:nvPicPr>
          <p:cNvPr id="33" name="2_MIDI1_D 0.3" descr="A close up of a piano&#10;&#10;Description automatically generated">
            <a:extLst>
              <a:ext uri="{FF2B5EF4-FFF2-40B4-BE49-F238E27FC236}">
                <a16:creationId xmlns:a16="http://schemas.microsoft.com/office/drawing/2014/main" id="{BF8F5B63-A471-3700-92BE-832C038D272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790667" y="5355652"/>
            <a:ext cx="6585760" cy="1628926"/>
          </a:xfrm>
          <a:prstGeom prst="rect">
            <a:avLst/>
          </a:prstGeom>
        </p:spPr>
      </p:pic>
      <p:sp>
        <p:nvSpPr>
          <p:cNvPr id="34" name="2_Support text">
            <a:extLst>
              <a:ext uri="{FF2B5EF4-FFF2-40B4-BE49-F238E27FC236}">
                <a16:creationId xmlns:a16="http://schemas.microsoft.com/office/drawing/2014/main" id="{B32B54AF-590A-C508-0D78-18B69C4DAABF}"/>
              </a:ext>
            </a:extLst>
          </p:cNvPr>
          <p:cNvSpPr txBox="1"/>
          <p:nvPr/>
        </p:nvSpPr>
        <p:spPr>
          <a:xfrm>
            <a:off x="7060420" y="8566693"/>
            <a:ext cx="7100021" cy="3170099"/>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Supports 16</a:t>
            </a:r>
          </a:p>
          <a:p>
            <a:r>
              <a:rPr lang="en-US" sz="10000" dirty="0">
                <a:latin typeface="Arial" panose="020B0604020202020204" pitchFamily="34" charset="0"/>
                <a:cs typeface="Arial" panose="020B0604020202020204" pitchFamily="34" charset="0"/>
              </a:rPr>
              <a:t>instruments</a:t>
            </a:r>
          </a:p>
        </p:txBody>
      </p:sp>
      <p:pic>
        <p:nvPicPr>
          <p:cNvPr id="35" name="1_Desktop">
            <a:extLst>
              <a:ext uri="{FF2B5EF4-FFF2-40B4-BE49-F238E27FC236}">
                <a16:creationId xmlns:a16="http://schemas.microsoft.com/office/drawing/2014/main" id="{58583985-5AB6-A2A4-F93D-6EBA991780C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33224" y="8374072"/>
            <a:ext cx="8065658" cy="4536932"/>
          </a:xfrm>
          <a:prstGeom prst="rect">
            <a:avLst/>
          </a:prstGeom>
        </p:spPr>
      </p:pic>
    </p:spTree>
    <p:extLst>
      <p:ext uri="{BB962C8B-B14F-4D97-AF65-F5344CB8AC3E}">
        <p14:creationId xmlns:p14="http://schemas.microsoft.com/office/powerpoint/2010/main" val="1232844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MIDI Connections</a:t>
            </a:r>
          </a:p>
        </p:txBody>
      </p:sp>
      <p:sp>
        <p:nvSpPr>
          <p:cNvPr id="9" name="6_Bullet 1">
            <a:extLst>
              <a:ext uri="{FF2B5EF4-FFF2-40B4-BE49-F238E27FC236}">
                <a16:creationId xmlns:a16="http://schemas.microsoft.com/office/drawing/2014/main" id="{9AB0CD40-3F8C-4AD7-ABD2-0365709E7B83}"/>
              </a:ext>
            </a:extLst>
          </p:cNvPr>
          <p:cNvSpPr txBox="1"/>
          <p:nvPr/>
        </p:nvSpPr>
        <p:spPr>
          <a:xfrm>
            <a:off x="854964" y="3613667"/>
            <a:ext cx="3428412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Assign device ID to each instrument (1-16)</a:t>
            </a:r>
            <a:endParaRPr lang="en-US" sz="10500" b="1" dirty="0">
              <a:solidFill>
                <a:srgbClr val="1884C7"/>
              </a:solidFill>
              <a:latin typeface="Arial" panose="020B0604020202020204" pitchFamily="34" charset="0"/>
              <a:cs typeface="Arial" panose="020B0604020202020204" pitchFamily="34" charset="0"/>
            </a:endParaRPr>
          </a:p>
        </p:txBody>
      </p:sp>
      <p:pic>
        <p:nvPicPr>
          <p:cNvPr id="3" name="1_Ports" descr="A picture containing road, meter, white&#10;&#10;Description automatically generated">
            <a:extLst>
              <a:ext uri="{FF2B5EF4-FFF2-40B4-BE49-F238E27FC236}">
                <a16:creationId xmlns:a16="http://schemas.microsoft.com/office/drawing/2014/main" id="{91657B15-3DF4-DB46-AFE4-D43F52752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3002" y="6084053"/>
            <a:ext cx="16566700" cy="7063035"/>
          </a:xfrm>
          <a:prstGeom prst="rect">
            <a:avLst/>
          </a:prstGeom>
        </p:spPr>
      </p:pic>
      <p:sp>
        <p:nvSpPr>
          <p:cNvPr id="4" name="5_Highlight thru text">
            <a:extLst>
              <a:ext uri="{FF2B5EF4-FFF2-40B4-BE49-F238E27FC236}">
                <a16:creationId xmlns:a16="http://schemas.microsoft.com/office/drawing/2014/main" id="{BF83D5FF-9483-C212-CFB8-B69729F1DA4D}"/>
              </a:ext>
            </a:extLst>
          </p:cNvPr>
          <p:cNvSpPr txBox="1"/>
          <p:nvPr/>
        </p:nvSpPr>
        <p:spPr>
          <a:xfrm>
            <a:off x="21434342" y="13788024"/>
            <a:ext cx="12016432" cy="3170100"/>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Outputs copy of data</a:t>
            </a:r>
          </a:p>
          <a:p>
            <a:pPr algn="ctr"/>
            <a:r>
              <a:rPr lang="en-US" sz="10000">
                <a:latin typeface="Arial" panose="020B0604020202020204" pitchFamily="34" charset="0"/>
                <a:cs typeface="Arial" panose="020B0604020202020204" pitchFamily="34" charset="0"/>
              </a:rPr>
              <a:t>from IN </a:t>
            </a:r>
            <a:r>
              <a:rPr lang="en-US" sz="10000" dirty="0">
                <a:latin typeface="Arial" panose="020B0604020202020204" pitchFamily="34" charset="0"/>
                <a:cs typeface="Arial" panose="020B0604020202020204" pitchFamily="34" charset="0"/>
              </a:rPr>
              <a:t>port</a:t>
            </a:r>
          </a:p>
        </p:txBody>
      </p:sp>
      <p:sp>
        <p:nvSpPr>
          <p:cNvPr id="6" name="5_Highlight thru">
            <a:extLst>
              <a:ext uri="{FF2B5EF4-FFF2-40B4-BE49-F238E27FC236}">
                <a16:creationId xmlns:a16="http://schemas.microsoft.com/office/drawing/2014/main" id="{280831D8-818A-CB96-2958-02029370D752}"/>
              </a:ext>
            </a:extLst>
          </p:cNvPr>
          <p:cNvSpPr/>
          <p:nvPr/>
        </p:nvSpPr>
        <p:spPr>
          <a:xfrm flipH="1">
            <a:off x="18223591" y="6084053"/>
            <a:ext cx="17130088" cy="11550806"/>
          </a:xfrm>
          <a:custGeom>
            <a:avLst/>
            <a:gdLst>
              <a:gd name="connsiteX0" fmla="*/ 9980573 w 10296026"/>
              <a:gd name="connsiteY0" fmla="*/ 315453 h 6942603"/>
              <a:gd name="connsiteX1" fmla="*/ 9980573 w 10296026"/>
              <a:gd name="connsiteY1" fmla="*/ 4112550 h 6942603"/>
              <a:gd name="connsiteX2" fmla="*/ 8087853 w 10296026"/>
              <a:gd name="connsiteY2" fmla="*/ 4112550 h 6942603"/>
              <a:gd name="connsiteX3" fmla="*/ 8087853 w 10296026"/>
              <a:gd name="connsiteY3" fmla="*/ 315453 h 6942603"/>
              <a:gd name="connsiteX4" fmla="*/ 10296026 w 10296026"/>
              <a:gd name="connsiteY4" fmla="*/ 0 h 6942603"/>
              <a:gd name="connsiteX5" fmla="*/ 7772400 w 10296026"/>
              <a:gd name="connsiteY5" fmla="*/ 0 h 6942603"/>
              <a:gd name="connsiteX6" fmla="*/ 7772400 w 10296026"/>
              <a:gd name="connsiteY6" fmla="*/ 4428003 h 6942603"/>
              <a:gd name="connsiteX7" fmla="*/ 8960166 w 10296026"/>
              <a:gd name="connsiteY7" fmla="*/ 4428003 h 6942603"/>
              <a:gd name="connsiteX8" fmla="*/ 8960166 w 10296026"/>
              <a:gd name="connsiteY8" fmla="*/ 6637805 h 6942603"/>
              <a:gd name="connsiteX9" fmla="*/ 0 w 10296026"/>
              <a:gd name="connsiteY9" fmla="*/ 6637805 h 6942603"/>
              <a:gd name="connsiteX10" fmla="*/ 0 w 10296026"/>
              <a:gd name="connsiteY10" fmla="*/ 6942603 h 6942603"/>
              <a:gd name="connsiteX11" fmla="*/ 9168062 w 10296026"/>
              <a:gd name="connsiteY11" fmla="*/ 6942603 h 6942603"/>
              <a:gd name="connsiteX12" fmla="*/ 9168062 w 10296026"/>
              <a:gd name="connsiteY12" fmla="*/ 6935676 h 6942603"/>
              <a:gd name="connsiteX13" fmla="*/ 9316368 w 10296026"/>
              <a:gd name="connsiteY13" fmla="*/ 6935676 h 6942603"/>
              <a:gd name="connsiteX14" fmla="*/ 9316368 w 10296026"/>
              <a:gd name="connsiteY14" fmla="*/ 4428003 h 6942603"/>
              <a:gd name="connsiteX15" fmla="*/ 10296026 w 10296026"/>
              <a:gd name="connsiteY15" fmla="*/ 4428003 h 69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96026" h="6942603">
                <a:moveTo>
                  <a:pt x="9980573" y="315453"/>
                </a:moveTo>
                <a:lnTo>
                  <a:pt x="9980573" y="4112550"/>
                </a:lnTo>
                <a:lnTo>
                  <a:pt x="8087853" y="4112550"/>
                </a:lnTo>
                <a:lnTo>
                  <a:pt x="8087853" y="315453"/>
                </a:lnTo>
                <a:close/>
                <a:moveTo>
                  <a:pt x="10296026" y="0"/>
                </a:moveTo>
                <a:lnTo>
                  <a:pt x="7772400" y="0"/>
                </a:lnTo>
                <a:lnTo>
                  <a:pt x="7772400" y="4428003"/>
                </a:lnTo>
                <a:lnTo>
                  <a:pt x="8960166" y="4428003"/>
                </a:lnTo>
                <a:lnTo>
                  <a:pt x="8960166" y="6637805"/>
                </a:lnTo>
                <a:lnTo>
                  <a:pt x="0" y="6637805"/>
                </a:lnTo>
                <a:lnTo>
                  <a:pt x="0" y="6942603"/>
                </a:lnTo>
                <a:lnTo>
                  <a:pt x="9168062" y="6942603"/>
                </a:lnTo>
                <a:lnTo>
                  <a:pt x="9168062" y="6935676"/>
                </a:lnTo>
                <a:lnTo>
                  <a:pt x="9316368" y="6935676"/>
                </a:lnTo>
                <a:lnTo>
                  <a:pt x="9316368" y="4428003"/>
                </a:lnTo>
                <a:lnTo>
                  <a:pt x="10296026" y="4428003"/>
                </a:lnTo>
                <a:close/>
              </a:path>
            </a:pathLst>
          </a:custGeom>
          <a:gradFill>
            <a:gsLst>
              <a:gs pos="0">
                <a:schemeClr val="accent6">
                  <a:shade val="51000"/>
                  <a:satMod val="130000"/>
                  <a:alpha val="40000"/>
                </a:schemeClr>
              </a:gs>
              <a:gs pos="80000">
                <a:schemeClr val="accent6">
                  <a:shade val="93000"/>
                  <a:satMod val="130000"/>
                  <a:alpha val="40000"/>
                </a:schemeClr>
              </a:gs>
              <a:gs pos="100000">
                <a:schemeClr val="accent6">
                  <a:shade val="94000"/>
                  <a:satMod val="135000"/>
                  <a:alpha val="40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powder">
            <a:bevelT w="260350" h="50800" prst="softRound"/>
            <a:bevelB prst="softRound"/>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8" name="4_Highlight out text">
            <a:extLst>
              <a:ext uri="{FF2B5EF4-FFF2-40B4-BE49-F238E27FC236}">
                <a16:creationId xmlns:a16="http://schemas.microsoft.com/office/drawing/2014/main" id="{3982064F-EB76-BC3D-6D57-9005237B8BB2}"/>
              </a:ext>
            </a:extLst>
          </p:cNvPr>
          <p:cNvSpPr txBox="1"/>
          <p:nvPr/>
        </p:nvSpPr>
        <p:spPr>
          <a:xfrm>
            <a:off x="1302293" y="15503197"/>
            <a:ext cx="13730042"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Sends data it generates</a:t>
            </a:r>
          </a:p>
        </p:txBody>
      </p:sp>
      <p:sp>
        <p:nvSpPr>
          <p:cNvPr id="10" name="4_Highlight out">
            <a:extLst>
              <a:ext uri="{FF2B5EF4-FFF2-40B4-BE49-F238E27FC236}">
                <a16:creationId xmlns:a16="http://schemas.microsoft.com/office/drawing/2014/main" id="{B6BD5A96-B75C-B1D5-98B4-5224EDABA9C4}"/>
              </a:ext>
            </a:extLst>
          </p:cNvPr>
          <p:cNvSpPr/>
          <p:nvPr/>
        </p:nvSpPr>
        <p:spPr>
          <a:xfrm flipH="1">
            <a:off x="854964" y="6084053"/>
            <a:ext cx="17362317" cy="11550806"/>
          </a:xfrm>
          <a:custGeom>
            <a:avLst/>
            <a:gdLst>
              <a:gd name="connsiteX0" fmla="*/ 2218206 w 10435607"/>
              <a:gd name="connsiteY0" fmla="*/ 316887 h 6942603"/>
              <a:gd name="connsiteX1" fmla="*/ 2218206 w 10435607"/>
              <a:gd name="connsiteY1" fmla="*/ 4111117 h 6942603"/>
              <a:gd name="connsiteX2" fmla="*/ 316887 w 10435607"/>
              <a:gd name="connsiteY2" fmla="*/ 4111117 h 6942603"/>
              <a:gd name="connsiteX3" fmla="*/ 316887 w 10435607"/>
              <a:gd name="connsiteY3" fmla="*/ 316887 h 6942603"/>
              <a:gd name="connsiteX4" fmla="*/ 2535092 w 10435607"/>
              <a:gd name="connsiteY4" fmla="*/ 0 h 6942603"/>
              <a:gd name="connsiteX5" fmla="*/ 0 w 10435607"/>
              <a:gd name="connsiteY5" fmla="*/ 0 h 6942603"/>
              <a:gd name="connsiteX6" fmla="*/ 0 w 10435607"/>
              <a:gd name="connsiteY6" fmla="*/ 4428003 h 6942603"/>
              <a:gd name="connsiteX7" fmla="*/ 1123032 w 10435607"/>
              <a:gd name="connsiteY7" fmla="*/ 4428003 h 6942603"/>
              <a:gd name="connsiteX8" fmla="*/ 1123032 w 10435607"/>
              <a:gd name="connsiteY8" fmla="*/ 6942603 h 6942603"/>
              <a:gd name="connsiteX9" fmla="*/ 1267546 w 10435607"/>
              <a:gd name="connsiteY9" fmla="*/ 6942603 h 6942603"/>
              <a:gd name="connsiteX10" fmla="*/ 1479234 w 10435607"/>
              <a:gd name="connsiteY10" fmla="*/ 6942603 h 6942603"/>
              <a:gd name="connsiteX11" fmla="*/ 10435607 w 10435607"/>
              <a:gd name="connsiteY11" fmla="*/ 6942603 h 6942603"/>
              <a:gd name="connsiteX12" fmla="*/ 10435607 w 10435607"/>
              <a:gd name="connsiteY12" fmla="*/ 6637805 h 6942603"/>
              <a:gd name="connsiteX13" fmla="*/ 1479234 w 10435607"/>
              <a:gd name="connsiteY13" fmla="*/ 6637805 h 6942603"/>
              <a:gd name="connsiteX14" fmla="*/ 1479234 w 10435607"/>
              <a:gd name="connsiteY14" fmla="*/ 4428003 h 6942603"/>
              <a:gd name="connsiteX15" fmla="*/ 2535092 w 10435607"/>
              <a:gd name="connsiteY15" fmla="*/ 4428003 h 69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35607" h="6942603">
                <a:moveTo>
                  <a:pt x="2218206" y="316887"/>
                </a:moveTo>
                <a:lnTo>
                  <a:pt x="2218206" y="4111117"/>
                </a:lnTo>
                <a:lnTo>
                  <a:pt x="316887" y="4111117"/>
                </a:lnTo>
                <a:lnTo>
                  <a:pt x="316887" y="316887"/>
                </a:lnTo>
                <a:close/>
                <a:moveTo>
                  <a:pt x="2535092" y="0"/>
                </a:moveTo>
                <a:lnTo>
                  <a:pt x="0" y="0"/>
                </a:lnTo>
                <a:lnTo>
                  <a:pt x="0" y="4428003"/>
                </a:lnTo>
                <a:lnTo>
                  <a:pt x="1123032" y="4428003"/>
                </a:lnTo>
                <a:lnTo>
                  <a:pt x="1123032" y="6942603"/>
                </a:lnTo>
                <a:lnTo>
                  <a:pt x="1267546" y="6942603"/>
                </a:lnTo>
                <a:lnTo>
                  <a:pt x="1479234" y="6942603"/>
                </a:lnTo>
                <a:lnTo>
                  <a:pt x="10435607" y="6942603"/>
                </a:lnTo>
                <a:lnTo>
                  <a:pt x="10435607" y="6637805"/>
                </a:lnTo>
                <a:lnTo>
                  <a:pt x="1479234" y="6637805"/>
                </a:lnTo>
                <a:lnTo>
                  <a:pt x="1479234" y="4428003"/>
                </a:lnTo>
                <a:lnTo>
                  <a:pt x="2535092" y="4428003"/>
                </a:lnTo>
                <a:close/>
              </a:path>
            </a:pathLst>
          </a:custGeom>
          <a:gradFill>
            <a:gsLst>
              <a:gs pos="0">
                <a:schemeClr val="accent6">
                  <a:shade val="51000"/>
                  <a:satMod val="130000"/>
                  <a:alpha val="40000"/>
                </a:schemeClr>
              </a:gs>
              <a:gs pos="80000">
                <a:schemeClr val="accent6">
                  <a:shade val="93000"/>
                  <a:satMod val="130000"/>
                  <a:alpha val="40000"/>
                </a:schemeClr>
              </a:gs>
              <a:gs pos="100000">
                <a:schemeClr val="accent6">
                  <a:shade val="94000"/>
                  <a:satMod val="135000"/>
                  <a:alpha val="40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powder">
            <a:bevelT w="260350" h="50800" prst="softRound"/>
            <a:bevelB prst="softRound"/>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16" name="3_In port text">
            <a:extLst>
              <a:ext uri="{FF2B5EF4-FFF2-40B4-BE49-F238E27FC236}">
                <a16:creationId xmlns:a16="http://schemas.microsoft.com/office/drawing/2014/main" id="{E4B54348-534E-D518-A1CF-16B5FC9677E2}"/>
              </a:ext>
            </a:extLst>
          </p:cNvPr>
          <p:cNvSpPr txBox="1"/>
          <p:nvPr/>
        </p:nvSpPr>
        <p:spPr>
          <a:xfrm>
            <a:off x="1331888" y="10944484"/>
            <a:ext cx="8311892"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Receives data</a:t>
            </a:r>
          </a:p>
        </p:txBody>
      </p:sp>
      <p:sp>
        <p:nvSpPr>
          <p:cNvPr id="17" name="3_In port">
            <a:extLst>
              <a:ext uri="{FF2B5EF4-FFF2-40B4-BE49-F238E27FC236}">
                <a16:creationId xmlns:a16="http://schemas.microsoft.com/office/drawing/2014/main" id="{20CCE1C0-629F-BF4C-0095-D2426A9B5D29}"/>
              </a:ext>
            </a:extLst>
          </p:cNvPr>
          <p:cNvSpPr/>
          <p:nvPr/>
        </p:nvSpPr>
        <p:spPr>
          <a:xfrm flipH="1">
            <a:off x="981742" y="6084053"/>
            <a:ext cx="12972645" cy="7367122"/>
          </a:xfrm>
          <a:custGeom>
            <a:avLst/>
            <a:gdLst>
              <a:gd name="connsiteX0" fmla="*/ 235322 w 7797198"/>
              <a:gd name="connsiteY0" fmla="*/ 235322 h 4428003"/>
              <a:gd name="connsiteX1" fmla="*/ 235322 w 7797198"/>
              <a:gd name="connsiteY1" fmla="*/ 4192681 h 4428003"/>
              <a:gd name="connsiteX2" fmla="*/ 2126878 w 7797198"/>
              <a:gd name="connsiteY2" fmla="*/ 4192681 h 4428003"/>
              <a:gd name="connsiteX3" fmla="*/ 2126878 w 7797198"/>
              <a:gd name="connsiteY3" fmla="*/ 235322 h 4428003"/>
              <a:gd name="connsiteX4" fmla="*/ 0 w 7797198"/>
              <a:gd name="connsiteY4" fmla="*/ 0 h 4428003"/>
              <a:gd name="connsiteX5" fmla="*/ 2362200 w 7797198"/>
              <a:gd name="connsiteY5" fmla="*/ 0 h 4428003"/>
              <a:gd name="connsiteX6" fmla="*/ 2362200 w 7797198"/>
              <a:gd name="connsiteY6" fmla="*/ 4145172 h 4428003"/>
              <a:gd name="connsiteX7" fmla="*/ 7797198 w 7797198"/>
              <a:gd name="connsiteY7" fmla="*/ 4145172 h 4428003"/>
              <a:gd name="connsiteX8" fmla="*/ 7797198 w 7797198"/>
              <a:gd name="connsiteY8" fmla="*/ 4428003 h 4428003"/>
              <a:gd name="connsiteX9" fmla="*/ 2362200 w 7797198"/>
              <a:gd name="connsiteY9" fmla="*/ 4428003 h 4428003"/>
              <a:gd name="connsiteX10" fmla="*/ 2310798 w 7797198"/>
              <a:gd name="connsiteY10" fmla="*/ 4428003 h 4428003"/>
              <a:gd name="connsiteX11" fmla="*/ 0 w 7797198"/>
              <a:gd name="connsiteY11" fmla="*/ 4428003 h 44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7198" h="4428003">
                <a:moveTo>
                  <a:pt x="235322" y="235322"/>
                </a:moveTo>
                <a:lnTo>
                  <a:pt x="235322" y="4192681"/>
                </a:lnTo>
                <a:lnTo>
                  <a:pt x="2126878" y="4192681"/>
                </a:lnTo>
                <a:lnTo>
                  <a:pt x="2126878" y="235322"/>
                </a:lnTo>
                <a:close/>
                <a:moveTo>
                  <a:pt x="0" y="0"/>
                </a:moveTo>
                <a:lnTo>
                  <a:pt x="2362200" y="0"/>
                </a:lnTo>
                <a:lnTo>
                  <a:pt x="2362200" y="4145172"/>
                </a:lnTo>
                <a:lnTo>
                  <a:pt x="7797198" y="4145172"/>
                </a:lnTo>
                <a:lnTo>
                  <a:pt x="7797198" y="4428003"/>
                </a:lnTo>
                <a:lnTo>
                  <a:pt x="2362200" y="4428003"/>
                </a:lnTo>
                <a:lnTo>
                  <a:pt x="2310798" y="4428003"/>
                </a:lnTo>
                <a:lnTo>
                  <a:pt x="0" y="4428003"/>
                </a:lnTo>
                <a:close/>
              </a:path>
            </a:pathLst>
          </a:custGeom>
          <a:gradFill>
            <a:gsLst>
              <a:gs pos="0">
                <a:schemeClr val="accent6">
                  <a:shade val="51000"/>
                  <a:satMod val="130000"/>
                  <a:alpha val="40000"/>
                </a:schemeClr>
              </a:gs>
              <a:gs pos="80000">
                <a:schemeClr val="accent6">
                  <a:shade val="93000"/>
                  <a:satMod val="130000"/>
                  <a:alpha val="40000"/>
                </a:schemeClr>
              </a:gs>
              <a:gs pos="100000">
                <a:schemeClr val="accent6">
                  <a:shade val="94000"/>
                  <a:satMod val="135000"/>
                  <a:alpha val="40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powder">
            <a:bevelT w="260350" h="50800" prst="softRound"/>
            <a:bevelB prst="softRound"/>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
        <p:nvSpPr>
          <p:cNvPr id="23" name="2_Highlight USB text">
            <a:extLst>
              <a:ext uri="{FF2B5EF4-FFF2-40B4-BE49-F238E27FC236}">
                <a16:creationId xmlns:a16="http://schemas.microsoft.com/office/drawing/2014/main" id="{69064ACF-1A7E-A5D6-7C78-CF97D5DB3A64}"/>
              </a:ext>
            </a:extLst>
          </p:cNvPr>
          <p:cNvSpPr txBox="1"/>
          <p:nvPr/>
        </p:nvSpPr>
        <p:spPr>
          <a:xfrm>
            <a:off x="26994177" y="9079887"/>
            <a:ext cx="7957628" cy="3170100"/>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USB</a:t>
            </a:r>
            <a:br>
              <a:rPr lang="en-US" sz="10000" dirty="0">
                <a:latin typeface="Arial" panose="020B0604020202020204" pitchFamily="34" charset="0"/>
                <a:cs typeface="Arial" panose="020B0604020202020204" pitchFamily="34" charset="0"/>
              </a:rPr>
            </a:br>
            <a:r>
              <a:rPr lang="en-US" sz="10000" dirty="0">
                <a:latin typeface="Arial" panose="020B0604020202020204" pitchFamily="34" charset="0"/>
                <a:cs typeface="Arial" panose="020B0604020202020204" pitchFamily="34" charset="0"/>
              </a:rPr>
              <a:t>Plug and play</a:t>
            </a:r>
          </a:p>
        </p:txBody>
      </p:sp>
      <p:sp>
        <p:nvSpPr>
          <p:cNvPr id="24" name="2_Highlight USB">
            <a:extLst>
              <a:ext uri="{FF2B5EF4-FFF2-40B4-BE49-F238E27FC236}">
                <a16:creationId xmlns:a16="http://schemas.microsoft.com/office/drawing/2014/main" id="{86B5EE4E-BDD9-3A55-1495-0910B1706A9D}"/>
              </a:ext>
            </a:extLst>
          </p:cNvPr>
          <p:cNvSpPr/>
          <p:nvPr/>
        </p:nvSpPr>
        <p:spPr>
          <a:xfrm>
            <a:off x="22534053" y="6084053"/>
            <a:ext cx="12972645" cy="7367122"/>
          </a:xfrm>
          <a:custGeom>
            <a:avLst/>
            <a:gdLst>
              <a:gd name="connsiteX0" fmla="*/ 235322 w 7797198"/>
              <a:gd name="connsiteY0" fmla="*/ 235322 h 4428003"/>
              <a:gd name="connsiteX1" fmla="*/ 235322 w 7797198"/>
              <a:gd name="connsiteY1" fmla="*/ 4192681 h 4428003"/>
              <a:gd name="connsiteX2" fmla="*/ 2126878 w 7797198"/>
              <a:gd name="connsiteY2" fmla="*/ 4192681 h 4428003"/>
              <a:gd name="connsiteX3" fmla="*/ 2126878 w 7797198"/>
              <a:gd name="connsiteY3" fmla="*/ 235322 h 4428003"/>
              <a:gd name="connsiteX4" fmla="*/ 0 w 7797198"/>
              <a:gd name="connsiteY4" fmla="*/ 0 h 4428003"/>
              <a:gd name="connsiteX5" fmla="*/ 2362200 w 7797198"/>
              <a:gd name="connsiteY5" fmla="*/ 0 h 4428003"/>
              <a:gd name="connsiteX6" fmla="*/ 2362200 w 7797198"/>
              <a:gd name="connsiteY6" fmla="*/ 4145172 h 4428003"/>
              <a:gd name="connsiteX7" fmla="*/ 7797198 w 7797198"/>
              <a:gd name="connsiteY7" fmla="*/ 4145172 h 4428003"/>
              <a:gd name="connsiteX8" fmla="*/ 7797198 w 7797198"/>
              <a:gd name="connsiteY8" fmla="*/ 4428003 h 4428003"/>
              <a:gd name="connsiteX9" fmla="*/ 2362200 w 7797198"/>
              <a:gd name="connsiteY9" fmla="*/ 4428003 h 4428003"/>
              <a:gd name="connsiteX10" fmla="*/ 2310798 w 7797198"/>
              <a:gd name="connsiteY10" fmla="*/ 4428003 h 4428003"/>
              <a:gd name="connsiteX11" fmla="*/ 0 w 7797198"/>
              <a:gd name="connsiteY11" fmla="*/ 4428003 h 442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7198" h="4428003">
                <a:moveTo>
                  <a:pt x="235322" y="235322"/>
                </a:moveTo>
                <a:lnTo>
                  <a:pt x="235322" y="4192681"/>
                </a:lnTo>
                <a:lnTo>
                  <a:pt x="2126878" y="4192681"/>
                </a:lnTo>
                <a:lnTo>
                  <a:pt x="2126878" y="235322"/>
                </a:lnTo>
                <a:close/>
                <a:moveTo>
                  <a:pt x="0" y="0"/>
                </a:moveTo>
                <a:lnTo>
                  <a:pt x="2362200" y="0"/>
                </a:lnTo>
                <a:lnTo>
                  <a:pt x="2362200" y="4145172"/>
                </a:lnTo>
                <a:lnTo>
                  <a:pt x="7797198" y="4145172"/>
                </a:lnTo>
                <a:lnTo>
                  <a:pt x="7797198" y="4428003"/>
                </a:lnTo>
                <a:lnTo>
                  <a:pt x="2362200" y="4428003"/>
                </a:lnTo>
                <a:lnTo>
                  <a:pt x="2310798" y="4428003"/>
                </a:lnTo>
                <a:lnTo>
                  <a:pt x="0" y="4428003"/>
                </a:lnTo>
                <a:close/>
              </a:path>
            </a:pathLst>
          </a:custGeom>
          <a:gradFill>
            <a:gsLst>
              <a:gs pos="0">
                <a:schemeClr val="accent6">
                  <a:shade val="51000"/>
                  <a:satMod val="130000"/>
                  <a:alpha val="40000"/>
                </a:schemeClr>
              </a:gs>
              <a:gs pos="80000">
                <a:schemeClr val="accent6">
                  <a:shade val="93000"/>
                  <a:satMod val="130000"/>
                  <a:alpha val="40000"/>
                </a:schemeClr>
              </a:gs>
              <a:gs pos="100000">
                <a:schemeClr val="accent6">
                  <a:shade val="94000"/>
                  <a:satMod val="135000"/>
                  <a:alpha val="40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powder">
            <a:bevelT w="260350" h="50800" prst="softRound"/>
            <a:bevelB prst="softRound"/>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561506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https://ITFreeTraining.com/ap/2c40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2023</Words>
  <Application>Microsoft Office PowerPoint</Application>
  <PresentationFormat>Custom</PresentationFormat>
  <Paragraphs>109</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2023-08-18T09:14:39Z</dcterms:modified>
</cp:coreProperties>
</file>